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76" autoAdjust="0"/>
  </p:normalViewPr>
  <p:slideViewPr>
    <p:cSldViewPr>
      <p:cViewPr varScale="1">
        <p:scale>
          <a:sx n="77" d="100"/>
          <a:sy n="77" d="100"/>
        </p:scale>
        <p:origin x="-1531" y="-91"/>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solidFill>
                  <a:srgbClr val="00B050"/>
                </a:solidFill>
              </a:rPr>
              <a:t>Agreements </a:t>
            </a:r>
            <a:r>
              <a:rPr lang="en-GB" dirty="0" smtClean="0"/>
              <a:t>on </a:t>
            </a:r>
            <a:r>
              <a:rPr lang="en-GB" dirty="0" smtClean="0"/>
              <a:t>SR design for </a:t>
            </a:r>
            <a:r>
              <a:rPr lang="en-GB" dirty="0" smtClean="0"/>
              <a:t>NR</a:t>
            </a:r>
            <a:br>
              <a:rPr lang="en-GB" dirty="0" smtClean="0"/>
            </a:br>
            <a:r>
              <a:rPr lang="en-GB" dirty="0" smtClean="0"/>
              <a:t>and outstanding issues</a:t>
            </a:r>
            <a:endParaRPr lang="en-GB" dirty="0"/>
          </a:p>
        </p:txBody>
      </p:sp>
      <p:sp>
        <p:nvSpPr>
          <p:cNvPr id="3" name="Subtitle 2"/>
          <p:cNvSpPr>
            <a:spLocks noGrp="1"/>
          </p:cNvSpPr>
          <p:nvPr>
            <p:ph type="subTitle" idx="1"/>
          </p:nvPr>
        </p:nvSpPr>
        <p:spPr/>
        <p:txBody>
          <a:bodyPr/>
          <a:lstStyle/>
          <a:p>
            <a:r>
              <a:rPr lang="en-GB" dirty="0" smtClean="0"/>
              <a:t>CB#311</a:t>
            </a:r>
          </a:p>
          <a:p>
            <a:r>
              <a:rPr lang="en-GB" dirty="0" smtClean="0"/>
              <a:t>2017-10-12</a:t>
            </a:r>
          </a:p>
          <a:p>
            <a:r>
              <a:rPr lang="en-GB" dirty="0" smtClean="0"/>
              <a:t>Prague</a:t>
            </a:r>
            <a:endParaRPr lang="en-GB" dirty="0"/>
          </a:p>
        </p:txBody>
      </p:sp>
    </p:spTree>
    <p:extLst>
      <p:ext uri="{BB962C8B-B14F-4D97-AF65-F5344CB8AC3E}">
        <p14:creationId xmlns:p14="http://schemas.microsoft.com/office/powerpoint/2010/main" val="6581931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(1/3)</a:t>
            </a:r>
            <a:endParaRPr lang="en-GB" dirty="0"/>
          </a:p>
        </p:txBody>
      </p:sp>
      <p:sp>
        <p:nvSpPr>
          <p:cNvPr id="3" name="Content Placeholder 2"/>
          <p:cNvSpPr>
            <a:spLocks noGrp="1"/>
          </p:cNvSpPr>
          <p:nvPr>
            <p:ph idx="1"/>
          </p:nvPr>
        </p:nvSpPr>
        <p:spPr/>
        <p:txBody>
          <a:bodyPr/>
          <a:lstStyle/>
          <a:p>
            <a:r>
              <a:rPr lang="en-GB" dirty="0" smtClean="0">
                <a:solidFill>
                  <a:srgbClr val="00B050"/>
                </a:solidFill>
              </a:rPr>
              <a:t>An SR configuration consists of a collection of sets of PUCCH resources across different BWPs and cells with the following constraints:</a:t>
            </a:r>
          </a:p>
          <a:p>
            <a:pPr lvl="1"/>
            <a:r>
              <a:rPr lang="en-GB" u="sng" dirty="0" smtClean="0">
                <a:solidFill>
                  <a:srgbClr val="00B050"/>
                </a:solidFill>
              </a:rPr>
              <a:t>Per cell</a:t>
            </a:r>
            <a:r>
              <a:rPr lang="en-GB" dirty="0" smtClean="0">
                <a:solidFill>
                  <a:srgbClr val="00B050"/>
                </a:solidFill>
              </a:rPr>
              <a:t>, at any given time there is at most one usable PUCCH resource </a:t>
            </a:r>
            <a:r>
              <a:rPr lang="en-GB" u="sng" dirty="0" smtClean="0">
                <a:solidFill>
                  <a:srgbClr val="00B050"/>
                </a:solidFill>
              </a:rPr>
              <a:t>per LCH</a:t>
            </a:r>
          </a:p>
          <a:p>
            <a:pPr lvl="1"/>
            <a:r>
              <a:rPr lang="en-GB" dirty="0" smtClean="0">
                <a:solidFill>
                  <a:srgbClr val="00B050"/>
                </a:solidFill>
              </a:rPr>
              <a:t>This corresponds to the case of one single LTE-like set of SR PUCCH resources being configured per LCH per BWP, and only one BWP being active at a time</a:t>
            </a:r>
            <a:endParaRPr lang="en-GB" dirty="0">
              <a:solidFill>
                <a:srgbClr val="00B050"/>
              </a:solidFill>
            </a:endParaRPr>
          </a:p>
        </p:txBody>
      </p:sp>
    </p:spTree>
    <p:extLst>
      <p:ext uri="{BB962C8B-B14F-4D97-AF65-F5344CB8AC3E}">
        <p14:creationId xmlns:p14="http://schemas.microsoft.com/office/powerpoint/2010/main" val="243531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(2/3)</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solidFill>
                  <a:srgbClr val="00B050"/>
                </a:solidFill>
              </a:rPr>
              <a:t>Each </a:t>
            </a:r>
            <a:r>
              <a:rPr lang="en-GB" dirty="0" smtClean="0">
                <a:solidFill>
                  <a:srgbClr val="00B050"/>
                </a:solidFill>
              </a:rPr>
              <a:t>LCH is mapped to </a:t>
            </a:r>
            <a:r>
              <a:rPr lang="en-GB" u="sng" dirty="0" smtClean="0">
                <a:solidFill>
                  <a:srgbClr val="00B050"/>
                </a:solidFill>
              </a:rPr>
              <a:t>none or one SR configuration</a:t>
            </a:r>
            <a:r>
              <a:rPr lang="en-GB" dirty="0" smtClean="0">
                <a:solidFill>
                  <a:srgbClr val="00B050"/>
                </a:solidFill>
              </a:rPr>
              <a:t>.</a:t>
            </a:r>
          </a:p>
          <a:p>
            <a:r>
              <a:rPr lang="en-GB" dirty="0" smtClean="0">
                <a:solidFill>
                  <a:srgbClr val="00B050"/>
                </a:solidFill>
              </a:rPr>
              <a:t>Each </a:t>
            </a:r>
            <a:r>
              <a:rPr lang="en-GB" dirty="0" smtClean="0">
                <a:solidFill>
                  <a:srgbClr val="00B050"/>
                </a:solidFill>
              </a:rPr>
              <a:t>SR configuration has </a:t>
            </a:r>
            <a:r>
              <a:rPr lang="en-GB" u="sng" dirty="0" smtClean="0">
                <a:solidFill>
                  <a:srgbClr val="00B050"/>
                </a:solidFill>
              </a:rPr>
              <a:t>its own SR counter and prohibit timer</a:t>
            </a:r>
            <a:r>
              <a:rPr lang="en-GB" dirty="0" smtClean="0">
                <a:solidFill>
                  <a:srgbClr val="00B050"/>
                </a:solidFill>
              </a:rPr>
              <a:t>.</a:t>
            </a:r>
          </a:p>
          <a:p>
            <a:pPr lvl="1"/>
            <a:r>
              <a:rPr lang="en-GB" dirty="0" smtClean="0">
                <a:solidFill>
                  <a:srgbClr val="00B050"/>
                </a:solidFill>
              </a:rPr>
              <a:t>This counter and timer control the SR configuration i.e. SR procedures on the group of LCHs mapped to the SR configuration in question</a:t>
            </a:r>
            <a:r>
              <a:rPr lang="en-GB" dirty="0" smtClean="0">
                <a:solidFill>
                  <a:srgbClr val="00B050"/>
                </a:solidFill>
              </a:rPr>
              <a:t>.</a:t>
            </a:r>
          </a:p>
          <a:p>
            <a:pPr lvl="1"/>
            <a:r>
              <a:rPr lang="en-GB" dirty="0" smtClean="0">
                <a:solidFill>
                  <a:srgbClr val="00B050"/>
                </a:solidFill>
              </a:rPr>
              <a:t>SR counters and timers are independent across different configurations.</a:t>
            </a:r>
          </a:p>
          <a:p>
            <a:pPr lvl="1"/>
            <a:r>
              <a:rPr lang="en-GB" dirty="0">
                <a:solidFill>
                  <a:srgbClr val="00B050"/>
                </a:solidFill>
              </a:rPr>
              <a:t>When max SR transmission counter is reached on a SR configuration, SR failure is declared and the UE triggers a RACH and releases all PUCCH resources. </a:t>
            </a:r>
            <a:endParaRPr lang="en-GB" dirty="0" smtClean="0">
              <a:solidFill>
                <a:srgbClr val="00B050"/>
              </a:solidFill>
            </a:endParaRPr>
          </a:p>
          <a:p>
            <a:r>
              <a:rPr lang="en-GB" dirty="0" smtClean="0">
                <a:solidFill>
                  <a:srgbClr val="00B050"/>
                </a:solidFill>
              </a:rPr>
              <a:t>BWP switching and cell activation / deactivation </a:t>
            </a:r>
            <a:r>
              <a:rPr lang="en-GB" u="sng" dirty="0" smtClean="0">
                <a:solidFill>
                  <a:srgbClr val="00B050"/>
                </a:solidFill>
              </a:rPr>
              <a:t>do not interfere</a:t>
            </a:r>
            <a:r>
              <a:rPr lang="en-GB" dirty="0" smtClean="0">
                <a:solidFill>
                  <a:srgbClr val="00B050"/>
                </a:solidFill>
              </a:rPr>
              <a:t> with the operation of the counter and timer.</a:t>
            </a:r>
          </a:p>
          <a:p>
            <a:endParaRPr lang="en-GB" dirty="0"/>
          </a:p>
        </p:txBody>
      </p:sp>
    </p:spTree>
    <p:extLst>
      <p:ext uri="{BB962C8B-B14F-4D97-AF65-F5344CB8AC3E}">
        <p14:creationId xmlns:p14="http://schemas.microsoft.com/office/powerpoint/2010/main" val="2548015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(3/3)</a:t>
            </a:r>
            <a:endParaRPr lang="en-GB" dirty="0"/>
          </a:p>
        </p:txBody>
      </p:sp>
      <p:sp>
        <p:nvSpPr>
          <p:cNvPr id="3" name="Content Placeholder 2"/>
          <p:cNvSpPr>
            <a:spLocks noGrp="1"/>
          </p:cNvSpPr>
          <p:nvPr>
            <p:ph idx="1"/>
          </p:nvPr>
        </p:nvSpPr>
        <p:spPr/>
        <p:txBody>
          <a:bodyPr/>
          <a:lstStyle/>
          <a:p>
            <a:r>
              <a:rPr lang="en-GB" dirty="0">
                <a:solidFill>
                  <a:srgbClr val="00B050"/>
                </a:solidFill>
              </a:rPr>
              <a:t>The selection of which valid PUCCH resource for SR to signal SR on when the MAC entity has more than one valid PUCCH resource for SR in one </a:t>
            </a:r>
            <a:r>
              <a:rPr lang="en-GB" dirty="0" smtClean="0">
                <a:solidFill>
                  <a:srgbClr val="00B050"/>
                </a:solidFill>
              </a:rPr>
              <a:t>‘TTI’ </a:t>
            </a:r>
            <a:r>
              <a:rPr lang="en-GB" dirty="0">
                <a:solidFill>
                  <a:srgbClr val="00B050"/>
                </a:solidFill>
              </a:rPr>
              <a:t>is </a:t>
            </a:r>
            <a:r>
              <a:rPr lang="en-GB" u="sng" dirty="0">
                <a:solidFill>
                  <a:srgbClr val="00B050"/>
                </a:solidFill>
              </a:rPr>
              <a:t>left to UE implementation</a:t>
            </a:r>
            <a:r>
              <a:rPr lang="en-GB" dirty="0" smtClean="0">
                <a:solidFill>
                  <a:srgbClr val="00B050"/>
                </a:solidFill>
              </a:rPr>
              <a:t>.</a:t>
            </a:r>
          </a:p>
          <a:p>
            <a:pPr lvl="1"/>
            <a:r>
              <a:rPr lang="en-GB" dirty="0" smtClean="0">
                <a:solidFill>
                  <a:srgbClr val="00B050"/>
                </a:solidFill>
              </a:rPr>
              <a:t>This covers the CA case (as in LTE) but also covers the case where availability of multiple PUCCH resource for SR in one ‘TTI’ is due to SR configurations (e.g. originating from different LCHs) overlapping in time.</a:t>
            </a:r>
            <a:endParaRPr lang="en-GB" dirty="0">
              <a:solidFill>
                <a:srgbClr val="00B050"/>
              </a:solidFill>
            </a:endParaRPr>
          </a:p>
        </p:txBody>
      </p:sp>
    </p:spTree>
    <p:extLst>
      <p:ext uri="{BB962C8B-B14F-4D97-AF65-F5344CB8AC3E}">
        <p14:creationId xmlns:p14="http://schemas.microsoft.com/office/powerpoint/2010/main" val="224514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Outstanding issues</a:t>
            </a:r>
            <a:endParaRPr lang="en-GB" dirty="0"/>
          </a:p>
        </p:txBody>
      </p:sp>
      <p:sp>
        <p:nvSpPr>
          <p:cNvPr id="3" name="Content Placeholder 2"/>
          <p:cNvSpPr>
            <a:spLocks noGrp="1"/>
          </p:cNvSpPr>
          <p:nvPr>
            <p:ph idx="1"/>
          </p:nvPr>
        </p:nvSpPr>
        <p:spPr/>
        <p:txBody>
          <a:bodyPr/>
          <a:lstStyle/>
          <a:p>
            <a:r>
              <a:rPr lang="en-GB" dirty="0" smtClean="0"/>
              <a:t>Maximum number of SR configurations per UL BWP</a:t>
            </a:r>
          </a:p>
          <a:p>
            <a:pPr lvl="1"/>
            <a:r>
              <a:rPr lang="en-GB" dirty="0" smtClean="0"/>
              <a:t>Requested by RAN1</a:t>
            </a:r>
            <a:endParaRPr lang="en-GB" dirty="0" smtClean="0"/>
          </a:p>
          <a:p>
            <a:pPr lvl="1"/>
            <a:r>
              <a:rPr lang="en-GB" dirty="0" smtClean="0"/>
              <a:t>No agreement on the maximum number in RAN2 at present, or even if such a number is necessary to be specified/worked out</a:t>
            </a:r>
            <a:endParaRPr lang="en-GB" dirty="0" smtClean="0"/>
          </a:p>
          <a:p>
            <a:r>
              <a:rPr lang="en-GB" dirty="0" smtClean="0"/>
              <a:t>Send an LS to RAN1, cc </a:t>
            </a:r>
            <a:r>
              <a:rPr lang="en-GB" dirty="0" smtClean="0"/>
              <a:t>RAN4?</a:t>
            </a:r>
            <a:endParaRPr lang="en-GB" dirty="0"/>
          </a:p>
        </p:txBody>
      </p:sp>
    </p:spTree>
    <p:extLst>
      <p:ext uri="{BB962C8B-B14F-4D97-AF65-F5344CB8AC3E}">
        <p14:creationId xmlns:p14="http://schemas.microsoft.com/office/powerpoint/2010/main" val="395257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322</Words>
  <Application>Microsoft Office PowerPoint</Application>
  <PresentationFormat>On-screen Show (4:3)</PresentationFormat>
  <Paragraphs>23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Agreements on SR design for NR and outstanding issues</vt:lpstr>
      <vt:lpstr>Agreements (1/3)</vt:lpstr>
      <vt:lpstr>Agreements (2/3)</vt:lpstr>
      <vt:lpstr>Agreements (3/3)</vt:lpstr>
      <vt:lpstr>Outstanding issues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SR design for NR</dc:title>
  <dc:creator>Milos Tesanovic</dc:creator>
  <cp:lastModifiedBy>Milos Tesanovic</cp:lastModifiedBy>
  <cp:revision>20</cp:revision>
  <dcterms:created xsi:type="dcterms:W3CDTF">2006-08-16T00:00:00Z</dcterms:created>
  <dcterms:modified xsi:type="dcterms:W3CDTF">2017-10-12T15:38:18Z</dcterms:modified>
</cp:coreProperties>
</file>