
<file path=[Content_Types].xml><?xml version="1.0" encoding="utf-8"?>
<Types xmlns="http://schemas.openxmlformats.org/package/2006/content-types">
  <Default Extension="emf" ContentType="image/x-emf"/>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76" r:id="rId6"/>
  </p:sldMasterIdLst>
  <p:notesMasterIdLst>
    <p:notesMasterId r:id="rId13"/>
  </p:notesMasterIdLst>
  <p:handoutMasterIdLst>
    <p:handoutMasterId r:id="rId14"/>
  </p:handoutMasterIdLst>
  <p:sldIdLst>
    <p:sldId id="302" r:id="rId7"/>
    <p:sldId id="296" r:id="rId8"/>
    <p:sldId id="300" r:id="rId9"/>
    <p:sldId id="297" r:id="rId10"/>
    <p:sldId id="298" r:id="rId11"/>
    <p:sldId id="299" r:id="rId12"/>
  </p:sldIdLst>
  <p:sldSz cx="12192000" cy="6858000"/>
  <p:notesSz cx="6884988" cy="10018713"/>
  <p:embeddedFontLst>
    <p:embeddedFont>
      <p:font typeface="Ericsson Capital TT" panose="02000503000000020004" pitchFamily="2" charset="0"/>
      <p:regular r:id="rId15"/>
    </p:embeddedFont>
  </p:embeddedFontLst>
  <p:defaultTextStyle>
    <a:defPPr>
      <a:defRPr lang="en-GB"/>
    </a:defPPr>
    <a:lvl1pPr algn="l" rtl="0" fontAlgn="base">
      <a:spcBef>
        <a:spcPct val="50000"/>
      </a:spcBef>
      <a:spcAft>
        <a:spcPct val="0"/>
      </a:spcAft>
      <a:defRPr sz="2000" kern="1200">
        <a:solidFill>
          <a:schemeClr val="tx1"/>
        </a:solidFill>
        <a:latin typeface="Arial" charset="0"/>
        <a:ea typeface="+mn-ea"/>
        <a:cs typeface="+mn-cs"/>
      </a:defRPr>
    </a:lvl1pPr>
    <a:lvl2pPr marL="457200" algn="l" rtl="0" fontAlgn="base">
      <a:spcBef>
        <a:spcPct val="50000"/>
      </a:spcBef>
      <a:spcAft>
        <a:spcPct val="0"/>
      </a:spcAft>
      <a:defRPr sz="2000" kern="1200">
        <a:solidFill>
          <a:schemeClr val="tx1"/>
        </a:solidFill>
        <a:latin typeface="Arial" charset="0"/>
        <a:ea typeface="+mn-ea"/>
        <a:cs typeface="+mn-cs"/>
      </a:defRPr>
    </a:lvl2pPr>
    <a:lvl3pPr marL="914400" algn="l" rtl="0" fontAlgn="base">
      <a:spcBef>
        <a:spcPct val="50000"/>
      </a:spcBef>
      <a:spcAft>
        <a:spcPct val="0"/>
      </a:spcAft>
      <a:defRPr sz="2000" kern="1200">
        <a:solidFill>
          <a:schemeClr val="tx1"/>
        </a:solidFill>
        <a:latin typeface="Arial" charset="0"/>
        <a:ea typeface="+mn-ea"/>
        <a:cs typeface="+mn-cs"/>
      </a:defRPr>
    </a:lvl3pPr>
    <a:lvl4pPr marL="1371600" algn="l" rtl="0" fontAlgn="base">
      <a:spcBef>
        <a:spcPct val="50000"/>
      </a:spcBef>
      <a:spcAft>
        <a:spcPct val="0"/>
      </a:spcAft>
      <a:defRPr sz="2000" kern="1200">
        <a:solidFill>
          <a:schemeClr val="tx1"/>
        </a:solidFill>
        <a:latin typeface="Arial" charset="0"/>
        <a:ea typeface="+mn-ea"/>
        <a:cs typeface="+mn-cs"/>
      </a:defRPr>
    </a:lvl4pPr>
    <a:lvl5pPr marL="1828800" algn="l" rtl="0" fontAlgn="base">
      <a:spcBef>
        <a:spcPct val="5000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9386CF36-BFA9-4BB0-91B9-1B19D4CB6FFA}">
          <p14:sldIdLst>
            <p14:sldId id="302"/>
            <p14:sldId id="296"/>
            <p14:sldId id="300"/>
            <p14:sldId id="297"/>
            <p14:sldId id="298"/>
            <p14:sldId id="299"/>
          </p14:sldIdLst>
        </p14:section>
      </p14:sectionLst>
    </p:ext>
    <p:ext uri="{EFAFB233-063F-42B5-8137-9DF3F51BA10A}">
      <p15:sldGuideLst xmlns:p15="http://schemas.microsoft.com/office/powerpoint/2012/main">
        <p15:guide id="1" orient="horz" pos="1136">
          <p15:clr>
            <a:srgbClr val="A4A3A4"/>
          </p15:clr>
        </p15:guide>
        <p15:guide id="2" orient="horz" pos="4110">
          <p15:clr>
            <a:srgbClr val="A4A3A4"/>
          </p15:clr>
        </p15:guide>
        <p15:guide id="3" orient="horz" pos="151">
          <p15:clr>
            <a:srgbClr val="A4A3A4"/>
          </p15:clr>
        </p15:guide>
        <p15:guide id="4" orient="horz" pos="2449">
          <p15:clr>
            <a:srgbClr val="A4A3A4"/>
          </p15:clr>
        </p15:guide>
        <p15:guide id="5" orient="horz" pos="3566">
          <p15:clr>
            <a:srgbClr val="A4A3A4"/>
          </p15:clr>
        </p15:guide>
        <p15:guide id="6" orient="horz" pos="2545">
          <p15:clr>
            <a:srgbClr val="A4A3A4"/>
          </p15:clr>
        </p15:guide>
        <p15:guide id="7" orient="horz" pos="3845">
          <p15:clr>
            <a:srgbClr val="A4A3A4"/>
          </p15:clr>
        </p15:guide>
        <p15:guide id="8" pos="6625">
          <p15:clr>
            <a:srgbClr val="A4A3A4"/>
          </p15:clr>
        </p15:guide>
        <p15:guide id="9" pos="2588">
          <p15:clr>
            <a:srgbClr val="A4A3A4"/>
          </p15:clr>
        </p15:guide>
        <p15:guide id="10" pos="5091">
          <p15:clr>
            <a:srgbClr val="A4A3A4"/>
          </p15:clr>
        </p15:guide>
        <p15:guide id="11" pos="4969">
          <p15:clr>
            <a:srgbClr val="A4A3A4"/>
          </p15:clr>
        </p15:guide>
        <p15:guide id="12" pos="3779">
          <p15:clr>
            <a:srgbClr val="A4A3A4"/>
          </p15:clr>
        </p15:guide>
        <p15:guide id="13" pos="3901">
          <p15:clr>
            <a:srgbClr val="A4A3A4"/>
          </p15:clr>
        </p15:guide>
        <p15:guide id="14" pos="331">
          <p15:clr>
            <a:srgbClr val="A4A3A4"/>
          </p15:clr>
        </p15:guide>
        <p15:guide id="15" pos="2712">
          <p15:clr>
            <a:srgbClr val="A4A3A4"/>
          </p15:clr>
        </p15:guide>
        <p15:guide id="16" pos="3839">
          <p15:clr>
            <a:srgbClr val="A4A3A4"/>
          </p15:clr>
        </p15:guide>
        <p15:guide id="17" pos="3568">
          <p15:clr>
            <a:srgbClr val="A4A3A4"/>
          </p15:clr>
        </p15:guide>
        <p15:guide id="18" pos="4112">
          <p15:clr>
            <a:srgbClr val="A4A3A4"/>
          </p15:clr>
        </p15:guide>
        <p15:guide id="19" pos="7348">
          <p15:clr>
            <a:srgbClr val="A4A3A4"/>
          </p15:clr>
        </p15:guide>
      </p15:sldGuideLst>
    </p:ext>
    <p:ext uri="{2D200454-40CA-4A62-9FC3-DE9A4176ACB9}">
      <p15:notesGuideLst xmlns:p15="http://schemas.microsoft.com/office/powerpoint/2012/main">
        <p15:guide id="1" orient="horz" pos="3155">
          <p15:clr>
            <a:srgbClr val="A4A3A4"/>
          </p15:clr>
        </p15:guide>
        <p15:guide id="2" pos="216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2119"/>
    <a:srgbClr val="9FB7D3"/>
    <a:srgbClr val="8BC5FF"/>
    <a:srgbClr val="99CCFF"/>
    <a:srgbClr val="6A8FBF"/>
    <a:srgbClr val="00A9D4"/>
    <a:srgbClr val="007B78"/>
    <a:srgbClr val="89BA17"/>
    <a:srgbClr val="FABB00"/>
    <a:srgbClr val="F08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21" autoAdjust="0"/>
    <p:restoredTop sz="95319" autoAdjust="0"/>
  </p:normalViewPr>
  <p:slideViewPr>
    <p:cSldViewPr snapToGrid="0" snapToObjects="1">
      <p:cViewPr varScale="1">
        <p:scale>
          <a:sx n="64" d="100"/>
          <a:sy n="64" d="100"/>
        </p:scale>
        <p:origin x="138" y="198"/>
      </p:cViewPr>
      <p:guideLst>
        <p:guide orient="horz" pos="1136"/>
        <p:guide orient="horz" pos="4110"/>
        <p:guide orient="horz" pos="151"/>
        <p:guide orient="horz" pos="2449"/>
        <p:guide orient="horz" pos="3566"/>
        <p:guide orient="horz" pos="2545"/>
        <p:guide orient="horz" pos="3845"/>
        <p:guide pos="6625"/>
        <p:guide pos="2588"/>
        <p:guide pos="5091"/>
        <p:guide pos="4969"/>
        <p:guide pos="3779"/>
        <p:guide pos="3901"/>
        <p:guide pos="331"/>
        <p:guide pos="2712"/>
        <p:guide pos="3839"/>
        <p:guide pos="3568"/>
        <p:guide pos="4112"/>
        <p:guide pos="7348"/>
      </p:guideLst>
    </p:cSldViewPr>
  </p:slideViewPr>
  <p:notesTextViewPr>
    <p:cViewPr>
      <p:scale>
        <a:sx n="100" d="100"/>
        <a:sy n="100" d="100"/>
      </p:scale>
      <p:origin x="0" y="0"/>
    </p:cViewPr>
  </p:notesTextViewPr>
  <p:sorterViewPr>
    <p:cViewPr>
      <p:scale>
        <a:sx n="100" d="100"/>
        <a:sy n="100" d="100"/>
      </p:scale>
      <p:origin x="0" y="6528"/>
    </p:cViewPr>
  </p:sorterViewPr>
  <p:notesViewPr>
    <p:cSldViewPr snapToGrid="0" snapToObjects="1">
      <p:cViewPr varScale="1">
        <p:scale>
          <a:sx n="64" d="100"/>
          <a:sy n="64" d="100"/>
        </p:scale>
        <p:origin x="-3414" y="-126"/>
      </p:cViewPr>
      <p:guideLst>
        <p:guide orient="horz" pos="3155"/>
        <p:guide pos="216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5" Type="http://schemas.openxmlformats.org/officeDocument/2006/relationships/customXml" Target="../customXml/item5.xml"/><Relationship Id="rId15" Type="http://schemas.openxmlformats.org/officeDocument/2006/relationships/font" Target="fonts/font1.fntdata"/><Relationship Id="rId10" Type="http://schemas.openxmlformats.org/officeDocument/2006/relationships/slide" Target="slides/slide4.xml"/><Relationship Id="rId19"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0" y="0"/>
            <a:ext cx="2983495" cy="500936"/>
          </a:xfrm>
          <a:prstGeom prst="rect">
            <a:avLst/>
          </a:prstGeom>
          <a:noFill/>
          <a:ln w="9525">
            <a:noFill/>
            <a:miter lim="800000"/>
            <a:headEnd/>
            <a:tailEnd/>
          </a:ln>
          <a:effectLst/>
        </p:spPr>
        <p:txBody>
          <a:bodyPr vert="horz" wrap="square" lIns="96588" tIns="48294" rIns="96588" bIns="48294" numCol="1" anchor="t" anchorCtr="0" compatLnSpc="1">
            <a:prstTxWarp prst="textNoShape">
              <a:avLst/>
            </a:prstTxWarp>
          </a:bodyPr>
          <a:lstStyle>
            <a:lvl1pPr>
              <a:spcBef>
                <a:spcPct val="0"/>
              </a:spcBef>
              <a:defRPr sz="1300"/>
            </a:lvl1pPr>
          </a:lstStyle>
          <a:p>
            <a:r>
              <a:rPr lang="en-US" sz="1200"/>
              <a:t> </a:t>
            </a:r>
            <a:endParaRPr lang="en-US" sz="1200" dirty="0"/>
          </a:p>
        </p:txBody>
      </p:sp>
      <p:sp>
        <p:nvSpPr>
          <p:cNvPr id="79875" name="Rectangle 3"/>
          <p:cNvSpPr>
            <a:spLocks noGrp="1" noChangeArrowheads="1"/>
          </p:cNvSpPr>
          <p:nvPr>
            <p:ph type="dt" sz="quarter" idx="1"/>
          </p:nvPr>
        </p:nvSpPr>
        <p:spPr bwMode="auto">
          <a:xfrm>
            <a:off x="3899900" y="0"/>
            <a:ext cx="2983495" cy="500936"/>
          </a:xfrm>
          <a:prstGeom prst="rect">
            <a:avLst/>
          </a:prstGeom>
          <a:noFill/>
          <a:ln w="9525">
            <a:noFill/>
            <a:miter lim="800000"/>
            <a:headEnd/>
            <a:tailEnd/>
          </a:ln>
          <a:effectLst/>
        </p:spPr>
        <p:txBody>
          <a:bodyPr vert="horz" wrap="square" lIns="96588" tIns="48294" rIns="96588" bIns="48294" numCol="1" anchor="t" anchorCtr="0" compatLnSpc="1">
            <a:prstTxWarp prst="textNoShape">
              <a:avLst/>
            </a:prstTxWarp>
          </a:bodyPr>
          <a:lstStyle>
            <a:lvl1pPr algn="r">
              <a:spcBef>
                <a:spcPct val="0"/>
              </a:spcBef>
              <a:defRPr sz="1300"/>
            </a:lvl1pPr>
          </a:lstStyle>
          <a:p>
            <a:r>
              <a:rPr lang="en-US" sz="1200"/>
              <a:t>2014-09-13 </a:t>
            </a:r>
            <a:endParaRPr lang="en-US" sz="1200" dirty="0"/>
          </a:p>
        </p:txBody>
      </p:sp>
      <p:sp>
        <p:nvSpPr>
          <p:cNvPr id="79876" name="Rectangle 4"/>
          <p:cNvSpPr>
            <a:spLocks noGrp="1" noChangeArrowheads="1"/>
          </p:cNvSpPr>
          <p:nvPr>
            <p:ph type="ftr" sz="quarter" idx="2"/>
          </p:nvPr>
        </p:nvSpPr>
        <p:spPr bwMode="auto">
          <a:xfrm>
            <a:off x="0" y="9516038"/>
            <a:ext cx="2983495" cy="500936"/>
          </a:xfrm>
          <a:prstGeom prst="rect">
            <a:avLst/>
          </a:prstGeom>
          <a:noFill/>
          <a:ln w="9525">
            <a:noFill/>
            <a:miter lim="800000"/>
            <a:headEnd/>
            <a:tailEnd/>
          </a:ln>
          <a:effectLst/>
        </p:spPr>
        <p:txBody>
          <a:bodyPr vert="horz" wrap="square" lIns="96588" tIns="48294" rIns="96588" bIns="48294" numCol="1" anchor="b" anchorCtr="0" compatLnSpc="1">
            <a:prstTxWarp prst="textNoShape">
              <a:avLst/>
            </a:prstTxWarp>
          </a:bodyPr>
          <a:lstStyle>
            <a:lvl1pPr>
              <a:spcBef>
                <a:spcPct val="0"/>
              </a:spcBef>
              <a:defRPr sz="1300"/>
            </a:lvl1pPr>
          </a:lstStyle>
          <a:p>
            <a:r>
              <a:rPr lang="en-US" sz="1200"/>
              <a:t> </a:t>
            </a:r>
            <a:endParaRPr lang="en-US" sz="1200" dirty="0"/>
          </a:p>
        </p:txBody>
      </p:sp>
      <p:sp>
        <p:nvSpPr>
          <p:cNvPr id="79877" name="Rectangle 5"/>
          <p:cNvSpPr>
            <a:spLocks noGrp="1" noChangeArrowheads="1"/>
          </p:cNvSpPr>
          <p:nvPr>
            <p:ph type="sldNum" sz="quarter" idx="3"/>
          </p:nvPr>
        </p:nvSpPr>
        <p:spPr bwMode="auto">
          <a:xfrm>
            <a:off x="3899900" y="9516038"/>
            <a:ext cx="2983495" cy="500936"/>
          </a:xfrm>
          <a:prstGeom prst="rect">
            <a:avLst/>
          </a:prstGeom>
          <a:noFill/>
          <a:ln w="9525">
            <a:noFill/>
            <a:miter lim="800000"/>
            <a:headEnd/>
            <a:tailEnd/>
          </a:ln>
          <a:effectLst/>
        </p:spPr>
        <p:txBody>
          <a:bodyPr vert="horz" wrap="square" lIns="96588" tIns="48294" rIns="96588" bIns="48294" numCol="1" anchor="b" anchorCtr="0" compatLnSpc="1">
            <a:prstTxWarp prst="textNoShape">
              <a:avLst/>
            </a:prstTxWarp>
          </a:bodyPr>
          <a:lstStyle>
            <a:lvl1pPr algn="r">
              <a:spcBef>
                <a:spcPct val="0"/>
              </a:spcBef>
              <a:defRPr sz="1300"/>
            </a:lvl1pPr>
          </a:lstStyle>
          <a:p>
            <a:fld id="{4ECEF30E-552D-42ED-82CA-C73F83CA10A8}" type="slidenum">
              <a:rPr lang="en-US" sz="1200"/>
              <a:pPr/>
              <a:t>‹#›</a:t>
            </a:fld>
            <a:endParaRPr lang="en-US" sz="1200" dirty="0"/>
          </a:p>
        </p:txBody>
      </p:sp>
    </p:spTree>
    <p:extLst>
      <p:ext uri="{BB962C8B-B14F-4D97-AF65-F5344CB8AC3E}">
        <p14:creationId xmlns:p14="http://schemas.microsoft.com/office/powerpoint/2010/main" val="2985583238"/>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idx="1"/>
          </p:nvPr>
        </p:nvSpPr>
        <p:spPr>
          <a:xfrm>
            <a:off x="3900488" y="0"/>
            <a:ext cx="2982912" cy="501650"/>
          </a:xfrm>
          <a:prstGeom prst="rect">
            <a:avLst/>
          </a:prstGeom>
        </p:spPr>
        <p:txBody>
          <a:bodyPr vert="horz" lIns="91440" tIns="45720" rIns="91440" bIns="45720" rtlCol="0"/>
          <a:lstStyle>
            <a:lvl1pPr algn="r">
              <a:defRPr sz="1200"/>
            </a:lvl1pPr>
          </a:lstStyle>
          <a:p>
            <a:r>
              <a:rPr lang="en-US"/>
              <a:t>2014-09-13 </a:t>
            </a:r>
            <a:endParaRPr lang="en-US" dirty="0"/>
          </a:p>
        </p:txBody>
      </p:sp>
      <p:sp>
        <p:nvSpPr>
          <p:cNvPr id="3" name="Slide Number Placeholder 2"/>
          <p:cNvSpPr>
            <a:spLocks noGrp="1"/>
          </p:cNvSpPr>
          <p:nvPr>
            <p:ph type="sldNum" sz="quarter" idx="5"/>
          </p:nvPr>
        </p:nvSpPr>
        <p:spPr>
          <a:xfrm>
            <a:off x="3900488" y="9515475"/>
            <a:ext cx="2982912" cy="501650"/>
          </a:xfrm>
          <a:prstGeom prst="rect">
            <a:avLst/>
          </a:prstGeom>
        </p:spPr>
        <p:txBody>
          <a:bodyPr vert="horz" lIns="91440" tIns="45720" rIns="91440" bIns="45720" rtlCol="0" anchor="b"/>
          <a:lstStyle>
            <a:lvl1pPr algn="r">
              <a:defRPr sz="1200"/>
            </a:lvl1pPr>
          </a:lstStyle>
          <a:p>
            <a:fld id="{5852353D-F306-481A-B3D0-C36CE0BF9563}" type="slidenum">
              <a:rPr lang="en-US" smtClean="0"/>
              <a:pPr/>
              <a:t>‹#›</a:t>
            </a:fld>
            <a:endParaRPr lang="en-US" dirty="0"/>
          </a:p>
        </p:txBody>
      </p:sp>
      <p:sp>
        <p:nvSpPr>
          <p:cNvPr id="4" name="Header Placeholder 3"/>
          <p:cNvSpPr>
            <a:spLocks noGrp="1"/>
          </p:cNvSpPr>
          <p:nvPr>
            <p:ph type="hdr" sz="quarter"/>
          </p:nvPr>
        </p:nvSpPr>
        <p:spPr>
          <a:xfrm>
            <a:off x="0" y="0"/>
            <a:ext cx="2982913" cy="501650"/>
          </a:xfrm>
          <a:prstGeom prst="rect">
            <a:avLst/>
          </a:prstGeom>
        </p:spPr>
        <p:txBody>
          <a:bodyPr vert="horz" lIns="91440" tIns="45720" rIns="91440" bIns="45720" rtlCol="0"/>
          <a:lstStyle>
            <a:lvl1pPr algn="l">
              <a:defRPr sz="1200"/>
            </a:lvl1pPr>
          </a:lstStyle>
          <a:p>
            <a:r>
              <a:rPr lang="en-US"/>
              <a:t> </a:t>
            </a:r>
            <a:endParaRPr lang="en-US" dirty="0"/>
          </a:p>
        </p:txBody>
      </p:sp>
      <p:sp>
        <p:nvSpPr>
          <p:cNvPr id="5" name="Slide Image Placeholder 4"/>
          <p:cNvSpPr>
            <a:spLocks noGrp="1" noRot="1" noChangeAspect="1"/>
          </p:cNvSpPr>
          <p:nvPr>
            <p:ph type="sldImg" idx="2"/>
          </p:nvPr>
        </p:nvSpPr>
        <p:spPr>
          <a:xfrm>
            <a:off x="103188" y="750888"/>
            <a:ext cx="6678612" cy="3757612"/>
          </a:xfrm>
          <a:prstGeom prst="rect">
            <a:avLst/>
          </a:prstGeom>
          <a:noFill/>
          <a:ln w="12700">
            <a:solidFill>
              <a:prstClr val="black"/>
            </a:solidFill>
          </a:ln>
        </p:spPr>
        <p:txBody>
          <a:bodyPr vert="horz" lIns="91440" tIns="45720" rIns="91440" bIns="45720" rtlCol="0" anchor="ctr"/>
          <a:lstStyle/>
          <a:p>
            <a:endParaRPr lang="en-US"/>
          </a:p>
        </p:txBody>
      </p:sp>
      <p:sp>
        <p:nvSpPr>
          <p:cNvPr id="6" name="Footer Placeholder 5"/>
          <p:cNvSpPr>
            <a:spLocks noGrp="1"/>
          </p:cNvSpPr>
          <p:nvPr>
            <p:ph type="ftr" sz="quarter" idx="4"/>
          </p:nvPr>
        </p:nvSpPr>
        <p:spPr>
          <a:xfrm>
            <a:off x="0" y="9515475"/>
            <a:ext cx="2982913" cy="501650"/>
          </a:xfrm>
          <a:prstGeom prst="rect">
            <a:avLst/>
          </a:prstGeom>
        </p:spPr>
        <p:txBody>
          <a:bodyPr vert="horz" lIns="91440" tIns="45720" rIns="91440" bIns="45720" rtlCol="0" anchor="b"/>
          <a:lstStyle>
            <a:lvl1pPr algn="l">
              <a:defRPr sz="1200"/>
            </a:lvl1pPr>
          </a:lstStyle>
          <a:p>
            <a:r>
              <a:rPr lang="en-US"/>
              <a:t> </a:t>
            </a:r>
            <a:endParaRPr lang="en-US" dirty="0"/>
          </a:p>
        </p:txBody>
      </p:sp>
      <p:sp>
        <p:nvSpPr>
          <p:cNvPr id="7" name="Notes Placeholder 6"/>
          <p:cNvSpPr>
            <a:spLocks noGrp="1"/>
          </p:cNvSpPr>
          <p:nvPr>
            <p:ph type="body" sz="quarter" idx="3"/>
          </p:nvPr>
        </p:nvSpPr>
        <p:spPr>
          <a:xfrm>
            <a:off x="688975" y="4759325"/>
            <a:ext cx="5507038" cy="45085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08257339"/>
      </p:ext>
    </p:extLst>
  </p:cSld>
  <p:clrMap bg1="lt1" tx1="dk1" bg2="lt2" tx2="dk2" accent1="accent1" accent2="accent2" accent3="accent3" accent4="accent4" accent5="accent5" accent6="accent6" hlink="hlink" folHlink="folHlink"/>
  <p:hf/>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i-FI"/>
          </a:p>
        </p:txBody>
      </p:sp>
      <p:sp>
        <p:nvSpPr>
          <p:cNvPr id="4" name="Date Placeholder 3"/>
          <p:cNvSpPr>
            <a:spLocks noGrp="1"/>
          </p:cNvSpPr>
          <p:nvPr>
            <p:ph type="dt" idx="10"/>
          </p:nvPr>
        </p:nvSpPr>
        <p:spPr/>
        <p:txBody>
          <a:bodyPr/>
          <a:lstStyle/>
          <a:p>
            <a:r>
              <a:rPr lang="en-US"/>
              <a:t>2014-09-13 </a:t>
            </a:r>
            <a:endParaRPr lang="en-US" dirty="0"/>
          </a:p>
        </p:txBody>
      </p:sp>
      <p:sp>
        <p:nvSpPr>
          <p:cNvPr id="5" name="Slide Number Placeholder 4"/>
          <p:cNvSpPr>
            <a:spLocks noGrp="1"/>
          </p:cNvSpPr>
          <p:nvPr>
            <p:ph type="sldNum" sz="quarter" idx="11"/>
          </p:nvPr>
        </p:nvSpPr>
        <p:spPr/>
        <p:txBody>
          <a:bodyPr/>
          <a:lstStyle/>
          <a:p>
            <a:fld id="{F6D0C107-2245-4400-B84F-C971055BB69F}" type="slidenum">
              <a:rPr lang="en-US" smtClean="0"/>
              <a:t>2</a:t>
            </a:fld>
            <a:endParaRPr lang="en-US" dirty="0"/>
          </a:p>
        </p:txBody>
      </p:sp>
      <p:sp>
        <p:nvSpPr>
          <p:cNvPr id="6" name="Header Placeholder 5"/>
          <p:cNvSpPr>
            <a:spLocks noGrp="1"/>
          </p:cNvSpPr>
          <p:nvPr>
            <p:ph type="hdr" sz="quarter" idx="12"/>
          </p:nvPr>
        </p:nvSpPr>
        <p:spPr/>
        <p:txBody>
          <a:bodyPr/>
          <a:lstStyle/>
          <a:p>
            <a:r>
              <a:rPr lang="en-US"/>
              <a:t> </a:t>
            </a:r>
            <a:endParaRPr lang="en-US" dirty="0"/>
          </a:p>
        </p:txBody>
      </p:sp>
      <p:sp>
        <p:nvSpPr>
          <p:cNvPr id="7" name="Footer Placeholder 6"/>
          <p:cNvSpPr>
            <a:spLocks noGrp="1"/>
          </p:cNvSpPr>
          <p:nvPr>
            <p:ph type="ftr" sz="quarter" idx="13"/>
          </p:nvPr>
        </p:nvSpPr>
        <p:spPr/>
        <p:txBody>
          <a:bodyPr/>
          <a:lstStyle/>
          <a:p>
            <a:r>
              <a:rPr lang="en-US"/>
              <a:t> </a:t>
            </a:r>
            <a:endParaRPr lang="en-US" dirty="0"/>
          </a:p>
        </p:txBody>
      </p:sp>
    </p:spTree>
    <p:extLst>
      <p:ext uri="{BB962C8B-B14F-4D97-AF65-F5344CB8AC3E}">
        <p14:creationId xmlns:p14="http://schemas.microsoft.com/office/powerpoint/2010/main" val="16749134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i-FI"/>
          </a:p>
        </p:txBody>
      </p:sp>
      <p:sp>
        <p:nvSpPr>
          <p:cNvPr id="4" name="Date Placeholder 3"/>
          <p:cNvSpPr>
            <a:spLocks noGrp="1"/>
          </p:cNvSpPr>
          <p:nvPr>
            <p:ph type="dt" idx="10"/>
          </p:nvPr>
        </p:nvSpPr>
        <p:spPr/>
        <p:txBody>
          <a:bodyPr/>
          <a:lstStyle/>
          <a:p>
            <a:r>
              <a:rPr lang="en-US"/>
              <a:t>2014-09-13 </a:t>
            </a:r>
            <a:endParaRPr lang="en-US" dirty="0"/>
          </a:p>
        </p:txBody>
      </p:sp>
      <p:sp>
        <p:nvSpPr>
          <p:cNvPr id="5" name="Slide Number Placeholder 4"/>
          <p:cNvSpPr>
            <a:spLocks noGrp="1"/>
          </p:cNvSpPr>
          <p:nvPr>
            <p:ph type="sldNum" sz="quarter" idx="11"/>
          </p:nvPr>
        </p:nvSpPr>
        <p:spPr/>
        <p:txBody>
          <a:bodyPr/>
          <a:lstStyle/>
          <a:p>
            <a:fld id="{C4032B21-8D11-4B86-8314-75B6A8ECE83C}" type="slidenum">
              <a:rPr lang="en-US" smtClean="0"/>
              <a:t>3</a:t>
            </a:fld>
            <a:endParaRPr lang="en-US" dirty="0"/>
          </a:p>
        </p:txBody>
      </p:sp>
      <p:sp>
        <p:nvSpPr>
          <p:cNvPr id="6" name="Header Placeholder 5"/>
          <p:cNvSpPr>
            <a:spLocks noGrp="1"/>
          </p:cNvSpPr>
          <p:nvPr>
            <p:ph type="hdr" sz="quarter" idx="12"/>
          </p:nvPr>
        </p:nvSpPr>
        <p:spPr/>
        <p:txBody>
          <a:bodyPr/>
          <a:lstStyle/>
          <a:p>
            <a:r>
              <a:rPr lang="en-US"/>
              <a:t> </a:t>
            </a:r>
            <a:endParaRPr lang="en-US" dirty="0"/>
          </a:p>
        </p:txBody>
      </p:sp>
      <p:sp>
        <p:nvSpPr>
          <p:cNvPr id="7" name="Footer Placeholder 6"/>
          <p:cNvSpPr>
            <a:spLocks noGrp="1"/>
          </p:cNvSpPr>
          <p:nvPr>
            <p:ph type="ftr" sz="quarter" idx="13"/>
          </p:nvPr>
        </p:nvSpPr>
        <p:spPr/>
        <p:txBody>
          <a:bodyPr/>
          <a:lstStyle/>
          <a:p>
            <a:r>
              <a:rPr lang="en-US"/>
              <a:t> </a:t>
            </a:r>
            <a:endParaRPr lang="en-US" dirty="0"/>
          </a:p>
        </p:txBody>
      </p:sp>
    </p:spTree>
    <p:extLst>
      <p:ext uri="{BB962C8B-B14F-4D97-AF65-F5344CB8AC3E}">
        <p14:creationId xmlns:p14="http://schemas.microsoft.com/office/powerpoint/2010/main" val="34080750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i-FI"/>
          </a:p>
        </p:txBody>
      </p:sp>
      <p:sp>
        <p:nvSpPr>
          <p:cNvPr id="4" name="Date Placeholder 3"/>
          <p:cNvSpPr>
            <a:spLocks noGrp="1"/>
          </p:cNvSpPr>
          <p:nvPr>
            <p:ph type="dt" idx="10"/>
          </p:nvPr>
        </p:nvSpPr>
        <p:spPr/>
        <p:txBody>
          <a:bodyPr/>
          <a:lstStyle/>
          <a:p>
            <a:r>
              <a:rPr lang="en-US"/>
              <a:t>2014-09-13 </a:t>
            </a:r>
            <a:endParaRPr lang="en-US" dirty="0"/>
          </a:p>
        </p:txBody>
      </p:sp>
      <p:sp>
        <p:nvSpPr>
          <p:cNvPr id="5" name="Slide Number Placeholder 4"/>
          <p:cNvSpPr>
            <a:spLocks noGrp="1"/>
          </p:cNvSpPr>
          <p:nvPr>
            <p:ph type="sldNum" sz="quarter" idx="11"/>
          </p:nvPr>
        </p:nvSpPr>
        <p:spPr/>
        <p:txBody>
          <a:bodyPr/>
          <a:lstStyle/>
          <a:p>
            <a:fld id="{D5DAAE69-E414-41AC-B0F7-AEBEDA3F5A7B}" type="slidenum">
              <a:rPr lang="en-US" smtClean="0"/>
              <a:t>4</a:t>
            </a:fld>
            <a:endParaRPr lang="en-US" dirty="0"/>
          </a:p>
        </p:txBody>
      </p:sp>
      <p:sp>
        <p:nvSpPr>
          <p:cNvPr id="6" name="Header Placeholder 5"/>
          <p:cNvSpPr>
            <a:spLocks noGrp="1"/>
          </p:cNvSpPr>
          <p:nvPr>
            <p:ph type="hdr" sz="quarter" idx="12"/>
          </p:nvPr>
        </p:nvSpPr>
        <p:spPr/>
        <p:txBody>
          <a:bodyPr/>
          <a:lstStyle/>
          <a:p>
            <a:r>
              <a:rPr lang="en-US"/>
              <a:t> </a:t>
            </a:r>
            <a:endParaRPr lang="en-US" dirty="0"/>
          </a:p>
        </p:txBody>
      </p:sp>
      <p:sp>
        <p:nvSpPr>
          <p:cNvPr id="7" name="Footer Placeholder 6"/>
          <p:cNvSpPr>
            <a:spLocks noGrp="1"/>
          </p:cNvSpPr>
          <p:nvPr>
            <p:ph type="ftr" sz="quarter" idx="13"/>
          </p:nvPr>
        </p:nvSpPr>
        <p:spPr/>
        <p:txBody>
          <a:bodyPr/>
          <a:lstStyle/>
          <a:p>
            <a:r>
              <a:rPr lang="en-US"/>
              <a:t> </a:t>
            </a:r>
            <a:endParaRPr lang="en-US" dirty="0"/>
          </a:p>
        </p:txBody>
      </p:sp>
    </p:spTree>
    <p:extLst>
      <p:ext uri="{BB962C8B-B14F-4D97-AF65-F5344CB8AC3E}">
        <p14:creationId xmlns:p14="http://schemas.microsoft.com/office/powerpoint/2010/main" val="15918398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i-FI"/>
          </a:p>
        </p:txBody>
      </p:sp>
      <p:sp>
        <p:nvSpPr>
          <p:cNvPr id="4" name="Date Placeholder 3"/>
          <p:cNvSpPr>
            <a:spLocks noGrp="1"/>
          </p:cNvSpPr>
          <p:nvPr>
            <p:ph type="dt" idx="10"/>
          </p:nvPr>
        </p:nvSpPr>
        <p:spPr/>
        <p:txBody>
          <a:bodyPr/>
          <a:lstStyle/>
          <a:p>
            <a:r>
              <a:rPr lang="en-US"/>
              <a:t>2014-09-13 </a:t>
            </a:r>
            <a:endParaRPr lang="en-US" dirty="0"/>
          </a:p>
        </p:txBody>
      </p:sp>
      <p:sp>
        <p:nvSpPr>
          <p:cNvPr id="5" name="Slide Number Placeholder 4"/>
          <p:cNvSpPr>
            <a:spLocks noGrp="1"/>
          </p:cNvSpPr>
          <p:nvPr>
            <p:ph type="sldNum" sz="quarter" idx="11"/>
          </p:nvPr>
        </p:nvSpPr>
        <p:spPr/>
        <p:txBody>
          <a:bodyPr/>
          <a:lstStyle/>
          <a:p>
            <a:fld id="{2D00E026-BE0C-4F9C-929B-5D3039FED959}" type="slidenum">
              <a:rPr lang="en-US" smtClean="0"/>
              <a:t>5</a:t>
            </a:fld>
            <a:endParaRPr lang="en-US" dirty="0"/>
          </a:p>
        </p:txBody>
      </p:sp>
      <p:sp>
        <p:nvSpPr>
          <p:cNvPr id="6" name="Header Placeholder 5"/>
          <p:cNvSpPr>
            <a:spLocks noGrp="1"/>
          </p:cNvSpPr>
          <p:nvPr>
            <p:ph type="hdr" sz="quarter" idx="12"/>
          </p:nvPr>
        </p:nvSpPr>
        <p:spPr/>
        <p:txBody>
          <a:bodyPr/>
          <a:lstStyle/>
          <a:p>
            <a:r>
              <a:rPr lang="en-US"/>
              <a:t> </a:t>
            </a:r>
            <a:endParaRPr lang="en-US" dirty="0"/>
          </a:p>
        </p:txBody>
      </p:sp>
      <p:sp>
        <p:nvSpPr>
          <p:cNvPr id="7" name="Footer Placeholder 6"/>
          <p:cNvSpPr>
            <a:spLocks noGrp="1"/>
          </p:cNvSpPr>
          <p:nvPr>
            <p:ph type="ftr" sz="quarter" idx="13"/>
          </p:nvPr>
        </p:nvSpPr>
        <p:spPr/>
        <p:txBody>
          <a:bodyPr/>
          <a:lstStyle/>
          <a:p>
            <a:r>
              <a:rPr lang="en-US"/>
              <a:t> </a:t>
            </a:r>
            <a:endParaRPr lang="en-US" dirty="0"/>
          </a:p>
        </p:txBody>
      </p:sp>
    </p:spTree>
    <p:extLst>
      <p:ext uri="{BB962C8B-B14F-4D97-AF65-F5344CB8AC3E}">
        <p14:creationId xmlns:p14="http://schemas.microsoft.com/office/powerpoint/2010/main" val="31686074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i-FI"/>
          </a:p>
        </p:txBody>
      </p:sp>
      <p:sp>
        <p:nvSpPr>
          <p:cNvPr id="4" name="Date Placeholder 3"/>
          <p:cNvSpPr>
            <a:spLocks noGrp="1"/>
          </p:cNvSpPr>
          <p:nvPr>
            <p:ph type="dt" idx="10"/>
          </p:nvPr>
        </p:nvSpPr>
        <p:spPr/>
        <p:txBody>
          <a:bodyPr/>
          <a:lstStyle/>
          <a:p>
            <a:r>
              <a:rPr lang="en-US"/>
              <a:t>2014-09-13 </a:t>
            </a:r>
            <a:endParaRPr lang="en-US" dirty="0"/>
          </a:p>
        </p:txBody>
      </p:sp>
      <p:sp>
        <p:nvSpPr>
          <p:cNvPr id="5" name="Slide Number Placeholder 4"/>
          <p:cNvSpPr>
            <a:spLocks noGrp="1"/>
          </p:cNvSpPr>
          <p:nvPr>
            <p:ph type="sldNum" sz="quarter" idx="11"/>
          </p:nvPr>
        </p:nvSpPr>
        <p:spPr/>
        <p:txBody>
          <a:bodyPr/>
          <a:lstStyle/>
          <a:p>
            <a:fld id="{9C6353E1-59FE-4EC8-998F-7C290204BBE6}" type="slidenum">
              <a:rPr lang="en-US" smtClean="0"/>
              <a:t>6</a:t>
            </a:fld>
            <a:endParaRPr lang="en-US" dirty="0"/>
          </a:p>
        </p:txBody>
      </p:sp>
      <p:sp>
        <p:nvSpPr>
          <p:cNvPr id="6" name="Header Placeholder 5"/>
          <p:cNvSpPr>
            <a:spLocks noGrp="1"/>
          </p:cNvSpPr>
          <p:nvPr>
            <p:ph type="hdr" sz="quarter" idx="12"/>
          </p:nvPr>
        </p:nvSpPr>
        <p:spPr/>
        <p:txBody>
          <a:bodyPr/>
          <a:lstStyle/>
          <a:p>
            <a:r>
              <a:rPr lang="en-US"/>
              <a:t> </a:t>
            </a:r>
            <a:endParaRPr lang="en-US" dirty="0"/>
          </a:p>
        </p:txBody>
      </p:sp>
      <p:sp>
        <p:nvSpPr>
          <p:cNvPr id="7" name="Footer Placeholder 6"/>
          <p:cNvSpPr>
            <a:spLocks noGrp="1"/>
          </p:cNvSpPr>
          <p:nvPr>
            <p:ph type="ftr" sz="quarter" idx="13"/>
          </p:nvPr>
        </p:nvSpPr>
        <p:spPr/>
        <p:txBody>
          <a:bodyPr/>
          <a:lstStyle/>
          <a:p>
            <a:r>
              <a:rPr lang="en-US"/>
              <a:t> </a:t>
            </a:r>
            <a:endParaRPr lang="en-US" dirty="0"/>
          </a:p>
        </p:txBody>
      </p:sp>
    </p:spTree>
    <p:extLst>
      <p:ext uri="{BB962C8B-B14F-4D97-AF65-F5344CB8AC3E}">
        <p14:creationId xmlns:p14="http://schemas.microsoft.com/office/powerpoint/2010/main" val="42663825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Page">
    <p:spTree>
      <p:nvGrpSpPr>
        <p:cNvPr id="1" name=""/>
        <p:cNvGrpSpPr/>
        <p:nvPr/>
      </p:nvGrpSpPr>
      <p:grpSpPr>
        <a:xfrm>
          <a:off x="0" y="0"/>
          <a:ext cx="0" cy="0"/>
          <a:chOff x="0" y="0"/>
          <a:chExt cx="0" cy="0"/>
        </a:xfrm>
      </p:grpSpPr>
      <p:sp>
        <p:nvSpPr>
          <p:cNvPr id="22532" name="LeftInfo"/>
          <p:cNvSpPr txBox="1">
            <a:spLocks noChangeArrowheads="1"/>
          </p:cNvSpPr>
          <p:nvPr/>
        </p:nvSpPr>
        <p:spPr bwMode="auto">
          <a:xfrm>
            <a:off x="-2019299" y="2828876"/>
            <a:ext cx="1968500" cy="3416320"/>
          </a:xfrm>
          <a:prstGeom prst="rect">
            <a:avLst/>
          </a:prstGeom>
          <a:noFill/>
          <a:ln w="9525">
            <a:noFill/>
            <a:miter lim="800000"/>
            <a:headEnd/>
            <a:tailEnd/>
          </a:ln>
          <a:effectLst/>
        </p:spPr>
        <p:txBody>
          <a:bodyPr>
            <a:spAutoFit/>
          </a:bodyPr>
          <a:lstStyle/>
          <a:p>
            <a:pPr algn="r">
              <a:spcBef>
                <a:spcPct val="0"/>
              </a:spcBef>
            </a:pPr>
            <a:r>
              <a:rPr lang="en-US" sz="1200" dirty="0">
                <a:solidFill>
                  <a:srgbClr val="FFFFFF"/>
                </a:solidFill>
              </a:rPr>
              <a:t>Slide title</a:t>
            </a:r>
          </a:p>
          <a:p>
            <a:pPr algn="r">
              <a:spcBef>
                <a:spcPct val="0"/>
              </a:spcBef>
            </a:pPr>
            <a:r>
              <a:rPr lang="en-US" sz="1200" dirty="0">
                <a:solidFill>
                  <a:srgbClr val="FFFFFF"/>
                </a:solidFill>
              </a:rPr>
              <a:t>70 pt</a:t>
            </a: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r>
              <a:rPr lang="en-US" sz="1200" dirty="0">
                <a:solidFill>
                  <a:srgbClr val="9FB7D3"/>
                </a:solidFill>
              </a:rPr>
              <a:t>CAPITALS</a:t>
            </a: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r>
              <a:rPr lang="en-US" sz="1200" dirty="0">
                <a:solidFill>
                  <a:srgbClr val="FFFFFF"/>
                </a:solidFill>
              </a:rPr>
              <a:t>Slide subtitle </a:t>
            </a:r>
          </a:p>
          <a:p>
            <a:pPr algn="r">
              <a:spcBef>
                <a:spcPct val="0"/>
              </a:spcBef>
            </a:pPr>
            <a:r>
              <a:rPr lang="en-US" sz="1200" dirty="0">
                <a:solidFill>
                  <a:srgbClr val="FFFFFF"/>
                </a:solidFill>
              </a:rPr>
              <a:t>minimum 30 pt</a:t>
            </a:r>
          </a:p>
          <a:p>
            <a:pPr algn="r">
              <a:spcBef>
                <a:spcPct val="0"/>
              </a:spcBef>
            </a:pPr>
            <a:endParaRPr lang="en-GB" sz="1200" dirty="0">
              <a:solidFill>
                <a:schemeClr val="bg1"/>
              </a:solidFill>
            </a:endParaRPr>
          </a:p>
        </p:txBody>
      </p:sp>
      <p:pic>
        <p:nvPicPr>
          <p:cNvPr id="6" name="Logo2011" descr="ERI_UF_rgb"/>
          <p:cNvPicPr>
            <a:picLocks noChangeArrowheads="1"/>
          </p:cNvPicPr>
          <p:nvPr/>
        </p:nvPicPr>
        <p:blipFill>
          <a:blip r:embed="rId2" cstate="print"/>
          <a:srcRect/>
          <a:stretch>
            <a:fillRect/>
          </a:stretch>
        </p:blipFill>
        <p:spPr bwMode="auto">
          <a:xfrm>
            <a:off x="10628483" y="432000"/>
            <a:ext cx="1027112" cy="900113"/>
          </a:xfrm>
          <a:prstGeom prst="rect">
            <a:avLst/>
          </a:prstGeom>
          <a:noFill/>
        </p:spPr>
      </p:pic>
      <p:sp>
        <p:nvSpPr>
          <p:cNvPr id="22530" name="SubTitle_TM"/>
          <p:cNvSpPr>
            <a:spLocks noGrp="1" noChangeArrowheads="1"/>
          </p:cNvSpPr>
          <p:nvPr>
            <p:ph type="subTitle" idx="1" hasCustomPrompt="1"/>
          </p:nvPr>
        </p:nvSpPr>
        <p:spPr>
          <a:xfrm>
            <a:off x="524932" y="5137201"/>
            <a:ext cx="11140019" cy="1386001"/>
          </a:xfrm>
        </p:spPr>
        <p:txBody>
          <a:bodyPr anchor="b" anchorCtr="0"/>
          <a:lstStyle>
            <a:lvl1pPr marL="0" indent="0">
              <a:lnSpc>
                <a:spcPct val="75000"/>
              </a:lnSpc>
              <a:spcBef>
                <a:spcPts val="0"/>
              </a:spcBef>
              <a:buFont typeface="Arial" charset="0"/>
              <a:buNone/>
              <a:defRPr sz="3000" baseline="0">
                <a:latin typeface="+mn-lt"/>
              </a:defRPr>
            </a:lvl1pPr>
          </a:lstStyle>
          <a:p>
            <a:r>
              <a:rPr lang="en-US" dirty="0"/>
              <a:t>Click to Add subtitle</a:t>
            </a:r>
          </a:p>
        </p:txBody>
      </p:sp>
      <p:sp>
        <p:nvSpPr>
          <p:cNvPr id="22531" name="Title_TM"/>
          <p:cNvSpPr>
            <a:spLocks noGrp="1" noChangeArrowheads="1"/>
          </p:cNvSpPr>
          <p:nvPr>
            <p:ph type="ctrTitle" hasCustomPrompt="1"/>
          </p:nvPr>
        </p:nvSpPr>
        <p:spPr>
          <a:xfrm>
            <a:off x="524934" y="1808709"/>
            <a:ext cx="11135785" cy="2839491"/>
          </a:xfrm>
        </p:spPr>
        <p:txBody>
          <a:bodyPr anchor="ctr">
            <a:normAutofit/>
          </a:bodyPr>
          <a:lstStyle>
            <a:lvl1pPr>
              <a:lnSpc>
                <a:spcPct val="75000"/>
              </a:lnSpc>
              <a:defRPr sz="7000">
                <a:latin typeface="Ericsson Capital TT"/>
              </a:defRPr>
            </a:lvl1pPr>
          </a:lstStyle>
          <a:p>
            <a:r>
              <a:rPr lang="en-US" dirty="0"/>
              <a:t>Click to add title</a:t>
            </a: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Header, two horizontal contents">
    <p:spTree>
      <p:nvGrpSpPr>
        <p:cNvPr id="1" name=""/>
        <p:cNvGrpSpPr/>
        <p:nvPr/>
      </p:nvGrpSpPr>
      <p:grpSpPr>
        <a:xfrm>
          <a:off x="0" y="0"/>
          <a:ext cx="0" cy="0"/>
          <a:chOff x="0" y="0"/>
          <a:chExt cx="0" cy="0"/>
        </a:xfrm>
      </p:grpSpPr>
      <p:sp>
        <p:nvSpPr>
          <p:cNvPr id="7" name="Content Placeholder 2"/>
          <p:cNvSpPr>
            <a:spLocks noGrp="1"/>
          </p:cNvSpPr>
          <p:nvPr>
            <p:ph sz="quarter" idx="11" hasCustomPrompt="1"/>
          </p:nvPr>
        </p:nvSpPr>
        <p:spPr>
          <a:xfrm>
            <a:off x="524934" y="4010025"/>
            <a:ext cx="11140017"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1"/>
          <p:cNvSpPr>
            <a:spLocks noGrp="1"/>
          </p:cNvSpPr>
          <p:nvPr>
            <p:ph sz="quarter" idx="10" hasCustomPrompt="1"/>
          </p:nvPr>
        </p:nvSpPr>
        <p:spPr>
          <a:xfrm>
            <a:off x="524935" y="1795463"/>
            <a:ext cx="11140016"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24935" y="239714"/>
            <a:ext cx="9992784" cy="1085371"/>
          </a:xfrm>
        </p:spPr>
        <p:txBody>
          <a:bodyPr/>
          <a:lstStyle/>
          <a:p>
            <a:r>
              <a:rPr lang="en-US" dirty="0"/>
              <a:t>Click to ADD title</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Header, Content over two content parts">
    <p:spTree>
      <p:nvGrpSpPr>
        <p:cNvPr id="1" name=""/>
        <p:cNvGrpSpPr/>
        <p:nvPr/>
      </p:nvGrpSpPr>
      <p:grpSpPr>
        <a:xfrm>
          <a:off x="0" y="0"/>
          <a:ext cx="0" cy="0"/>
          <a:chOff x="0" y="0"/>
          <a:chExt cx="0" cy="0"/>
        </a:xfrm>
      </p:grpSpPr>
      <p:sp>
        <p:nvSpPr>
          <p:cNvPr id="7" name="Content Placeholder 3"/>
          <p:cNvSpPr>
            <a:spLocks noGrp="1"/>
          </p:cNvSpPr>
          <p:nvPr>
            <p:ph sz="quarter" idx="11" hasCustomPrompt="1"/>
          </p:nvPr>
        </p:nvSpPr>
        <p:spPr>
          <a:xfrm>
            <a:off x="6193367" y="4010025"/>
            <a:ext cx="5471584"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sz="quarter" idx="12" hasCustomPrompt="1"/>
          </p:nvPr>
        </p:nvSpPr>
        <p:spPr>
          <a:xfrm>
            <a:off x="524934" y="4010025"/>
            <a:ext cx="5473700"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idx="1" hasCustomPrompt="1"/>
          </p:nvPr>
        </p:nvSpPr>
        <p:spPr>
          <a:xfrm>
            <a:off x="529167" y="1795463"/>
            <a:ext cx="11135784"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1"/>
          <p:cNvSpPr>
            <a:spLocks noGrp="1"/>
          </p:cNvSpPr>
          <p:nvPr>
            <p:ph type="title" hasCustomPrompt="1"/>
          </p:nvPr>
        </p:nvSpPr>
        <p:spPr>
          <a:xfrm>
            <a:off x="524935" y="239714"/>
            <a:ext cx="9992784" cy="1085371"/>
          </a:xfrm>
        </p:spPr>
        <p:txBody>
          <a:bodyPr/>
          <a:lstStyle/>
          <a:p>
            <a:r>
              <a:rPr lang="en-US" dirty="0"/>
              <a:t>Click to ADD title</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Header, two content parts over content.">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524934" y="4010025"/>
            <a:ext cx="11140017"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2"/>
          <p:cNvSpPr>
            <a:spLocks noGrp="1"/>
          </p:cNvSpPr>
          <p:nvPr>
            <p:ph sz="quarter" idx="10" hasCustomPrompt="1"/>
          </p:nvPr>
        </p:nvSpPr>
        <p:spPr>
          <a:xfrm>
            <a:off x="6193367" y="1795463"/>
            <a:ext cx="5471584"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idx="1" hasCustomPrompt="1"/>
          </p:nvPr>
        </p:nvSpPr>
        <p:spPr>
          <a:xfrm>
            <a:off x="529166" y="1795463"/>
            <a:ext cx="5469467"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1"/>
          <p:cNvSpPr>
            <a:spLocks noGrp="1"/>
          </p:cNvSpPr>
          <p:nvPr>
            <p:ph type="title" hasCustomPrompt="1"/>
          </p:nvPr>
        </p:nvSpPr>
        <p:spPr>
          <a:xfrm>
            <a:off x="524935" y="239714"/>
            <a:ext cx="9992784" cy="1085371"/>
          </a:xfrm>
        </p:spPr>
        <p:txBody>
          <a:bodyPr/>
          <a:lstStyle/>
          <a:p>
            <a:r>
              <a:rPr lang="en-US" dirty="0"/>
              <a:t>Click to ADD title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6193367" y="4013201"/>
            <a:ext cx="5467351" cy="20669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6193367" y="1795464"/>
            <a:ext cx="5467351" cy="20653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half" idx="1"/>
          </p:nvPr>
        </p:nvSpPr>
        <p:spPr>
          <a:xfrm>
            <a:off x="524934" y="1795463"/>
            <a:ext cx="5465233" cy="4284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524935" y="239714"/>
            <a:ext cx="9992784" cy="1085371"/>
          </a:xfrm>
        </p:spPr>
        <p:txBody>
          <a:bodyPr/>
          <a:lstStyle/>
          <a:p>
            <a:r>
              <a:rPr lang="en-US"/>
              <a:t>Click to edit Master title style</a:t>
            </a:r>
          </a:p>
        </p:txBody>
      </p:sp>
    </p:spTree>
    <p:extLst>
      <p:ext uri="{BB962C8B-B14F-4D97-AF65-F5344CB8AC3E}">
        <p14:creationId xmlns:p14="http://schemas.microsoft.com/office/powerpoint/2010/main" val="254234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 name="Content Placeholder 3"/>
          <p:cNvSpPr>
            <a:spLocks noGrp="1"/>
          </p:cNvSpPr>
          <p:nvPr>
            <p:ph sz="half" idx="3"/>
          </p:nvPr>
        </p:nvSpPr>
        <p:spPr>
          <a:xfrm>
            <a:off x="6197600" y="1795463"/>
            <a:ext cx="5467351" cy="4284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529167" y="4013201"/>
            <a:ext cx="5465233" cy="20669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quarter" idx="1"/>
          </p:nvPr>
        </p:nvSpPr>
        <p:spPr>
          <a:xfrm>
            <a:off x="529167" y="1795464"/>
            <a:ext cx="5465233" cy="20653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524935" y="239714"/>
            <a:ext cx="9992784" cy="1085371"/>
          </a:xfrm>
        </p:spPr>
        <p:txBody>
          <a:bodyPr/>
          <a:lstStyle/>
          <a:p>
            <a:r>
              <a:rPr lang="en-US"/>
              <a:t>Click to edit Master title style</a:t>
            </a:r>
          </a:p>
        </p:txBody>
      </p:sp>
    </p:spTree>
    <p:extLst>
      <p:ext uri="{BB962C8B-B14F-4D97-AF65-F5344CB8AC3E}">
        <p14:creationId xmlns:p14="http://schemas.microsoft.com/office/powerpoint/2010/main" val="4267271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6" name="Content Placeholder 4"/>
          <p:cNvSpPr>
            <a:spLocks noGrp="1"/>
          </p:cNvSpPr>
          <p:nvPr>
            <p:ph sz="quarter" idx="4"/>
          </p:nvPr>
        </p:nvSpPr>
        <p:spPr>
          <a:xfrm>
            <a:off x="6197600" y="4022725"/>
            <a:ext cx="5467351" cy="20669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p:cNvSpPr>
            <a:spLocks noGrp="1"/>
          </p:cNvSpPr>
          <p:nvPr>
            <p:ph sz="quarter" idx="3"/>
          </p:nvPr>
        </p:nvSpPr>
        <p:spPr>
          <a:xfrm>
            <a:off x="529167" y="4022725"/>
            <a:ext cx="5465233" cy="20669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6197600" y="1804989"/>
            <a:ext cx="5467351" cy="20653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quarter" idx="1"/>
          </p:nvPr>
        </p:nvSpPr>
        <p:spPr>
          <a:xfrm>
            <a:off x="529167" y="1804989"/>
            <a:ext cx="5465233" cy="20653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sz="quarter"/>
          </p:nvPr>
        </p:nvSpPr>
        <p:spPr>
          <a:xfrm>
            <a:off x="524935" y="239714"/>
            <a:ext cx="9992784" cy="1085371"/>
          </a:xfrm>
        </p:spPr>
        <p:txBody>
          <a:bodyPr/>
          <a:lstStyle/>
          <a:p>
            <a:r>
              <a:rPr lang="en-US"/>
              <a:t>Click to edit Master title style</a:t>
            </a:r>
          </a:p>
        </p:txBody>
      </p:sp>
    </p:spTree>
    <p:extLst>
      <p:ext uri="{BB962C8B-B14F-4D97-AF65-F5344CB8AC3E}">
        <p14:creationId xmlns:p14="http://schemas.microsoft.com/office/powerpoint/2010/main" val="16881117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24935" y="239714"/>
            <a:ext cx="9992784" cy="1085371"/>
          </a:xfrm>
        </p:spPr>
        <p:txBody>
          <a:bodyPr/>
          <a:lstStyle/>
          <a:p>
            <a:r>
              <a:rPr lang="en-US" dirty="0"/>
              <a:t>Click to edit Master title style</a:t>
            </a:r>
          </a:p>
        </p:txBody>
      </p:sp>
    </p:spTree>
    <p:extLst>
      <p:ext uri="{BB962C8B-B14F-4D97-AF65-F5344CB8AC3E}">
        <p14:creationId xmlns:p14="http://schemas.microsoft.com/office/powerpoint/2010/main" val="31303356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40375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1 column">
    <p:spTree>
      <p:nvGrpSpPr>
        <p:cNvPr id="1" name=""/>
        <p:cNvGrpSpPr/>
        <p:nvPr/>
      </p:nvGrpSpPr>
      <p:grpSpPr>
        <a:xfrm>
          <a:off x="0" y="0"/>
          <a:ext cx="0" cy="0"/>
          <a:chOff x="0" y="0"/>
          <a:chExt cx="0" cy="0"/>
        </a:xfrm>
      </p:grpSpPr>
      <p:sp>
        <p:nvSpPr>
          <p:cNvPr id="3" name="Content Placeholder 1"/>
          <p:cNvSpPr>
            <a:spLocks noGrp="1"/>
          </p:cNvSpPr>
          <p:nvPr>
            <p:ph idx="1"/>
          </p:nvPr>
        </p:nvSpPr>
        <p:spPr>
          <a:xfrm>
            <a:off x="529167" y="1800000"/>
            <a:ext cx="11135785" cy="385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a:xfrm>
            <a:off x="524935" y="239714"/>
            <a:ext cx="9992784" cy="1085371"/>
          </a:xfrm>
        </p:spPr>
        <p:txBody>
          <a:bodyPr/>
          <a:lstStyle/>
          <a:p>
            <a:r>
              <a:rPr lang="en-US" dirty="0"/>
              <a:t>Click to edit Master title style</a:t>
            </a:r>
          </a:p>
        </p:txBody>
      </p:sp>
    </p:spTree>
    <p:extLst>
      <p:ext uri="{BB962C8B-B14F-4D97-AF65-F5344CB8AC3E}">
        <p14:creationId xmlns:p14="http://schemas.microsoft.com/office/powerpoint/2010/main" val="3334322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6193367" y="1795464"/>
            <a:ext cx="5467351" cy="428466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half" idx="1"/>
          </p:nvPr>
        </p:nvSpPr>
        <p:spPr>
          <a:xfrm>
            <a:off x="524934" y="1795463"/>
            <a:ext cx="5465233" cy="4284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524935" y="239714"/>
            <a:ext cx="9992784" cy="1085371"/>
          </a:xfrm>
        </p:spPr>
        <p:txBody>
          <a:bodyPr/>
          <a:lstStyle/>
          <a:p>
            <a:r>
              <a:rPr lang="en-US"/>
              <a:t>Click to edit Master title style</a:t>
            </a:r>
          </a:p>
        </p:txBody>
      </p:sp>
    </p:spTree>
    <p:extLst>
      <p:ext uri="{BB962C8B-B14F-4D97-AF65-F5344CB8AC3E}">
        <p14:creationId xmlns:p14="http://schemas.microsoft.com/office/powerpoint/2010/main" val="36747264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8081433" y="1800225"/>
            <a:ext cx="3583517"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p:cNvSpPr>
            <a:spLocks noGrp="1"/>
          </p:cNvSpPr>
          <p:nvPr>
            <p:ph sz="quarter" idx="11" hasCustomPrompt="1"/>
          </p:nvPr>
        </p:nvSpPr>
        <p:spPr>
          <a:xfrm>
            <a:off x="4305300" y="1800225"/>
            <a:ext cx="3583517"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1"/>
          <p:cNvSpPr>
            <a:spLocks noGrp="1"/>
          </p:cNvSpPr>
          <p:nvPr>
            <p:ph sz="quarter" idx="10" hasCustomPrompt="1"/>
          </p:nvPr>
        </p:nvSpPr>
        <p:spPr>
          <a:xfrm>
            <a:off x="524933" y="1800225"/>
            <a:ext cx="3583517"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524935" y="239714"/>
            <a:ext cx="9992784" cy="1085371"/>
          </a:xfrm>
        </p:spPr>
        <p:txBody>
          <a:bodyPr/>
          <a:lstStyle/>
          <a:p>
            <a:r>
              <a:rPr lang="en-US"/>
              <a:t>Click to edit Master title style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524934" y="1800225"/>
            <a:ext cx="5473700"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524935" y="239714"/>
            <a:ext cx="9992783" cy="1085371"/>
          </a:xfrm>
        </p:spPr>
        <p:txBody>
          <a:bodyPr/>
          <a:lstStyle/>
          <a:p>
            <a:r>
              <a:rPr lang="en-US" dirty="0"/>
              <a:t>Click to edit Master title style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524934" y="1800225"/>
            <a:ext cx="5139267"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524935" y="239714"/>
            <a:ext cx="5139265" cy="1085371"/>
          </a:xfrm>
        </p:spPr>
        <p:txBody>
          <a:bodyPr/>
          <a:lstStyle/>
          <a:p>
            <a:r>
              <a:rPr lang="en-US"/>
              <a:t>Click to edit Master title style</a:t>
            </a:r>
          </a:p>
        </p:txBody>
      </p:sp>
    </p:spTree>
    <p:extLst>
      <p:ext uri="{BB962C8B-B14F-4D97-AF65-F5344CB8AC3E}">
        <p14:creationId xmlns:p14="http://schemas.microsoft.com/office/powerpoint/2010/main" val="22835488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191251" y="1800225"/>
            <a:ext cx="5473700"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524935" y="239714"/>
            <a:ext cx="9992784" cy="1085371"/>
          </a:xfrm>
        </p:spPr>
        <p:txBody>
          <a:bodyPr/>
          <a:lstStyle/>
          <a:p>
            <a:r>
              <a:rPr lang="en-US" dirty="0"/>
              <a:t>Click to edit Master title style</a:t>
            </a:r>
          </a:p>
        </p:txBody>
      </p:sp>
    </p:spTree>
    <p:extLst>
      <p:ext uri="{BB962C8B-B14F-4D97-AF65-F5344CB8AC3E}">
        <p14:creationId xmlns:p14="http://schemas.microsoft.com/office/powerpoint/2010/main" val="262973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191251" y="1800225"/>
            <a:ext cx="5473700"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6193367" y="239714"/>
            <a:ext cx="4324351" cy="1085371"/>
          </a:xfrm>
        </p:spPr>
        <p:txBody>
          <a:bodyPr/>
          <a:lstStyle/>
          <a:p>
            <a:r>
              <a:rPr lang="en-US" dirty="0"/>
              <a:t>Click to edit Master title style</a:t>
            </a:r>
          </a:p>
        </p:txBody>
      </p:sp>
    </p:spTree>
    <p:extLst>
      <p:ext uri="{BB962C8B-B14F-4D97-AF65-F5344CB8AC3E}">
        <p14:creationId xmlns:p14="http://schemas.microsoft.com/office/powerpoint/2010/main" val="5259091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ow 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191251" y="3545841"/>
            <a:ext cx="5473700" cy="2978785"/>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6191251" y="1797525"/>
            <a:ext cx="5473700" cy="1085371"/>
          </a:xfrm>
        </p:spPr>
        <p:txBody>
          <a:bodyPr/>
          <a:lstStyle/>
          <a:p>
            <a:r>
              <a:rPr lang="en-US" dirty="0"/>
              <a:t>Click to edit Master title style</a:t>
            </a:r>
          </a:p>
        </p:txBody>
      </p:sp>
    </p:spTree>
    <p:extLst>
      <p:ext uri="{BB962C8B-B14F-4D97-AF65-F5344CB8AC3E}">
        <p14:creationId xmlns:p14="http://schemas.microsoft.com/office/powerpoint/2010/main" val="4071865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8" name="LeftInfo"/>
          <p:cNvSpPr txBox="1">
            <a:spLocks noChangeArrowheads="1"/>
          </p:cNvSpPr>
          <p:nvPr/>
        </p:nvSpPr>
        <p:spPr bwMode="auto">
          <a:xfrm>
            <a:off x="-2515809" y="438151"/>
            <a:ext cx="2352392" cy="5970865"/>
          </a:xfrm>
          <a:prstGeom prst="rect">
            <a:avLst/>
          </a:prstGeom>
          <a:noFill/>
          <a:ln w="9525">
            <a:noFill/>
            <a:miter lim="800000"/>
            <a:headEnd/>
            <a:tailEnd/>
          </a:ln>
          <a:effectLst/>
        </p:spPr>
        <p:txBody>
          <a:bodyPr wrap="square">
            <a:spAutoFit/>
          </a:bodyPr>
          <a:lstStyle/>
          <a:p>
            <a:pPr algn="r">
              <a:spcBef>
                <a:spcPct val="0"/>
              </a:spcBef>
            </a:pPr>
            <a:r>
              <a:rPr lang="en-US" sz="1200" noProof="0" dirty="0">
                <a:solidFill>
                  <a:srgbClr val="FFFFFF"/>
                </a:solidFill>
              </a:rPr>
              <a:t>Slide title </a:t>
            </a:r>
          </a:p>
          <a:p>
            <a:pPr algn="r">
              <a:spcBef>
                <a:spcPct val="0"/>
              </a:spcBef>
            </a:pPr>
            <a:r>
              <a:rPr lang="en-US" sz="1200" noProof="0" dirty="0">
                <a:solidFill>
                  <a:srgbClr val="FFFFFF"/>
                </a:solidFill>
              </a:rPr>
              <a:t>44 pt</a:t>
            </a: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r>
              <a:rPr lang="en-US" sz="1200" noProof="0" dirty="0">
                <a:solidFill>
                  <a:srgbClr val="FFFFFF"/>
                </a:solidFill>
              </a:rPr>
              <a:t>Text and bullet level 1</a:t>
            </a:r>
          </a:p>
          <a:p>
            <a:pPr algn="r">
              <a:spcBef>
                <a:spcPct val="0"/>
              </a:spcBef>
            </a:pPr>
            <a:r>
              <a:rPr lang="en-US" sz="1200" noProof="0" dirty="0">
                <a:solidFill>
                  <a:srgbClr val="FFFFFF"/>
                </a:solidFill>
              </a:rPr>
              <a:t> minimum 24 pt</a:t>
            </a:r>
          </a:p>
          <a:p>
            <a:pPr algn="r">
              <a:spcBef>
                <a:spcPct val="0"/>
              </a:spcBef>
            </a:pPr>
            <a:endParaRPr lang="en-US" sz="1200" noProof="0" dirty="0">
              <a:solidFill>
                <a:srgbClr val="FFFFFF"/>
              </a:solidFill>
            </a:endParaRPr>
          </a:p>
          <a:p>
            <a:pPr algn="r">
              <a:spcBef>
                <a:spcPct val="0"/>
              </a:spcBef>
            </a:pPr>
            <a:r>
              <a:rPr lang="en-US" sz="1200" noProof="0" dirty="0">
                <a:solidFill>
                  <a:srgbClr val="FFFFFF"/>
                </a:solidFill>
              </a:rPr>
              <a:t>Bullets level 2-5</a:t>
            </a:r>
          </a:p>
          <a:p>
            <a:pPr algn="r">
              <a:spcBef>
                <a:spcPct val="0"/>
              </a:spcBef>
            </a:pPr>
            <a:r>
              <a:rPr lang="en-US" sz="1200" noProof="0" dirty="0">
                <a:solidFill>
                  <a:srgbClr val="FFFFFF"/>
                </a:solidFill>
              </a:rPr>
              <a:t>minimum 20 pt</a:t>
            </a:r>
          </a:p>
          <a:p>
            <a:pPr algn="r">
              <a:spcBef>
                <a:spcPct val="0"/>
              </a:spcBef>
            </a:pPr>
            <a:endParaRPr lang="en-US" sz="1200" noProof="0" dirty="0">
              <a:solidFill>
                <a:srgbClr val="FFFFFF"/>
              </a:solidFill>
            </a:endParaRPr>
          </a:p>
          <a:p>
            <a:pPr algn="r"/>
            <a:endParaRPr lang="en-US" sz="800" noProof="0" dirty="0">
              <a:solidFill>
                <a:schemeClr val="bg1"/>
              </a:solidFill>
            </a:endParaRPr>
          </a:p>
          <a:p>
            <a:pPr algn="r"/>
            <a:endParaRPr lang="en-US" sz="800" noProof="0" dirty="0">
              <a:solidFill>
                <a:schemeClr val="bg1"/>
              </a:solidFill>
            </a:endParaRPr>
          </a:p>
          <a:p>
            <a:pPr algn="r"/>
            <a:endParaRPr lang="en-US" sz="800" noProof="0" dirty="0">
              <a:solidFill>
                <a:schemeClr val="bg1"/>
              </a:solidFill>
            </a:endParaRPr>
          </a:p>
          <a:p>
            <a:r>
              <a:rPr lang="en-US" sz="500" noProof="0" dirty="0">
                <a:solidFill>
                  <a:srgbClr val="9FB7D3"/>
                </a:solidFill>
                <a:latin typeface="+mn-lt"/>
              </a:rPr>
              <a:t>Characters for Embedded font:</a:t>
            </a:r>
            <a:br>
              <a:rPr lang="en-US" sz="500" noProof="0" dirty="0">
                <a:solidFill>
                  <a:srgbClr val="9FB7D3"/>
                </a:solidFill>
                <a:latin typeface="+mn-lt"/>
              </a:rPr>
            </a:br>
            <a:r>
              <a:rPr lang="en-US" sz="500" noProof="0" dirty="0">
                <a:solidFill>
                  <a:srgbClr val="9FB7D3"/>
                </a:solidFill>
                <a:latin typeface="Ericsson Capital TT" pitchFamily="2" charset="0"/>
              </a:rPr>
              <a:t>!"#$%&amp;'()*+,-./0123456789:;&lt;=&gt;?@ABCDEFGHIJKLMNOPQRSTUVWXYZ[\]^_`abcdefghijklmnopqrstuvwxyz{|}~¡¢£¤¥¦§¨©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ẀẁẃẄẅỲỳ–—‘’‚“”„†‡•…‰‹›⁄€™ĀĀĂĂĄĄĆĆĊĊČČĎĎĐĐĒĒĖĖĘĘĚĚĞĞĠĠĢĢĪĪĮĮİĶĶĹĹĻĻĽĽŃŃŅŅŇŇŌŌŐŐŔŔŖŖŘŘŚŚŞŞŢŢŤŤŪŪŮŮŰŰŲŲŴŴŶŶŹŹŻŻȘș−≤≥ﬁﬂ</a:t>
            </a:r>
            <a:endParaRPr lang="en-US" sz="500" i="1" noProof="0" dirty="0">
              <a:solidFill>
                <a:srgbClr val="9FB7D3"/>
              </a:solidFill>
              <a:latin typeface="Ericsson Capital TT" pitchFamily="2" charset="0"/>
            </a:endParaRPr>
          </a:p>
          <a:p>
            <a:endParaRPr lang="en-US" sz="500" i="1" noProof="0" dirty="0">
              <a:solidFill>
                <a:srgbClr val="9FB7D3"/>
              </a:solidFill>
              <a:latin typeface="Ericsson Capital TT" pitchFamily="2" charset="0"/>
            </a:endParaRPr>
          </a:p>
          <a:p>
            <a:r>
              <a:rPr lang="en-US" sz="500" noProof="0" dirty="0">
                <a:solidFill>
                  <a:srgbClr val="9FB7D3"/>
                </a:solidFill>
                <a:latin typeface="Ericsson Capital TT" pitchFamily="2" charset="0"/>
              </a:rPr>
              <a:t>ΆΈΉΊΌΎΏΐΑΒΓΕΖΗΘΙΚΛΜΝΞΟΠΡΣΤΥΦΧΨΪΫΆΈΉΊΰαβγδεζηθικλνξορςΣΤΥΦΧΨΩΪΫΌΎΏ</a:t>
            </a:r>
            <a:endParaRPr lang="en-US" sz="500" i="1" noProof="0" dirty="0">
              <a:solidFill>
                <a:srgbClr val="9FB7D3"/>
              </a:solidFill>
              <a:latin typeface="Ericsson Capital TT" pitchFamily="2" charset="0"/>
            </a:endParaRPr>
          </a:p>
          <a:p>
            <a:r>
              <a:rPr lang="en-US" sz="500" noProof="0" dirty="0">
                <a:solidFill>
                  <a:srgbClr val="9FB7D3"/>
                </a:solidFill>
                <a:latin typeface="Ericsson Capital TT" pitchFamily="2" charset="0"/>
              </a:rPr>
              <a:t>ЁЂЃЄЅІЇЈЉЊЋЌЎЏАБВГДЕЖЗИЙКЛМНОПРСТУФХЦЧШЩЪЫЬЭЮЯАБВГДЕЖЗИЙКЛМНОПРСТУФХЦЧШЩЪЫЬЭЮЯЁЂЃЄЅІЇЈЉЊЋЌЎЏѢѢѲѲѴѴҐҐәǽẀẁẂẃẄẅỲỳ№</a:t>
            </a:r>
          </a:p>
          <a:p>
            <a:pPr>
              <a:lnSpc>
                <a:spcPct val="80000"/>
              </a:lnSpc>
              <a:spcBef>
                <a:spcPct val="20000"/>
              </a:spcBef>
            </a:pPr>
            <a:endParaRPr lang="en-US" sz="500" noProof="0" dirty="0">
              <a:solidFill>
                <a:srgbClr val="9FB7D3"/>
              </a:solidFill>
              <a:latin typeface="Ericsson Capital TT" pitchFamily="2" charset="0"/>
            </a:endParaRPr>
          </a:p>
          <a:p>
            <a:pPr algn="r">
              <a:spcBef>
                <a:spcPct val="0"/>
              </a:spcBef>
            </a:pPr>
            <a:endParaRPr lang="en-US" sz="5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1400" noProof="0" dirty="0">
              <a:solidFill>
                <a:schemeClr val="bg1"/>
              </a:solidFill>
            </a:endParaRPr>
          </a:p>
          <a:p>
            <a:pPr algn="r">
              <a:spcBef>
                <a:spcPct val="0"/>
              </a:spcBef>
            </a:pPr>
            <a:r>
              <a:rPr lang="en-US" sz="1200" noProof="0" dirty="0">
                <a:solidFill>
                  <a:schemeClr val="bg1"/>
                </a:solidFill>
              </a:rPr>
              <a:t>Do not add objects or text in the footer area</a:t>
            </a:r>
          </a:p>
        </p:txBody>
      </p:sp>
      <p:pic>
        <p:nvPicPr>
          <p:cNvPr id="9" name="Econ2011" descr="ECON_RGB"/>
          <p:cNvPicPr>
            <a:picLocks noChangeArrowheads="1"/>
          </p:cNvPicPr>
          <p:nvPr/>
        </p:nvPicPr>
        <p:blipFill>
          <a:blip r:embed="rId19" cstate="print"/>
          <a:srcRect/>
          <a:stretch>
            <a:fillRect/>
          </a:stretch>
        </p:blipFill>
        <p:spPr bwMode="auto">
          <a:xfrm>
            <a:off x="11209564" y="360000"/>
            <a:ext cx="444500" cy="588962"/>
          </a:xfrm>
          <a:prstGeom prst="rect">
            <a:avLst/>
          </a:prstGeom>
          <a:noFill/>
        </p:spPr>
      </p:pic>
      <p:sp>
        <p:nvSpPr>
          <p:cNvPr id="21523" name="txtfooterCopy"/>
          <p:cNvSpPr txBox="1">
            <a:spLocks noChangeArrowheads="1"/>
          </p:cNvSpPr>
          <p:nvPr/>
        </p:nvSpPr>
        <p:spPr bwMode="auto">
          <a:xfrm>
            <a:off x="527051" y="6524625"/>
            <a:ext cx="9865783" cy="215900"/>
          </a:xfrm>
          <a:prstGeom prst="rect">
            <a:avLst/>
          </a:prstGeom>
          <a:noFill/>
          <a:ln w="12700" algn="ctr">
            <a:noFill/>
            <a:miter lim="800000"/>
            <a:headEnd/>
            <a:tailEnd/>
          </a:ln>
          <a:effectLst/>
        </p:spPr>
        <p:txBody>
          <a:bodyPr lIns="72000" rIns="72000"/>
          <a:lstStyle/>
          <a:p>
            <a:pPr algn="l"/>
            <a:r>
              <a:rPr lang="en-US" sz="800" b="0" i="0" u="none">
                <a:solidFill>
                  <a:srgbClr val="87888A"/>
                </a:solidFill>
              </a:rPr>
              <a:t>Ericsson Confidential  |  2014-09-13  |  Page </a:t>
            </a:r>
            <a:fld id="{3F19E892-126E-4155-BAB6-D092645DD1A4}" type="slidenum">
              <a:rPr lang="en-US" sz="800" b="0" i="0" u="none" smtClean="0">
                <a:solidFill>
                  <a:srgbClr val="87888A"/>
                </a:solidFill>
              </a:rPr>
              <a:t>‹#›</a:t>
            </a:fld>
            <a:endParaRPr lang="en-US" sz="800" b="0" i="0" u="none" dirty="0">
              <a:solidFill>
                <a:srgbClr val="87888A"/>
              </a:solidFill>
            </a:endParaRPr>
          </a:p>
        </p:txBody>
      </p:sp>
      <p:sp>
        <p:nvSpPr>
          <p:cNvPr id="21507" name="Content_SM"/>
          <p:cNvSpPr>
            <a:spLocks noGrp="1" noChangeArrowheads="1"/>
          </p:cNvSpPr>
          <p:nvPr>
            <p:ph type="body" idx="1"/>
          </p:nvPr>
        </p:nvSpPr>
        <p:spPr bwMode="auto">
          <a:xfrm>
            <a:off x="529167" y="1800000"/>
            <a:ext cx="11135785" cy="3852000"/>
          </a:xfrm>
          <a:prstGeom prst="rect">
            <a:avLst/>
          </a:prstGeom>
          <a:noFill/>
          <a:ln w="9525">
            <a:noFill/>
            <a:miter lim="800000"/>
            <a:headEnd/>
            <a:tailEnd/>
          </a:ln>
        </p:spPr>
        <p:txBody>
          <a:bodyPr vert="horz" wrap="square" lIns="72000" tIns="0" rIns="72000" bIns="0" numCol="1" anchor="t" anchorCtr="0" compatLnSpc="1">
            <a:prstTxWarp prst="textNoShape">
              <a:avLst/>
            </a:prstTxWarp>
          </a:body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506" name="Title_SM"/>
          <p:cNvSpPr>
            <a:spLocks noGrp="1" noChangeArrowheads="1"/>
          </p:cNvSpPr>
          <p:nvPr>
            <p:ph type="title"/>
          </p:nvPr>
        </p:nvSpPr>
        <p:spPr bwMode="auto">
          <a:xfrm>
            <a:off x="524935" y="239714"/>
            <a:ext cx="9992784"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rmAutofit/>
          </a:bodyPr>
          <a:lstStyle/>
          <a:p>
            <a:pPr lvl="0"/>
            <a:r>
              <a:rPr lang="en-US" dirty="0"/>
              <a:t>Click to Add Header</a:t>
            </a: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700" r:id="rId3"/>
    <p:sldLayoutId id="2147483681" r:id="rId4"/>
    <p:sldLayoutId id="2147483680" r:id="rId5"/>
    <p:sldLayoutId id="2147483699" r:id="rId6"/>
    <p:sldLayoutId id="2147483696" r:id="rId7"/>
    <p:sldLayoutId id="2147483698" r:id="rId8"/>
    <p:sldLayoutId id="2147483697" r:id="rId9"/>
    <p:sldLayoutId id="2147483685" r:id="rId10"/>
    <p:sldLayoutId id="2147483686" r:id="rId11"/>
    <p:sldLayoutId id="2147483687" r:id="rId12"/>
    <p:sldLayoutId id="2147483682" r:id="rId13"/>
    <p:sldLayoutId id="2147483683" r:id="rId14"/>
    <p:sldLayoutId id="2147483684" r:id="rId15"/>
    <p:sldLayoutId id="2147483688" r:id="rId16"/>
    <p:sldLayoutId id="2147483695" r:id="rId17"/>
  </p:sldLayoutIdLst>
  <p:hf sldNum="0" hdr="0" ftr="0" dt="0"/>
  <p:txStyles>
    <p:titleStyle>
      <a:lvl1pPr algn="l" rtl="0" eaLnBrk="1" fontAlgn="base" hangingPunct="1">
        <a:lnSpc>
          <a:spcPct val="75000"/>
        </a:lnSpc>
        <a:spcBef>
          <a:spcPct val="0"/>
        </a:spcBef>
        <a:spcAft>
          <a:spcPct val="0"/>
        </a:spcAft>
        <a:defRPr sz="4400">
          <a:solidFill>
            <a:schemeClr val="tx1"/>
          </a:solidFill>
          <a:latin typeface="Ericsson Capital TT"/>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p:titleStyle>
    <p:bodyStyle>
      <a:lvl1pPr marL="176213" indent="-176213" algn="l" rtl="0" eaLnBrk="1" fontAlgn="base" hangingPunct="1">
        <a:spcBef>
          <a:spcPct val="20000"/>
        </a:spcBef>
        <a:spcAft>
          <a:spcPct val="0"/>
        </a:spcAft>
        <a:buClr>
          <a:srgbClr val="00A9D4"/>
        </a:buClr>
        <a:buFont typeface="Arial" charset="0"/>
        <a:buChar char="›"/>
        <a:defRPr sz="240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endParaRPr lang="fi-FI"/>
          </a:p>
        </p:txBody>
      </p:sp>
      <p:sp>
        <p:nvSpPr>
          <p:cNvPr id="3" name="Title 2"/>
          <p:cNvSpPr>
            <a:spLocks noGrp="1"/>
          </p:cNvSpPr>
          <p:nvPr>
            <p:ph type="ctrTitle"/>
          </p:nvPr>
        </p:nvSpPr>
        <p:spPr/>
        <p:txBody>
          <a:bodyPr>
            <a:normAutofit/>
          </a:bodyPr>
          <a:lstStyle/>
          <a:p>
            <a:r>
              <a:rPr lang="fi-FI" sz="4800" dirty="0" err="1"/>
              <a:t>Offline</a:t>
            </a:r>
            <a:r>
              <a:rPr lang="fi-FI" sz="4800" dirty="0"/>
              <a:t> 45: </a:t>
            </a:r>
            <a:r>
              <a:rPr lang="fi-FI" sz="4800" dirty="0" err="1"/>
              <a:t>Summary</a:t>
            </a:r>
            <a:r>
              <a:rPr lang="fi-FI" sz="4800" dirty="0"/>
              <a:t> of </a:t>
            </a:r>
            <a:r>
              <a:rPr lang="en-GB" sz="4800" dirty="0"/>
              <a:t>reconfiguration structure </a:t>
            </a:r>
            <a:endParaRPr lang="fi-FI" sz="4800" dirty="0"/>
          </a:p>
        </p:txBody>
      </p:sp>
      <p:sp>
        <p:nvSpPr>
          <p:cNvPr id="4" name="TextBox 3"/>
          <p:cNvSpPr txBox="1"/>
          <p:nvPr/>
        </p:nvSpPr>
        <p:spPr>
          <a:xfrm>
            <a:off x="7794885" y="479685"/>
            <a:ext cx="2438488" cy="584775"/>
          </a:xfrm>
          <a:prstGeom prst="rect">
            <a:avLst/>
          </a:prstGeom>
          <a:noFill/>
        </p:spPr>
        <p:txBody>
          <a:bodyPr wrap="none" rtlCol="0">
            <a:spAutoFit/>
          </a:bodyPr>
          <a:lstStyle/>
          <a:p>
            <a:r>
              <a:rPr lang="en-GB" sz="3200" b="1" dirty="0"/>
              <a:t>R2-1709934</a:t>
            </a:r>
            <a:endParaRPr lang="fi-FI" sz="3200" b="1" dirty="0"/>
          </a:p>
        </p:txBody>
      </p:sp>
    </p:spTree>
    <p:extLst>
      <p:ext uri="{BB962C8B-B14F-4D97-AF65-F5344CB8AC3E}">
        <p14:creationId xmlns:p14="http://schemas.microsoft.com/office/powerpoint/2010/main" val="38823750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24935" y="1581636"/>
            <a:ext cx="11135785" cy="3852000"/>
          </a:xfrm>
        </p:spPr>
        <p:txBody>
          <a:bodyPr/>
          <a:lstStyle/>
          <a:p>
            <a:r>
              <a:rPr lang="en-GB" dirty="0"/>
              <a:t>FFS1 to a) re-use the current LTE structure where the LCH- and RLC- configurations for the LTE MCG are inside the DRB-</a:t>
            </a:r>
            <a:r>
              <a:rPr lang="en-GB" dirty="0" err="1"/>
              <a:t>ToAddModList</a:t>
            </a:r>
            <a:r>
              <a:rPr lang="en-GB" dirty="0"/>
              <a:t>; associate the NR-SCG cell-group configuration with that list (Figure 7); or b) adopt the newly agreed NR structure where the LCH- and RLC configuration is part of the cell group configuration (Figure 6) also for the LTE ASN.1. (Intention is to consider the examples of ASN.1 structure provided by Ericsson to help make a decision)</a:t>
            </a:r>
            <a:endParaRPr lang="fi-FI" dirty="0"/>
          </a:p>
          <a:p>
            <a:r>
              <a:rPr lang="en-GB" dirty="0"/>
              <a:t>FFS2 whether … a) the PDCP-</a:t>
            </a:r>
            <a:r>
              <a:rPr lang="en-GB" dirty="0" err="1"/>
              <a:t>Config</a:t>
            </a:r>
            <a:r>
              <a:rPr lang="en-GB" dirty="0"/>
              <a:t> and SDAP-</a:t>
            </a:r>
            <a:r>
              <a:rPr lang="en-GB" dirty="0" err="1"/>
              <a:t>Config</a:t>
            </a:r>
            <a:r>
              <a:rPr lang="en-GB" dirty="0"/>
              <a:t> for each DRB are in a separate container; or b) the PDCP-</a:t>
            </a:r>
            <a:r>
              <a:rPr lang="en-GB" dirty="0" err="1"/>
              <a:t>Config</a:t>
            </a:r>
            <a:r>
              <a:rPr lang="en-GB" dirty="0"/>
              <a:t> and SDAP-</a:t>
            </a:r>
            <a:r>
              <a:rPr lang="en-GB" dirty="0" err="1"/>
              <a:t>Config</a:t>
            </a:r>
            <a:r>
              <a:rPr lang="en-GB" dirty="0"/>
              <a:t> of all MCG DRBs are in one container and the PDCP-</a:t>
            </a:r>
            <a:r>
              <a:rPr lang="en-GB" dirty="0" err="1"/>
              <a:t>Config</a:t>
            </a:r>
            <a:r>
              <a:rPr lang="en-GB" dirty="0"/>
              <a:t> and SDAP-</a:t>
            </a:r>
            <a:r>
              <a:rPr lang="en-GB" dirty="0" err="1"/>
              <a:t>Config</a:t>
            </a:r>
            <a:r>
              <a:rPr lang="en-GB" dirty="0"/>
              <a:t> of all SCG DRBs are in another container; or c) the PDCP-</a:t>
            </a:r>
            <a:r>
              <a:rPr lang="en-GB" dirty="0" err="1"/>
              <a:t>Config</a:t>
            </a:r>
            <a:r>
              <a:rPr lang="en-GB" dirty="0"/>
              <a:t> and SDAP-</a:t>
            </a:r>
            <a:r>
              <a:rPr lang="en-GB" dirty="0" err="1"/>
              <a:t>Config</a:t>
            </a:r>
            <a:r>
              <a:rPr lang="en-GB" dirty="0"/>
              <a:t> of all DRBs are in a common container</a:t>
            </a:r>
            <a:endParaRPr lang="fi-FI" dirty="0"/>
          </a:p>
          <a:p>
            <a:endParaRPr lang="fi-FI" dirty="0"/>
          </a:p>
        </p:txBody>
      </p:sp>
      <p:sp>
        <p:nvSpPr>
          <p:cNvPr id="3" name="Title 2"/>
          <p:cNvSpPr>
            <a:spLocks noGrp="1"/>
          </p:cNvSpPr>
          <p:nvPr>
            <p:ph type="title"/>
          </p:nvPr>
        </p:nvSpPr>
        <p:spPr/>
        <p:txBody>
          <a:bodyPr/>
          <a:lstStyle/>
          <a:p>
            <a:r>
              <a:rPr lang="fi-FI" dirty="0"/>
              <a:t>Open </a:t>
            </a:r>
            <a:r>
              <a:rPr lang="fi-FI" dirty="0" err="1"/>
              <a:t>issues</a:t>
            </a:r>
            <a:r>
              <a:rPr lang="fi-FI" dirty="0"/>
              <a:t> for </a:t>
            </a:r>
            <a:r>
              <a:rPr lang="fi-FI" dirty="0" err="1"/>
              <a:t>offline</a:t>
            </a:r>
            <a:r>
              <a:rPr lang="fi-FI" dirty="0"/>
              <a:t> </a:t>
            </a:r>
            <a:r>
              <a:rPr lang="fi-FI" dirty="0" err="1"/>
              <a:t>discussion</a:t>
            </a:r>
            <a:endParaRPr lang="fi-FI" dirty="0"/>
          </a:p>
        </p:txBody>
      </p:sp>
    </p:spTree>
    <p:extLst>
      <p:ext uri="{BB962C8B-B14F-4D97-AF65-F5344CB8AC3E}">
        <p14:creationId xmlns:p14="http://schemas.microsoft.com/office/powerpoint/2010/main" val="7643017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29167" y="1068411"/>
            <a:ext cx="11135785" cy="5647181"/>
          </a:xfrm>
        </p:spPr>
        <p:txBody>
          <a:bodyPr/>
          <a:lstStyle/>
          <a:p>
            <a:r>
              <a:rPr lang="fi-FI" sz="1800" dirty="0"/>
              <a:t>For LTE </a:t>
            </a:r>
            <a:r>
              <a:rPr lang="fi-FI" sz="1800" dirty="0" err="1"/>
              <a:t>lower</a:t>
            </a:r>
            <a:r>
              <a:rPr lang="fi-FI" sz="1800" dirty="0"/>
              <a:t> </a:t>
            </a:r>
            <a:r>
              <a:rPr lang="fi-FI" sz="1800" dirty="0" err="1"/>
              <a:t>layers</a:t>
            </a:r>
            <a:r>
              <a:rPr lang="fi-FI" sz="1800" dirty="0"/>
              <a:t> (RLC, LCH), </a:t>
            </a:r>
            <a:r>
              <a:rPr lang="fi-FI" sz="1800" dirty="0" err="1"/>
              <a:t>reuse</a:t>
            </a:r>
            <a:r>
              <a:rPr lang="fi-FI" sz="1800" dirty="0"/>
              <a:t> LTE DRB-</a:t>
            </a:r>
            <a:r>
              <a:rPr lang="fi-FI" sz="1800" dirty="0" err="1"/>
              <a:t>AddModd</a:t>
            </a:r>
            <a:r>
              <a:rPr lang="fi-FI" sz="1800" dirty="0"/>
              <a:t> </a:t>
            </a:r>
            <a:r>
              <a:rPr lang="fi-FI" sz="1800" dirty="0" err="1"/>
              <a:t>structure</a:t>
            </a:r>
            <a:endParaRPr lang="fi-FI" sz="1800" dirty="0"/>
          </a:p>
          <a:p>
            <a:r>
              <a:rPr lang="fi-FI" sz="1800" dirty="0"/>
              <a:t>For </a:t>
            </a:r>
            <a:r>
              <a:rPr lang="fi-FI" sz="1800" dirty="0" err="1"/>
              <a:t>bearers</a:t>
            </a:r>
            <a:r>
              <a:rPr lang="fi-FI" sz="1800" dirty="0"/>
              <a:t> </a:t>
            </a:r>
            <a:r>
              <a:rPr lang="fi-FI" sz="1800" dirty="0" err="1"/>
              <a:t>using</a:t>
            </a:r>
            <a:r>
              <a:rPr lang="fi-FI" sz="1800" dirty="0"/>
              <a:t> NR PDCP, </a:t>
            </a:r>
            <a:r>
              <a:rPr lang="fi-FI" sz="1800" dirty="0" err="1"/>
              <a:t>aim</a:t>
            </a:r>
            <a:r>
              <a:rPr lang="fi-FI" sz="1800" dirty="0"/>
              <a:t> to </a:t>
            </a:r>
            <a:r>
              <a:rPr lang="fi-FI" sz="1800" dirty="0" err="1"/>
              <a:t>capture</a:t>
            </a:r>
            <a:r>
              <a:rPr lang="fi-FI" sz="1800" dirty="0"/>
              <a:t> UE </a:t>
            </a:r>
            <a:r>
              <a:rPr lang="fi-FI" sz="1800" dirty="0" err="1"/>
              <a:t>behaviour</a:t>
            </a:r>
            <a:r>
              <a:rPr lang="fi-FI" sz="1800" dirty="0"/>
              <a:t> in NR </a:t>
            </a:r>
            <a:r>
              <a:rPr lang="fi-FI" sz="1800" dirty="0" err="1"/>
              <a:t>specification</a:t>
            </a:r>
            <a:endParaRPr lang="fi-FI" sz="1800" dirty="0"/>
          </a:p>
          <a:p>
            <a:r>
              <a:rPr lang="fi-FI" sz="1800" dirty="0" err="1"/>
              <a:t>Bearer</a:t>
            </a:r>
            <a:r>
              <a:rPr lang="fi-FI" sz="1800" dirty="0"/>
              <a:t> </a:t>
            </a:r>
            <a:r>
              <a:rPr lang="fi-FI" sz="1800" dirty="0" err="1"/>
              <a:t>structure</a:t>
            </a:r>
            <a:r>
              <a:rPr lang="fi-FI" sz="1800" dirty="0"/>
              <a:t> is </a:t>
            </a:r>
            <a:r>
              <a:rPr lang="fi-FI" sz="1800" dirty="0" err="1"/>
              <a:t>following</a:t>
            </a:r>
            <a:r>
              <a:rPr lang="fi-FI" sz="1800" dirty="0"/>
              <a:t> for </a:t>
            </a:r>
            <a:r>
              <a:rPr lang="fi-FI" sz="1800" dirty="0" err="1"/>
              <a:t>bearers</a:t>
            </a:r>
            <a:r>
              <a:rPr lang="fi-FI" sz="1800" dirty="0"/>
              <a:t> </a:t>
            </a:r>
            <a:r>
              <a:rPr lang="fi-FI" sz="1800" dirty="0" err="1"/>
              <a:t>using</a:t>
            </a:r>
            <a:r>
              <a:rPr lang="fi-FI" sz="1800" dirty="0"/>
              <a:t> NR PDCP:</a:t>
            </a:r>
          </a:p>
          <a:p>
            <a:pPr lvl="1"/>
            <a:r>
              <a:rPr lang="fi-FI" sz="1600" dirty="0" err="1"/>
              <a:t>We</a:t>
            </a:r>
            <a:r>
              <a:rPr lang="fi-FI" sz="1600" dirty="0"/>
              <a:t> </a:t>
            </a:r>
            <a:r>
              <a:rPr lang="fi-FI" sz="1600" dirty="0" err="1"/>
              <a:t>will</a:t>
            </a:r>
            <a:r>
              <a:rPr lang="fi-FI" sz="1600" dirty="0"/>
              <a:t> </a:t>
            </a:r>
            <a:r>
              <a:rPr lang="fi-FI" sz="1600" dirty="0" err="1"/>
              <a:t>introduce</a:t>
            </a:r>
            <a:r>
              <a:rPr lang="fi-FI" sz="1600" dirty="0"/>
              <a:t> a </a:t>
            </a:r>
            <a:r>
              <a:rPr lang="fi-FI" sz="1600" dirty="0" err="1"/>
              <a:t>new</a:t>
            </a:r>
            <a:r>
              <a:rPr lang="fi-FI" sz="1600" dirty="0"/>
              <a:t> </a:t>
            </a:r>
            <a:r>
              <a:rPr lang="fi-FI" sz="1600" dirty="0" err="1"/>
              <a:t>RadioBearerConfig</a:t>
            </a:r>
            <a:r>
              <a:rPr lang="fi-FI" sz="1600" dirty="0"/>
              <a:t> IE in NR </a:t>
            </a:r>
            <a:r>
              <a:rPr lang="fi-FI" sz="1600" dirty="0" err="1"/>
              <a:t>spec</a:t>
            </a:r>
            <a:r>
              <a:rPr lang="fi-FI" sz="1600" dirty="0"/>
              <a:t> </a:t>
            </a:r>
            <a:r>
              <a:rPr lang="fi-FI" sz="1600" dirty="0" err="1"/>
              <a:t>which</a:t>
            </a:r>
            <a:r>
              <a:rPr lang="fi-FI" sz="1600" dirty="0"/>
              <a:t> is </a:t>
            </a:r>
            <a:r>
              <a:rPr lang="fi-FI" sz="1600" dirty="0" err="1"/>
              <a:t>covering</a:t>
            </a:r>
            <a:r>
              <a:rPr lang="fi-FI" sz="1600" dirty="0"/>
              <a:t> </a:t>
            </a:r>
            <a:r>
              <a:rPr lang="fi-FI" sz="1600" dirty="0" err="1"/>
              <a:t>all</a:t>
            </a:r>
            <a:r>
              <a:rPr lang="fi-FI" sz="1600" dirty="0"/>
              <a:t> </a:t>
            </a:r>
            <a:r>
              <a:rPr lang="fi-FI" sz="1600" dirty="0" err="1"/>
              <a:t>bearers</a:t>
            </a:r>
            <a:r>
              <a:rPr lang="fi-FI" sz="1600" dirty="0"/>
              <a:t> </a:t>
            </a:r>
            <a:r>
              <a:rPr lang="fi-FI" sz="1600" dirty="0" err="1"/>
              <a:t>using</a:t>
            </a:r>
            <a:r>
              <a:rPr lang="fi-FI" sz="1600" dirty="0"/>
              <a:t> NR PDCP</a:t>
            </a:r>
          </a:p>
          <a:p>
            <a:pPr lvl="1"/>
            <a:r>
              <a:rPr lang="fi-FI" sz="1600" dirty="0" err="1"/>
              <a:t>Working</a:t>
            </a:r>
            <a:r>
              <a:rPr lang="fi-FI" sz="1600" dirty="0"/>
              <a:t> </a:t>
            </a:r>
            <a:r>
              <a:rPr lang="fi-FI" sz="1600" dirty="0" err="1"/>
              <a:t>assumption</a:t>
            </a:r>
            <a:r>
              <a:rPr lang="fi-FI" sz="1600" dirty="0"/>
              <a:t>: </a:t>
            </a:r>
            <a:r>
              <a:rPr lang="fi-FI" sz="1600" dirty="0" err="1"/>
              <a:t>there</a:t>
            </a:r>
            <a:r>
              <a:rPr lang="fi-FI" sz="1600" dirty="0"/>
              <a:t> </a:t>
            </a:r>
            <a:r>
              <a:rPr lang="fi-FI" sz="1600" dirty="0" err="1"/>
              <a:t>are</a:t>
            </a:r>
            <a:r>
              <a:rPr lang="fi-FI" sz="1600" dirty="0"/>
              <a:t> 2 </a:t>
            </a:r>
            <a:r>
              <a:rPr lang="fi-FI" sz="1600" dirty="0" err="1"/>
              <a:t>transparent</a:t>
            </a:r>
            <a:r>
              <a:rPr lang="fi-FI" sz="1600" dirty="0"/>
              <a:t> </a:t>
            </a:r>
            <a:r>
              <a:rPr lang="fi-FI" sz="1600" dirty="0" err="1"/>
              <a:t>containers</a:t>
            </a:r>
            <a:r>
              <a:rPr lang="fi-FI" sz="1600" dirty="0"/>
              <a:t> </a:t>
            </a:r>
            <a:r>
              <a:rPr lang="fi-FI" sz="1600" dirty="0" err="1"/>
              <a:t>including</a:t>
            </a:r>
            <a:r>
              <a:rPr lang="fi-FI" sz="1600" dirty="0"/>
              <a:t> radio </a:t>
            </a:r>
            <a:r>
              <a:rPr lang="fi-FI" sz="1600" dirty="0" err="1"/>
              <a:t>bearer</a:t>
            </a:r>
            <a:r>
              <a:rPr lang="fi-FI" sz="1600" dirty="0"/>
              <a:t> </a:t>
            </a:r>
            <a:r>
              <a:rPr lang="fi-FI" sz="1600" dirty="0" err="1"/>
              <a:t>configuration</a:t>
            </a:r>
            <a:r>
              <a:rPr lang="fi-FI" sz="1600" dirty="0"/>
              <a:t> </a:t>
            </a:r>
            <a:r>
              <a:rPr lang="fi-FI" sz="1600" dirty="0" err="1"/>
              <a:t>lists</a:t>
            </a:r>
            <a:r>
              <a:rPr lang="fi-FI" sz="1600" dirty="0"/>
              <a:t> (</a:t>
            </a:r>
            <a:r>
              <a:rPr lang="fi-FI" sz="1600" dirty="0" err="1"/>
              <a:t>including</a:t>
            </a:r>
            <a:r>
              <a:rPr lang="fi-FI" sz="1600" dirty="0"/>
              <a:t> PDCP-</a:t>
            </a:r>
            <a:r>
              <a:rPr lang="fi-FI" sz="1600" dirty="0" err="1"/>
              <a:t>ConfigNR</a:t>
            </a:r>
            <a:r>
              <a:rPr lang="fi-FI" sz="1600" dirty="0"/>
              <a:t>, DRB ID, EPS ID per </a:t>
            </a:r>
            <a:r>
              <a:rPr lang="fi-FI" sz="1600" dirty="0" err="1"/>
              <a:t>bearer</a:t>
            </a:r>
            <a:r>
              <a:rPr lang="fi-FI" sz="1600" dirty="0"/>
              <a:t>). </a:t>
            </a:r>
          </a:p>
          <a:p>
            <a:pPr lvl="1"/>
            <a:r>
              <a:rPr lang="fi-FI" sz="1600" dirty="0" err="1"/>
              <a:t>MeNB</a:t>
            </a:r>
            <a:r>
              <a:rPr lang="fi-FI" sz="1600" dirty="0"/>
              <a:t> is </a:t>
            </a:r>
            <a:r>
              <a:rPr lang="fi-FI" sz="1600" dirty="0" err="1"/>
              <a:t>still</a:t>
            </a:r>
            <a:r>
              <a:rPr lang="fi-FI" sz="1600" dirty="0"/>
              <a:t> </a:t>
            </a:r>
            <a:r>
              <a:rPr lang="fi-FI" sz="1600" dirty="0" err="1"/>
              <a:t>deciding</a:t>
            </a:r>
            <a:r>
              <a:rPr lang="fi-FI" sz="1600" dirty="0"/>
              <a:t> DRB ID </a:t>
            </a:r>
            <a:r>
              <a:rPr lang="fi-FI" sz="1600" dirty="0" err="1"/>
              <a:t>but</a:t>
            </a:r>
            <a:r>
              <a:rPr lang="fi-FI" sz="1600" dirty="0"/>
              <a:t> </a:t>
            </a:r>
            <a:r>
              <a:rPr lang="fi-FI" sz="1600" dirty="0" err="1"/>
              <a:t>this</a:t>
            </a:r>
            <a:r>
              <a:rPr lang="fi-FI" sz="1600" dirty="0"/>
              <a:t> is </a:t>
            </a:r>
            <a:r>
              <a:rPr lang="fi-FI" sz="1600" dirty="0" err="1"/>
              <a:t>signalled</a:t>
            </a:r>
            <a:r>
              <a:rPr lang="fi-FI" sz="1600" dirty="0"/>
              <a:t> to </a:t>
            </a:r>
            <a:r>
              <a:rPr lang="fi-FI" sz="1600" dirty="0" err="1"/>
              <a:t>the</a:t>
            </a:r>
            <a:r>
              <a:rPr lang="fi-FI" sz="1600" dirty="0"/>
              <a:t> </a:t>
            </a:r>
            <a:r>
              <a:rPr lang="fi-FI" sz="1600" dirty="0" err="1"/>
              <a:t>SeNB</a:t>
            </a:r>
            <a:r>
              <a:rPr lang="fi-FI" sz="1600" dirty="0"/>
              <a:t> and </a:t>
            </a:r>
            <a:r>
              <a:rPr lang="fi-FI" sz="1600" dirty="0" err="1"/>
              <a:t>used</a:t>
            </a:r>
            <a:r>
              <a:rPr lang="fi-FI" sz="1600" dirty="0"/>
              <a:t> as ”</a:t>
            </a:r>
            <a:r>
              <a:rPr lang="fi-FI" sz="1600" dirty="0" err="1"/>
              <a:t>anchor</a:t>
            </a:r>
            <a:r>
              <a:rPr lang="fi-FI" sz="1600" dirty="0"/>
              <a:t> </a:t>
            </a:r>
            <a:r>
              <a:rPr lang="fi-FI" sz="1600" dirty="0" err="1"/>
              <a:t>point</a:t>
            </a:r>
            <a:r>
              <a:rPr lang="fi-FI" sz="1600" dirty="0"/>
              <a:t>” to </a:t>
            </a:r>
            <a:r>
              <a:rPr lang="fi-FI" sz="1600" dirty="0" err="1"/>
              <a:t>link</a:t>
            </a:r>
            <a:r>
              <a:rPr lang="fi-FI" sz="1600" dirty="0"/>
              <a:t> </a:t>
            </a:r>
            <a:r>
              <a:rPr lang="fi-FI" sz="1600" dirty="0" err="1"/>
              <a:t>lower</a:t>
            </a:r>
            <a:r>
              <a:rPr lang="fi-FI" sz="1600" dirty="0"/>
              <a:t> </a:t>
            </a:r>
            <a:r>
              <a:rPr lang="fi-FI" sz="1600" dirty="0" err="1"/>
              <a:t>layers</a:t>
            </a:r>
            <a:r>
              <a:rPr lang="fi-FI" sz="1600" dirty="0"/>
              <a:t> and </a:t>
            </a:r>
            <a:r>
              <a:rPr lang="fi-FI" sz="1600" dirty="0" err="1"/>
              <a:t>higher</a:t>
            </a:r>
            <a:r>
              <a:rPr lang="fi-FI" sz="1600" dirty="0"/>
              <a:t> </a:t>
            </a:r>
            <a:r>
              <a:rPr lang="fi-FI" sz="1600" dirty="0" err="1"/>
              <a:t>layers</a:t>
            </a:r>
            <a:endParaRPr lang="fi-FI" sz="1600" dirty="0"/>
          </a:p>
          <a:p>
            <a:pPr lvl="1"/>
            <a:r>
              <a:rPr lang="fi-FI" sz="1600" dirty="0"/>
              <a:t>FFS </a:t>
            </a:r>
            <a:r>
              <a:rPr lang="fi-FI" sz="1600" dirty="0" err="1"/>
              <a:t>detais</a:t>
            </a:r>
            <a:r>
              <a:rPr lang="fi-FI" sz="1600" dirty="0"/>
              <a:t> of </a:t>
            </a:r>
            <a:r>
              <a:rPr lang="fi-FI" sz="1600" dirty="0" err="1"/>
              <a:t>security</a:t>
            </a:r>
            <a:r>
              <a:rPr lang="fi-FI" sz="1600" dirty="0"/>
              <a:t> </a:t>
            </a:r>
            <a:r>
              <a:rPr lang="fi-FI" sz="1600" dirty="0" err="1"/>
              <a:t>parameters</a:t>
            </a:r>
            <a:endParaRPr lang="fi-FI" sz="1600" dirty="0"/>
          </a:p>
          <a:p>
            <a:pPr lvl="1"/>
            <a:r>
              <a:rPr lang="fi-FI" sz="1600" dirty="0" err="1"/>
              <a:t>Bearer</a:t>
            </a:r>
            <a:r>
              <a:rPr lang="fi-FI" sz="1600" dirty="0"/>
              <a:t> </a:t>
            </a:r>
            <a:r>
              <a:rPr lang="fi-FI" sz="1600" dirty="0" err="1"/>
              <a:t>handling</a:t>
            </a:r>
            <a:r>
              <a:rPr lang="fi-FI" sz="1600" dirty="0"/>
              <a:t> is </a:t>
            </a:r>
            <a:r>
              <a:rPr lang="fi-FI" sz="1600" dirty="0" err="1"/>
              <a:t>captured</a:t>
            </a:r>
            <a:r>
              <a:rPr lang="fi-FI" sz="1600" dirty="0"/>
              <a:t> in NR </a:t>
            </a:r>
            <a:r>
              <a:rPr lang="fi-FI" sz="1600" dirty="0" err="1"/>
              <a:t>specification</a:t>
            </a:r>
            <a:r>
              <a:rPr lang="fi-FI" sz="1600" dirty="0"/>
              <a:t>.</a:t>
            </a:r>
          </a:p>
          <a:p>
            <a:r>
              <a:rPr lang="fi-FI" sz="1800" dirty="0"/>
              <a:t>Open </a:t>
            </a:r>
            <a:r>
              <a:rPr lang="fi-FI" sz="1800" dirty="0" err="1"/>
              <a:t>issues</a:t>
            </a:r>
            <a:endParaRPr lang="fi-FI" sz="1800" dirty="0"/>
          </a:p>
          <a:p>
            <a:pPr lvl="1"/>
            <a:r>
              <a:rPr lang="fi-FI" sz="1600" dirty="0"/>
              <a:t>Security </a:t>
            </a:r>
            <a:r>
              <a:rPr lang="fi-FI" sz="1600" dirty="0" err="1"/>
              <a:t>configuration</a:t>
            </a:r>
            <a:r>
              <a:rPr lang="fi-FI" sz="1600" dirty="0"/>
              <a:t> and </a:t>
            </a:r>
            <a:r>
              <a:rPr lang="fi-FI" sz="1600" dirty="0" err="1"/>
              <a:t>parameters</a:t>
            </a:r>
            <a:endParaRPr lang="fi-FI" sz="1600" dirty="0"/>
          </a:p>
          <a:p>
            <a:pPr lvl="1"/>
            <a:r>
              <a:rPr lang="fi-FI" sz="1600" dirty="0"/>
              <a:t>If </a:t>
            </a:r>
            <a:r>
              <a:rPr lang="fi-FI" sz="1600" dirty="0" err="1"/>
              <a:t>all</a:t>
            </a:r>
            <a:r>
              <a:rPr lang="fi-FI" sz="1600" dirty="0"/>
              <a:t> </a:t>
            </a:r>
            <a:r>
              <a:rPr lang="fi-FI" sz="1600" dirty="0" err="1"/>
              <a:t>bullets</a:t>
            </a:r>
            <a:r>
              <a:rPr lang="fi-FI" sz="1600" dirty="0"/>
              <a:t> </a:t>
            </a:r>
            <a:r>
              <a:rPr lang="fi-FI" sz="1600" dirty="0" err="1"/>
              <a:t>apply</a:t>
            </a:r>
            <a:r>
              <a:rPr lang="fi-FI" sz="1600" dirty="0"/>
              <a:t> to </a:t>
            </a:r>
            <a:r>
              <a:rPr lang="fi-FI" sz="1600" dirty="0" err="1"/>
              <a:t>SRBs</a:t>
            </a:r>
            <a:endParaRPr lang="fi-FI" sz="1600" dirty="0"/>
          </a:p>
          <a:p>
            <a:pPr lvl="1"/>
            <a:r>
              <a:rPr lang="fi-FI" sz="1600" dirty="0" err="1"/>
              <a:t>Bearer</a:t>
            </a:r>
            <a:r>
              <a:rPr lang="fi-FI" sz="1600" dirty="0"/>
              <a:t> </a:t>
            </a:r>
            <a:r>
              <a:rPr lang="fi-FI" sz="1600" dirty="0" err="1"/>
              <a:t>change</a:t>
            </a:r>
            <a:r>
              <a:rPr lang="fi-FI" sz="1600" dirty="0"/>
              <a:t> </a:t>
            </a:r>
            <a:r>
              <a:rPr lang="fi-FI" sz="1600" dirty="0" err="1"/>
              <a:t>between</a:t>
            </a:r>
            <a:r>
              <a:rPr lang="fi-FI" sz="1600" dirty="0"/>
              <a:t> LTE and NR PDCP</a:t>
            </a:r>
          </a:p>
          <a:p>
            <a:r>
              <a:rPr lang="fi-FI" sz="1800" dirty="0"/>
              <a:t>Next </a:t>
            </a:r>
            <a:r>
              <a:rPr lang="fi-FI" sz="1800" dirty="0" err="1"/>
              <a:t>steps</a:t>
            </a:r>
            <a:endParaRPr lang="fi-FI" sz="1800" dirty="0"/>
          </a:p>
          <a:p>
            <a:pPr lvl="1"/>
            <a:r>
              <a:rPr lang="fi-FI" sz="1600" dirty="0"/>
              <a:t>Update </a:t>
            </a:r>
            <a:r>
              <a:rPr lang="fi-FI" sz="1600" dirty="0" err="1"/>
              <a:t>text</a:t>
            </a:r>
            <a:r>
              <a:rPr lang="fi-FI" sz="1600" dirty="0"/>
              <a:t> </a:t>
            </a:r>
            <a:r>
              <a:rPr lang="fi-FI" sz="1600" dirty="0" err="1"/>
              <a:t>proposal</a:t>
            </a:r>
            <a:r>
              <a:rPr lang="fi-FI" sz="1600" dirty="0"/>
              <a:t> and </a:t>
            </a:r>
            <a:r>
              <a:rPr lang="fi-FI" sz="1600" dirty="0" err="1"/>
              <a:t>share</a:t>
            </a:r>
            <a:r>
              <a:rPr lang="fi-FI" sz="1600" dirty="0"/>
              <a:t> </a:t>
            </a:r>
            <a:r>
              <a:rPr lang="fi-FI" sz="1600" dirty="0" err="1"/>
              <a:t>with</a:t>
            </a:r>
            <a:r>
              <a:rPr lang="fi-FI" sz="1600" dirty="0"/>
              <a:t> </a:t>
            </a:r>
            <a:r>
              <a:rPr lang="fi-FI" sz="1600" dirty="0" err="1"/>
              <a:t>others</a:t>
            </a:r>
            <a:endParaRPr lang="fi-FI" sz="1600" dirty="0"/>
          </a:p>
          <a:p>
            <a:pPr lvl="1"/>
            <a:r>
              <a:rPr lang="fi-FI" sz="1600" dirty="0"/>
              <a:t> </a:t>
            </a:r>
            <a:r>
              <a:rPr lang="fi-FI" sz="1600" dirty="0" err="1"/>
              <a:t>Email</a:t>
            </a:r>
            <a:r>
              <a:rPr lang="fi-FI" sz="1600" dirty="0"/>
              <a:t> </a:t>
            </a:r>
            <a:r>
              <a:rPr lang="fi-FI" sz="1600" dirty="0" err="1"/>
              <a:t>discussion</a:t>
            </a:r>
            <a:r>
              <a:rPr lang="fi-FI" sz="1600" dirty="0"/>
              <a:t> </a:t>
            </a:r>
          </a:p>
          <a:p>
            <a:pPr lvl="2"/>
            <a:r>
              <a:rPr lang="fi-FI" sz="1600" dirty="0" err="1"/>
              <a:t>Check</a:t>
            </a:r>
            <a:r>
              <a:rPr lang="fi-FI" sz="1600" dirty="0"/>
              <a:t> L2 </a:t>
            </a:r>
            <a:r>
              <a:rPr lang="fi-FI" sz="1600" dirty="0" err="1"/>
              <a:t>actions</a:t>
            </a:r>
            <a:endParaRPr lang="fi-FI" sz="1600" dirty="0"/>
          </a:p>
          <a:p>
            <a:pPr lvl="2"/>
            <a:r>
              <a:rPr lang="fi-FI" sz="1600" dirty="0"/>
              <a:t>Open </a:t>
            </a:r>
            <a:r>
              <a:rPr lang="fi-FI" sz="1600" dirty="0" err="1"/>
              <a:t>issues</a:t>
            </a:r>
            <a:r>
              <a:rPr lang="fi-FI" sz="1600" dirty="0"/>
              <a:t> </a:t>
            </a:r>
            <a:r>
              <a:rPr lang="fi-FI" sz="1600" dirty="0" err="1"/>
              <a:t>above</a:t>
            </a:r>
            <a:endParaRPr lang="fi-FI" sz="1600" dirty="0"/>
          </a:p>
        </p:txBody>
      </p:sp>
      <p:sp>
        <p:nvSpPr>
          <p:cNvPr id="3" name="Title 2"/>
          <p:cNvSpPr>
            <a:spLocks noGrp="1"/>
          </p:cNvSpPr>
          <p:nvPr>
            <p:ph type="title"/>
          </p:nvPr>
        </p:nvSpPr>
        <p:spPr/>
        <p:txBody>
          <a:bodyPr/>
          <a:lstStyle/>
          <a:p>
            <a:r>
              <a:rPr lang="fi-FI" dirty="0" err="1"/>
              <a:t>Summary</a:t>
            </a:r>
            <a:endParaRPr lang="fi-FI" dirty="0"/>
          </a:p>
        </p:txBody>
      </p:sp>
    </p:spTree>
    <p:extLst>
      <p:ext uri="{BB962C8B-B14F-4D97-AF65-F5344CB8AC3E}">
        <p14:creationId xmlns:p14="http://schemas.microsoft.com/office/powerpoint/2010/main" val="38344757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98783" y="0"/>
            <a:ext cx="10217426" cy="400110"/>
          </a:xfrm>
          <a:prstGeom prst="rect">
            <a:avLst/>
          </a:prstGeom>
        </p:spPr>
        <p:txBody>
          <a:bodyPr wrap="square">
            <a:spAutoFit/>
          </a:bodyPr>
          <a:lstStyle/>
          <a:p>
            <a:r>
              <a:rPr lang="en-GB" dirty="0"/>
              <a:t>A) the PDCP-</a:t>
            </a:r>
            <a:r>
              <a:rPr lang="en-GB" dirty="0" err="1"/>
              <a:t>Config</a:t>
            </a:r>
            <a:r>
              <a:rPr lang="en-GB" dirty="0"/>
              <a:t> and SDAP-</a:t>
            </a:r>
            <a:r>
              <a:rPr lang="en-GB" dirty="0" err="1"/>
              <a:t>Config</a:t>
            </a:r>
            <a:r>
              <a:rPr lang="en-GB" dirty="0"/>
              <a:t> for each DRB are in a separate container</a:t>
            </a:r>
            <a:endParaRPr lang="fi-FI" dirty="0"/>
          </a:p>
        </p:txBody>
      </p:sp>
      <p:sp>
        <p:nvSpPr>
          <p:cNvPr id="18" name="Rectangle 17"/>
          <p:cNvSpPr>
            <a:spLocks noChangeArrowheads="1"/>
          </p:cNvSpPr>
          <p:nvPr/>
        </p:nvSpPr>
        <p:spPr bwMode="auto">
          <a:xfrm>
            <a:off x="1096168" y="4034184"/>
            <a:ext cx="34131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mac</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9" name="Rectangle 18"/>
          <p:cNvSpPr>
            <a:spLocks noChangeArrowheads="1"/>
          </p:cNvSpPr>
          <p:nvPr/>
        </p:nvSpPr>
        <p:spPr bwMode="auto">
          <a:xfrm>
            <a:off x="1340643" y="4034184"/>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0" name="Rectangle 19"/>
          <p:cNvSpPr>
            <a:spLocks noChangeArrowheads="1"/>
          </p:cNvSpPr>
          <p:nvPr/>
        </p:nvSpPr>
        <p:spPr bwMode="auto">
          <a:xfrm>
            <a:off x="1388268" y="4034184"/>
            <a:ext cx="8048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MainConfig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1" name="Rectangle 20"/>
          <p:cNvSpPr>
            <a:spLocks noChangeArrowheads="1"/>
          </p:cNvSpPr>
          <p:nvPr/>
        </p:nvSpPr>
        <p:spPr bwMode="auto">
          <a:xfrm>
            <a:off x="1096168" y="4235797"/>
            <a:ext cx="29210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sps</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2" name="Rectangle 21"/>
          <p:cNvSpPr>
            <a:spLocks noChangeArrowheads="1"/>
          </p:cNvSpPr>
          <p:nvPr/>
        </p:nvSpPr>
        <p:spPr bwMode="auto">
          <a:xfrm>
            <a:off x="1315243" y="4235797"/>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3" name="Rectangle 22"/>
          <p:cNvSpPr>
            <a:spLocks noChangeArrowheads="1"/>
          </p:cNvSpPr>
          <p:nvPr/>
        </p:nvSpPr>
        <p:spPr bwMode="auto">
          <a:xfrm>
            <a:off x="1364456" y="4235797"/>
            <a:ext cx="4873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4" name="Rectangle 23"/>
          <p:cNvSpPr>
            <a:spLocks noChangeArrowheads="1"/>
          </p:cNvSpPr>
          <p:nvPr/>
        </p:nvSpPr>
        <p:spPr bwMode="auto">
          <a:xfrm>
            <a:off x="1096168" y="4438997"/>
            <a:ext cx="167005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physicalConfigDedicated</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5" name="Rectangle 24"/>
          <p:cNvSpPr>
            <a:spLocks noChangeArrowheads="1"/>
          </p:cNvSpPr>
          <p:nvPr/>
        </p:nvSpPr>
        <p:spPr bwMode="auto">
          <a:xfrm>
            <a:off x="1096168" y="4639022"/>
            <a:ext cx="1825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rlf</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6" name="Rectangle 25"/>
          <p:cNvSpPr>
            <a:spLocks noChangeArrowheads="1"/>
          </p:cNvSpPr>
          <p:nvPr/>
        </p:nvSpPr>
        <p:spPr bwMode="auto">
          <a:xfrm>
            <a:off x="1218406" y="4639022"/>
            <a:ext cx="109537"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7" name="Rectangle 26"/>
          <p:cNvSpPr>
            <a:spLocks noChangeArrowheads="1"/>
          </p:cNvSpPr>
          <p:nvPr/>
        </p:nvSpPr>
        <p:spPr bwMode="auto">
          <a:xfrm>
            <a:off x="1267618" y="4639022"/>
            <a:ext cx="1425575"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TimersAndConstants</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8" name="Rectangle 27"/>
          <p:cNvSpPr>
            <a:spLocks noChangeArrowheads="1"/>
          </p:cNvSpPr>
          <p:nvPr/>
        </p:nvSpPr>
        <p:spPr bwMode="auto">
          <a:xfrm>
            <a:off x="1096168" y="4843809"/>
            <a:ext cx="2079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9" name="Rectangle 28"/>
          <p:cNvSpPr>
            <a:spLocks noChangeArrowheads="1"/>
          </p:cNvSpPr>
          <p:nvPr/>
        </p:nvSpPr>
        <p:spPr bwMode="auto">
          <a:xfrm>
            <a:off x="1173956" y="2646709"/>
            <a:ext cx="1584325" cy="1289050"/>
          </a:xfrm>
          <a:prstGeom prst="rect">
            <a:avLst/>
          </a:prstGeom>
          <a:solidFill>
            <a:srgbClr val="C1EB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30" name="Rectangle 29"/>
          <p:cNvSpPr>
            <a:spLocks noChangeArrowheads="1"/>
          </p:cNvSpPr>
          <p:nvPr/>
        </p:nvSpPr>
        <p:spPr bwMode="auto">
          <a:xfrm>
            <a:off x="1173956" y="2646709"/>
            <a:ext cx="1584325" cy="1289050"/>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31" name="Rectangle 30"/>
          <p:cNvSpPr>
            <a:spLocks noChangeArrowheads="1"/>
          </p:cNvSpPr>
          <p:nvPr/>
        </p:nvSpPr>
        <p:spPr bwMode="auto">
          <a:xfrm>
            <a:off x="1293018" y="2695922"/>
            <a:ext cx="3889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SRB</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2" name="Rectangle 31"/>
          <p:cNvSpPr>
            <a:spLocks noChangeArrowheads="1"/>
          </p:cNvSpPr>
          <p:nvPr/>
        </p:nvSpPr>
        <p:spPr bwMode="auto">
          <a:xfrm>
            <a:off x="1548606" y="2695922"/>
            <a:ext cx="1222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3" name="Rectangle 32"/>
          <p:cNvSpPr>
            <a:spLocks noChangeArrowheads="1"/>
          </p:cNvSpPr>
          <p:nvPr/>
        </p:nvSpPr>
        <p:spPr bwMode="auto">
          <a:xfrm>
            <a:off x="1597818" y="2695922"/>
            <a:ext cx="11080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ToAddModList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4" name="Rectangle 33"/>
          <p:cNvSpPr>
            <a:spLocks noChangeArrowheads="1"/>
          </p:cNvSpPr>
          <p:nvPr/>
        </p:nvSpPr>
        <p:spPr bwMode="auto">
          <a:xfrm>
            <a:off x="3099593" y="2630119"/>
            <a:ext cx="1743075" cy="1535113"/>
          </a:xfrm>
          <a:prstGeom prst="rect">
            <a:avLst/>
          </a:prstGeom>
          <a:solidFill>
            <a:srgbClr val="C1EB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35" name="Rectangle 34"/>
          <p:cNvSpPr>
            <a:spLocks noChangeArrowheads="1"/>
          </p:cNvSpPr>
          <p:nvPr/>
        </p:nvSpPr>
        <p:spPr bwMode="auto">
          <a:xfrm>
            <a:off x="3099593" y="2630119"/>
            <a:ext cx="1743075" cy="1535113"/>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36" name="Rectangle 35"/>
          <p:cNvSpPr>
            <a:spLocks noChangeArrowheads="1"/>
          </p:cNvSpPr>
          <p:nvPr/>
        </p:nvSpPr>
        <p:spPr bwMode="auto">
          <a:xfrm>
            <a:off x="3217068" y="2679332"/>
            <a:ext cx="3905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DRB</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7" name="Rectangle 36"/>
          <p:cNvSpPr>
            <a:spLocks noChangeArrowheads="1"/>
          </p:cNvSpPr>
          <p:nvPr/>
        </p:nvSpPr>
        <p:spPr bwMode="auto">
          <a:xfrm>
            <a:off x="3472656" y="2679332"/>
            <a:ext cx="1222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8" name="Rectangle 37"/>
          <p:cNvSpPr>
            <a:spLocks noChangeArrowheads="1"/>
          </p:cNvSpPr>
          <p:nvPr/>
        </p:nvSpPr>
        <p:spPr bwMode="auto">
          <a:xfrm>
            <a:off x="3521868" y="2679332"/>
            <a:ext cx="11080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ToAddModList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9" name="Rectangle 38"/>
          <p:cNvSpPr>
            <a:spLocks noChangeArrowheads="1"/>
          </p:cNvSpPr>
          <p:nvPr/>
        </p:nvSpPr>
        <p:spPr bwMode="auto">
          <a:xfrm>
            <a:off x="3099593" y="2363419"/>
            <a:ext cx="1743075" cy="233363"/>
          </a:xfrm>
          <a:prstGeom prst="rect">
            <a:avLst/>
          </a:prstGeom>
          <a:solidFill>
            <a:srgbClr val="C1EB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40" name="Rectangle 39"/>
          <p:cNvSpPr>
            <a:spLocks noChangeArrowheads="1"/>
          </p:cNvSpPr>
          <p:nvPr/>
        </p:nvSpPr>
        <p:spPr bwMode="auto">
          <a:xfrm>
            <a:off x="3099593" y="2363419"/>
            <a:ext cx="1743075" cy="233363"/>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41" name="Rectangle 40"/>
          <p:cNvSpPr>
            <a:spLocks noChangeArrowheads="1"/>
          </p:cNvSpPr>
          <p:nvPr/>
        </p:nvSpPr>
        <p:spPr bwMode="auto">
          <a:xfrm>
            <a:off x="3217068" y="2414219"/>
            <a:ext cx="3905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DRB</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2" name="Rectangle 41"/>
          <p:cNvSpPr>
            <a:spLocks noChangeArrowheads="1"/>
          </p:cNvSpPr>
          <p:nvPr/>
        </p:nvSpPr>
        <p:spPr bwMode="auto">
          <a:xfrm>
            <a:off x="3472656" y="2414219"/>
            <a:ext cx="1222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3" name="Rectangle 42"/>
          <p:cNvSpPr>
            <a:spLocks noChangeArrowheads="1"/>
          </p:cNvSpPr>
          <p:nvPr/>
        </p:nvSpPr>
        <p:spPr bwMode="auto">
          <a:xfrm>
            <a:off x="3521868" y="2414219"/>
            <a:ext cx="10715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ToReleaseList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4" name="Rectangle 43"/>
          <p:cNvSpPr>
            <a:spLocks noChangeArrowheads="1"/>
          </p:cNvSpPr>
          <p:nvPr/>
        </p:nvSpPr>
        <p:spPr bwMode="auto">
          <a:xfrm>
            <a:off x="9727683" y="1088290"/>
            <a:ext cx="244475" cy="233363"/>
          </a:xfrm>
          <a:prstGeom prst="rect">
            <a:avLst/>
          </a:prstGeom>
          <a:noFill/>
          <a:ln w="23813"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45" name="Rectangle 44"/>
          <p:cNvSpPr>
            <a:spLocks noChangeArrowheads="1"/>
          </p:cNvSpPr>
          <p:nvPr/>
        </p:nvSpPr>
        <p:spPr bwMode="auto">
          <a:xfrm>
            <a:off x="10027721" y="1131153"/>
            <a:ext cx="1157287"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1400" b="0" i="0" u="none" strike="noStrike" cap="none" normalizeH="0" baseline="0">
                <a:ln>
                  <a:noFill/>
                </a:ln>
                <a:solidFill>
                  <a:srgbClr val="58585A"/>
                </a:solidFill>
                <a:effectLst/>
                <a:latin typeface="Arial" panose="020B0604020202020204" pitchFamily="34" charset="0"/>
              </a:rPr>
              <a:t>= Container</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6" name="Rectangle 45"/>
          <p:cNvSpPr>
            <a:spLocks noChangeArrowheads="1"/>
          </p:cNvSpPr>
          <p:nvPr/>
        </p:nvSpPr>
        <p:spPr bwMode="auto">
          <a:xfrm>
            <a:off x="9721333" y="708878"/>
            <a:ext cx="257175" cy="246063"/>
          </a:xfrm>
          <a:prstGeom prst="rect">
            <a:avLst/>
          </a:prstGeom>
          <a:solidFill>
            <a:srgbClr val="FFE8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47" name="Rectangle 46"/>
          <p:cNvSpPr>
            <a:spLocks noChangeArrowheads="1"/>
          </p:cNvSpPr>
          <p:nvPr/>
        </p:nvSpPr>
        <p:spPr bwMode="auto">
          <a:xfrm>
            <a:off x="9721333" y="708878"/>
            <a:ext cx="257175" cy="246063"/>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48" name="Rectangle 47"/>
          <p:cNvSpPr>
            <a:spLocks noChangeArrowheads="1"/>
          </p:cNvSpPr>
          <p:nvPr/>
        </p:nvSpPr>
        <p:spPr bwMode="auto">
          <a:xfrm>
            <a:off x="10027721" y="750153"/>
            <a:ext cx="1096962"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1400" b="0" i="0" u="none" strike="noStrike" cap="none" normalizeH="0" baseline="0" dirty="0">
                <a:ln>
                  <a:noFill/>
                </a:ln>
                <a:solidFill>
                  <a:srgbClr val="58585A"/>
                </a:solidFill>
                <a:effectLst/>
                <a:latin typeface="Arial" panose="020B0604020202020204" pitchFamily="34" charset="0"/>
              </a:rPr>
              <a:t>= Message</a:t>
            </a:r>
            <a:endParaRPr kumimoji="0" lang="fi-FI" altLang="fi-FI" sz="1800" b="0" i="0" u="none" strike="noStrike" cap="none" normalizeH="0" baseline="0" dirty="0">
              <a:ln>
                <a:noFill/>
              </a:ln>
              <a:solidFill>
                <a:schemeClr val="tx1"/>
              </a:solidFill>
              <a:effectLst/>
              <a:latin typeface="Arial" panose="020B0604020202020204" pitchFamily="34" charset="0"/>
            </a:endParaRPr>
          </a:p>
        </p:txBody>
      </p:sp>
      <p:sp>
        <p:nvSpPr>
          <p:cNvPr id="64" name="Rectangle 63"/>
          <p:cNvSpPr>
            <a:spLocks noChangeArrowheads="1"/>
          </p:cNvSpPr>
          <p:nvPr/>
        </p:nvSpPr>
        <p:spPr bwMode="auto">
          <a:xfrm>
            <a:off x="3159918" y="2820619"/>
            <a:ext cx="1463675" cy="1195388"/>
          </a:xfrm>
          <a:prstGeom prst="rect">
            <a:avLst/>
          </a:prstGeom>
          <a:solidFill>
            <a:srgbClr val="C1EB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65" name="Rectangle 64"/>
          <p:cNvSpPr>
            <a:spLocks noChangeArrowheads="1"/>
          </p:cNvSpPr>
          <p:nvPr/>
        </p:nvSpPr>
        <p:spPr bwMode="auto">
          <a:xfrm>
            <a:off x="3159918" y="2820619"/>
            <a:ext cx="1463675" cy="1195388"/>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66" name="Rectangle 65"/>
          <p:cNvSpPr>
            <a:spLocks noChangeArrowheads="1"/>
          </p:cNvSpPr>
          <p:nvPr/>
        </p:nvSpPr>
        <p:spPr bwMode="auto">
          <a:xfrm>
            <a:off x="3282156" y="2876182"/>
            <a:ext cx="31750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Eps</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67" name="Rectangle 66"/>
          <p:cNvSpPr>
            <a:spLocks noChangeArrowheads="1"/>
          </p:cNvSpPr>
          <p:nvPr/>
        </p:nvSpPr>
        <p:spPr bwMode="auto">
          <a:xfrm>
            <a:off x="3502818" y="2876182"/>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68" name="Rectangle 67"/>
          <p:cNvSpPr>
            <a:spLocks noChangeArrowheads="1"/>
          </p:cNvSpPr>
          <p:nvPr/>
        </p:nvSpPr>
        <p:spPr bwMode="auto">
          <a:xfrm>
            <a:off x="3550443" y="2876182"/>
            <a:ext cx="64611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BearerID</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69" name="Rectangle 68"/>
          <p:cNvSpPr>
            <a:spLocks noChangeArrowheads="1"/>
          </p:cNvSpPr>
          <p:nvPr/>
        </p:nvSpPr>
        <p:spPr bwMode="auto">
          <a:xfrm>
            <a:off x="3282156" y="3014294"/>
            <a:ext cx="26828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drb</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70" name="Rectangle 69"/>
          <p:cNvSpPr>
            <a:spLocks noChangeArrowheads="1"/>
          </p:cNvSpPr>
          <p:nvPr/>
        </p:nvSpPr>
        <p:spPr bwMode="auto">
          <a:xfrm>
            <a:off x="3477418" y="3014294"/>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71" name="Rectangle 70"/>
          <p:cNvSpPr>
            <a:spLocks noChangeArrowheads="1"/>
          </p:cNvSpPr>
          <p:nvPr/>
        </p:nvSpPr>
        <p:spPr bwMode="auto">
          <a:xfrm>
            <a:off x="3526631" y="3014294"/>
            <a:ext cx="2063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ID</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72" name="Rectangle 71"/>
          <p:cNvSpPr>
            <a:spLocks noChangeArrowheads="1"/>
          </p:cNvSpPr>
          <p:nvPr/>
        </p:nvSpPr>
        <p:spPr bwMode="auto">
          <a:xfrm>
            <a:off x="3282156" y="3419107"/>
            <a:ext cx="2206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rlc</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73" name="Rectangle 72"/>
          <p:cNvSpPr>
            <a:spLocks noChangeArrowheads="1"/>
          </p:cNvSpPr>
          <p:nvPr/>
        </p:nvSpPr>
        <p:spPr bwMode="auto">
          <a:xfrm>
            <a:off x="3428206" y="3419107"/>
            <a:ext cx="1111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74" name="Rectangle 73"/>
          <p:cNvSpPr>
            <a:spLocks noChangeArrowheads="1"/>
          </p:cNvSpPr>
          <p:nvPr/>
        </p:nvSpPr>
        <p:spPr bwMode="auto">
          <a:xfrm>
            <a:off x="3477418" y="3419107"/>
            <a:ext cx="4873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75" name="Rectangle 74"/>
          <p:cNvSpPr>
            <a:spLocks noChangeArrowheads="1"/>
          </p:cNvSpPr>
          <p:nvPr/>
        </p:nvSpPr>
        <p:spPr bwMode="auto">
          <a:xfrm>
            <a:off x="3282156" y="3547694"/>
            <a:ext cx="116998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logicalChannelID</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76" name="Rectangle 75"/>
          <p:cNvSpPr>
            <a:spLocks noChangeArrowheads="1"/>
          </p:cNvSpPr>
          <p:nvPr/>
        </p:nvSpPr>
        <p:spPr bwMode="auto">
          <a:xfrm>
            <a:off x="3282156" y="3685807"/>
            <a:ext cx="14509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logicalChannelConfig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77" name="Rectangle 76"/>
          <p:cNvSpPr>
            <a:spLocks noChangeArrowheads="1"/>
          </p:cNvSpPr>
          <p:nvPr/>
        </p:nvSpPr>
        <p:spPr bwMode="auto">
          <a:xfrm>
            <a:off x="3282156" y="3814394"/>
            <a:ext cx="2079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78" name="Rectangle 77"/>
          <p:cNvSpPr>
            <a:spLocks noChangeArrowheads="1"/>
          </p:cNvSpPr>
          <p:nvPr/>
        </p:nvSpPr>
        <p:spPr bwMode="auto">
          <a:xfrm>
            <a:off x="3251993" y="3146057"/>
            <a:ext cx="938212" cy="246063"/>
          </a:xfrm>
          <a:prstGeom prst="rect">
            <a:avLst/>
          </a:prstGeom>
          <a:solidFill>
            <a:srgbClr val="C1EB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79" name="Rectangle 78"/>
          <p:cNvSpPr>
            <a:spLocks noChangeArrowheads="1"/>
          </p:cNvSpPr>
          <p:nvPr/>
        </p:nvSpPr>
        <p:spPr bwMode="auto">
          <a:xfrm>
            <a:off x="3251993" y="3146057"/>
            <a:ext cx="938212" cy="246063"/>
          </a:xfrm>
          <a:prstGeom prst="rect">
            <a:avLst/>
          </a:prstGeom>
          <a:noFill/>
          <a:ln w="23813"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80" name="Rectangle 79"/>
          <p:cNvSpPr>
            <a:spLocks noChangeArrowheads="1"/>
          </p:cNvSpPr>
          <p:nvPr/>
        </p:nvSpPr>
        <p:spPr bwMode="auto">
          <a:xfrm>
            <a:off x="3377406" y="3204794"/>
            <a:ext cx="3778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pdcp</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81" name="Rectangle 80"/>
          <p:cNvSpPr>
            <a:spLocks noChangeArrowheads="1"/>
          </p:cNvSpPr>
          <p:nvPr/>
        </p:nvSpPr>
        <p:spPr bwMode="auto">
          <a:xfrm>
            <a:off x="3669506" y="3204794"/>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82" name="Rectangle 81"/>
          <p:cNvSpPr>
            <a:spLocks noChangeArrowheads="1"/>
          </p:cNvSpPr>
          <p:nvPr/>
        </p:nvSpPr>
        <p:spPr bwMode="auto">
          <a:xfrm>
            <a:off x="3718718" y="3204794"/>
            <a:ext cx="4873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83" name="Freeform 82"/>
          <p:cNvSpPr>
            <a:spLocks noEditPoints="1"/>
          </p:cNvSpPr>
          <p:nvPr/>
        </p:nvSpPr>
        <p:spPr bwMode="auto">
          <a:xfrm>
            <a:off x="2038142" y="3954809"/>
            <a:ext cx="927100" cy="250825"/>
          </a:xfrm>
          <a:custGeom>
            <a:avLst/>
            <a:gdLst>
              <a:gd name="T0" fmla="*/ 559 w 584"/>
              <a:gd name="T1" fmla="*/ 6 h 158"/>
              <a:gd name="T2" fmla="*/ 584 w 584"/>
              <a:gd name="T3" fmla="*/ 6 h 158"/>
              <a:gd name="T4" fmla="*/ 552 w 584"/>
              <a:gd name="T5" fmla="*/ 7 h 158"/>
              <a:gd name="T6" fmla="*/ 532 w 584"/>
              <a:gd name="T7" fmla="*/ 20 h 158"/>
              <a:gd name="T8" fmla="*/ 552 w 584"/>
              <a:gd name="T9" fmla="*/ 7 h 158"/>
              <a:gd name="T10" fmla="*/ 501 w 584"/>
              <a:gd name="T11" fmla="*/ 21 h 158"/>
              <a:gd name="T12" fmla="*/ 525 w 584"/>
              <a:gd name="T13" fmla="*/ 22 h 158"/>
              <a:gd name="T14" fmla="*/ 493 w 584"/>
              <a:gd name="T15" fmla="*/ 23 h 158"/>
              <a:gd name="T16" fmla="*/ 473 w 584"/>
              <a:gd name="T17" fmla="*/ 35 h 158"/>
              <a:gd name="T18" fmla="*/ 493 w 584"/>
              <a:gd name="T19" fmla="*/ 23 h 158"/>
              <a:gd name="T20" fmla="*/ 442 w 584"/>
              <a:gd name="T21" fmla="*/ 36 h 158"/>
              <a:gd name="T22" fmla="*/ 466 w 584"/>
              <a:gd name="T23" fmla="*/ 37 h 158"/>
              <a:gd name="T24" fmla="*/ 434 w 584"/>
              <a:gd name="T25" fmla="*/ 38 h 158"/>
              <a:gd name="T26" fmla="*/ 414 w 584"/>
              <a:gd name="T27" fmla="*/ 50 h 158"/>
              <a:gd name="T28" fmla="*/ 434 w 584"/>
              <a:gd name="T29" fmla="*/ 38 h 158"/>
              <a:gd name="T30" fmla="*/ 383 w 584"/>
              <a:gd name="T31" fmla="*/ 51 h 158"/>
              <a:gd name="T32" fmla="*/ 407 w 584"/>
              <a:gd name="T33" fmla="*/ 52 h 158"/>
              <a:gd name="T34" fmla="*/ 375 w 584"/>
              <a:gd name="T35" fmla="*/ 54 h 158"/>
              <a:gd name="T36" fmla="*/ 355 w 584"/>
              <a:gd name="T37" fmla="*/ 66 h 158"/>
              <a:gd name="T38" fmla="*/ 375 w 584"/>
              <a:gd name="T39" fmla="*/ 54 h 158"/>
              <a:gd name="T40" fmla="*/ 324 w 584"/>
              <a:gd name="T41" fmla="*/ 67 h 158"/>
              <a:gd name="T42" fmla="*/ 348 w 584"/>
              <a:gd name="T43" fmla="*/ 68 h 158"/>
              <a:gd name="T44" fmla="*/ 316 w 584"/>
              <a:gd name="T45" fmla="*/ 69 h 158"/>
              <a:gd name="T46" fmla="*/ 296 w 584"/>
              <a:gd name="T47" fmla="*/ 81 h 158"/>
              <a:gd name="T48" fmla="*/ 316 w 584"/>
              <a:gd name="T49" fmla="*/ 69 h 158"/>
              <a:gd name="T50" fmla="*/ 265 w 584"/>
              <a:gd name="T51" fmla="*/ 82 h 158"/>
              <a:gd name="T52" fmla="*/ 289 w 584"/>
              <a:gd name="T53" fmla="*/ 83 h 158"/>
              <a:gd name="T54" fmla="*/ 257 w 584"/>
              <a:gd name="T55" fmla="*/ 84 h 158"/>
              <a:gd name="T56" fmla="*/ 238 w 584"/>
              <a:gd name="T57" fmla="*/ 96 h 158"/>
              <a:gd name="T58" fmla="*/ 257 w 584"/>
              <a:gd name="T59" fmla="*/ 84 h 158"/>
              <a:gd name="T60" fmla="*/ 206 w 584"/>
              <a:gd name="T61" fmla="*/ 98 h 158"/>
              <a:gd name="T62" fmla="*/ 230 w 584"/>
              <a:gd name="T63" fmla="*/ 98 h 158"/>
              <a:gd name="T64" fmla="*/ 198 w 584"/>
              <a:gd name="T65" fmla="*/ 100 h 158"/>
              <a:gd name="T66" fmla="*/ 179 w 584"/>
              <a:gd name="T67" fmla="*/ 112 h 158"/>
              <a:gd name="T68" fmla="*/ 198 w 584"/>
              <a:gd name="T69" fmla="*/ 100 h 158"/>
              <a:gd name="T70" fmla="*/ 147 w 584"/>
              <a:gd name="T71" fmla="*/ 113 h 158"/>
              <a:gd name="T72" fmla="*/ 171 w 584"/>
              <a:gd name="T73" fmla="*/ 114 h 158"/>
              <a:gd name="T74" fmla="*/ 139 w 584"/>
              <a:gd name="T75" fmla="*/ 115 h 158"/>
              <a:gd name="T76" fmla="*/ 120 w 584"/>
              <a:gd name="T77" fmla="*/ 127 h 158"/>
              <a:gd name="T78" fmla="*/ 139 w 584"/>
              <a:gd name="T79" fmla="*/ 115 h 158"/>
              <a:gd name="T80" fmla="*/ 88 w 584"/>
              <a:gd name="T81" fmla="*/ 128 h 158"/>
              <a:gd name="T82" fmla="*/ 113 w 584"/>
              <a:gd name="T83" fmla="*/ 129 h 158"/>
              <a:gd name="T84" fmla="*/ 81 w 584"/>
              <a:gd name="T85" fmla="*/ 130 h 158"/>
              <a:gd name="T86" fmla="*/ 61 w 584"/>
              <a:gd name="T87" fmla="*/ 143 h 158"/>
              <a:gd name="T88" fmla="*/ 81 w 584"/>
              <a:gd name="T89" fmla="*/ 130 h 158"/>
              <a:gd name="T90" fmla="*/ 29 w 584"/>
              <a:gd name="T91" fmla="*/ 144 h 158"/>
              <a:gd name="T92" fmla="*/ 54 w 584"/>
              <a:gd name="T93" fmla="*/ 144 h 158"/>
              <a:gd name="T94" fmla="*/ 22 w 584"/>
              <a:gd name="T95" fmla="*/ 145 h 158"/>
              <a:gd name="T96" fmla="*/ 2 w 584"/>
              <a:gd name="T97" fmla="*/ 158 h 158"/>
              <a:gd name="T98" fmla="*/ 22 w 584"/>
              <a:gd name="T99" fmla="*/ 14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84" h="158">
                <a:moveTo>
                  <a:pt x="581" y="0"/>
                </a:moveTo>
                <a:lnTo>
                  <a:pt x="559" y="6"/>
                </a:lnTo>
                <a:lnTo>
                  <a:pt x="562" y="12"/>
                </a:lnTo>
                <a:lnTo>
                  <a:pt x="584" y="6"/>
                </a:lnTo>
                <a:lnTo>
                  <a:pt x="581" y="0"/>
                </a:lnTo>
                <a:close/>
                <a:moveTo>
                  <a:pt x="552" y="7"/>
                </a:moveTo>
                <a:lnTo>
                  <a:pt x="530" y="13"/>
                </a:lnTo>
                <a:lnTo>
                  <a:pt x="532" y="20"/>
                </a:lnTo>
                <a:lnTo>
                  <a:pt x="554" y="14"/>
                </a:lnTo>
                <a:lnTo>
                  <a:pt x="552" y="7"/>
                </a:lnTo>
                <a:close/>
                <a:moveTo>
                  <a:pt x="523" y="15"/>
                </a:moveTo>
                <a:lnTo>
                  <a:pt x="501" y="21"/>
                </a:lnTo>
                <a:lnTo>
                  <a:pt x="503" y="27"/>
                </a:lnTo>
                <a:lnTo>
                  <a:pt x="525" y="22"/>
                </a:lnTo>
                <a:lnTo>
                  <a:pt x="523" y="15"/>
                </a:lnTo>
                <a:close/>
                <a:moveTo>
                  <a:pt x="493" y="23"/>
                </a:moveTo>
                <a:lnTo>
                  <a:pt x="471" y="28"/>
                </a:lnTo>
                <a:lnTo>
                  <a:pt x="473" y="35"/>
                </a:lnTo>
                <a:lnTo>
                  <a:pt x="495" y="29"/>
                </a:lnTo>
                <a:lnTo>
                  <a:pt x="493" y="23"/>
                </a:lnTo>
                <a:close/>
                <a:moveTo>
                  <a:pt x="464" y="30"/>
                </a:moveTo>
                <a:lnTo>
                  <a:pt x="442" y="36"/>
                </a:lnTo>
                <a:lnTo>
                  <a:pt x="444" y="43"/>
                </a:lnTo>
                <a:lnTo>
                  <a:pt x="466" y="37"/>
                </a:lnTo>
                <a:lnTo>
                  <a:pt x="464" y="30"/>
                </a:lnTo>
                <a:close/>
                <a:moveTo>
                  <a:pt x="434" y="38"/>
                </a:moveTo>
                <a:lnTo>
                  <a:pt x="412" y="44"/>
                </a:lnTo>
                <a:lnTo>
                  <a:pt x="414" y="50"/>
                </a:lnTo>
                <a:lnTo>
                  <a:pt x="436" y="45"/>
                </a:lnTo>
                <a:lnTo>
                  <a:pt x="434" y="38"/>
                </a:lnTo>
                <a:close/>
                <a:moveTo>
                  <a:pt x="405" y="46"/>
                </a:moveTo>
                <a:lnTo>
                  <a:pt x="383" y="51"/>
                </a:lnTo>
                <a:lnTo>
                  <a:pt x="385" y="58"/>
                </a:lnTo>
                <a:lnTo>
                  <a:pt x="407" y="52"/>
                </a:lnTo>
                <a:lnTo>
                  <a:pt x="405" y="46"/>
                </a:lnTo>
                <a:close/>
                <a:moveTo>
                  <a:pt x="375" y="54"/>
                </a:moveTo>
                <a:lnTo>
                  <a:pt x="353" y="59"/>
                </a:lnTo>
                <a:lnTo>
                  <a:pt x="355" y="66"/>
                </a:lnTo>
                <a:lnTo>
                  <a:pt x="377" y="60"/>
                </a:lnTo>
                <a:lnTo>
                  <a:pt x="375" y="54"/>
                </a:lnTo>
                <a:close/>
                <a:moveTo>
                  <a:pt x="346" y="61"/>
                </a:moveTo>
                <a:lnTo>
                  <a:pt x="324" y="67"/>
                </a:lnTo>
                <a:lnTo>
                  <a:pt x="326" y="73"/>
                </a:lnTo>
                <a:lnTo>
                  <a:pt x="348" y="68"/>
                </a:lnTo>
                <a:lnTo>
                  <a:pt x="346" y="61"/>
                </a:lnTo>
                <a:close/>
                <a:moveTo>
                  <a:pt x="316" y="69"/>
                </a:moveTo>
                <a:lnTo>
                  <a:pt x="294" y="75"/>
                </a:lnTo>
                <a:lnTo>
                  <a:pt x="296" y="81"/>
                </a:lnTo>
                <a:lnTo>
                  <a:pt x="318" y="75"/>
                </a:lnTo>
                <a:lnTo>
                  <a:pt x="316" y="69"/>
                </a:lnTo>
                <a:close/>
                <a:moveTo>
                  <a:pt x="287" y="77"/>
                </a:moveTo>
                <a:lnTo>
                  <a:pt x="265" y="82"/>
                </a:lnTo>
                <a:lnTo>
                  <a:pt x="267" y="89"/>
                </a:lnTo>
                <a:lnTo>
                  <a:pt x="289" y="83"/>
                </a:lnTo>
                <a:lnTo>
                  <a:pt x="287" y="77"/>
                </a:lnTo>
                <a:close/>
                <a:moveTo>
                  <a:pt x="257" y="84"/>
                </a:moveTo>
                <a:lnTo>
                  <a:pt x="235" y="90"/>
                </a:lnTo>
                <a:lnTo>
                  <a:pt x="238" y="96"/>
                </a:lnTo>
                <a:lnTo>
                  <a:pt x="260" y="90"/>
                </a:lnTo>
                <a:lnTo>
                  <a:pt x="257" y="84"/>
                </a:lnTo>
                <a:close/>
                <a:moveTo>
                  <a:pt x="228" y="92"/>
                </a:moveTo>
                <a:lnTo>
                  <a:pt x="206" y="98"/>
                </a:lnTo>
                <a:lnTo>
                  <a:pt x="208" y="104"/>
                </a:lnTo>
                <a:lnTo>
                  <a:pt x="230" y="98"/>
                </a:lnTo>
                <a:lnTo>
                  <a:pt x="228" y="92"/>
                </a:lnTo>
                <a:close/>
                <a:moveTo>
                  <a:pt x="198" y="100"/>
                </a:moveTo>
                <a:lnTo>
                  <a:pt x="176" y="105"/>
                </a:lnTo>
                <a:lnTo>
                  <a:pt x="179" y="112"/>
                </a:lnTo>
                <a:lnTo>
                  <a:pt x="201" y="106"/>
                </a:lnTo>
                <a:lnTo>
                  <a:pt x="198" y="100"/>
                </a:lnTo>
                <a:close/>
                <a:moveTo>
                  <a:pt x="169" y="107"/>
                </a:moveTo>
                <a:lnTo>
                  <a:pt x="147" y="113"/>
                </a:lnTo>
                <a:lnTo>
                  <a:pt x="149" y="119"/>
                </a:lnTo>
                <a:lnTo>
                  <a:pt x="171" y="114"/>
                </a:lnTo>
                <a:lnTo>
                  <a:pt x="169" y="107"/>
                </a:lnTo>
                <a:close/>
                <a:moveTo>
                  <a:pt x="139" y="115"/>
                </a:moveTo>
                <a:lnTo>
                  <a:pt x="117" y="121"/>
                </a:lnTo>
                <a:lnTo>
                  <a:pt x="120" y="127"/>
                </a:lnTo>
                <a:lnTo>
                  <a:pt x="142" y="122"/>
                </a:lnTo>
                <a:lnTo>
                  <a:pt x="139" y="115"/>
                </a:lnTo>
                <a:close/>
                <a:moveTo>
                  <a:pt x="110" y="123"/>
                </a:moveTo>
                <a:lnTo>
                  <a:pt x="88" y="128"/>
                </a:lnTo>
                <a:lnTo>
                  <a:pt x="90" y="135"/>
                </a:lnTo>
                <a:lnTo>
                  <a:pt x="113" y="129"/>
                </a:lnTo>
                <a:lnTo>
                  <a:pt x="110" y="123"/>
                </a:lnTo>
                <a:close/>
                <a:moveTo>
                  <a:pt x="81" y="130"/>
                </a:moveTo>
                <a:lnTo>
                  <a:pt x="59" y="136"/>
                </a:lnTo>
                <a:lnTo>
                  <a:pt x="61" y="143"/>
                </a:lnTo>
                <a:lnTo>
                  <a:pt x="83" y="137"/>
                </a:lnTo>
                <a:lnTo>
                  <a:pt x="81" y="130"/>
                </a:lnTo>
                <a:close/>
                <a:moveTo>
                  <a:pt x="51" y="138"/>
                </a:moveTo>
                <a:lnTo>
                  <a:pt x="29" y="144"/>
                </a:lnTo>
                <a:lnTo>
                  <a:pt x="31" y="150"/>
                </a:lnTo>
                <a:lnTo>
                  <a:pt x="54" y="144"/>
                </a:lnTo>
                <a:lnTo>
                  <a:pt x="51" y="138"/>
                </a:lnTo>
                <a:close/>
                <a:moveTo>
                  <a:pt x="22" y="145"/>
                </a:moveTo>
                <a:lnTo>
                  <a:pt x="0" y="151"/>
                </a:lnTo>
                <a:lnTo>
                  <a:pt x="2" y="158"/>
                </a:lnTo>
                <a:lnTo>
                  <a:pt x="24" y="152"/>
                </a:lnTo>
                <a:lnTo>
                  <a:pt x="22" y="145"/>
                </a:lnTo>
                <a:close/>
              </a:path>
            </a:pathLst>
          </a:custGeom>
          <a:solidFill>
            <a:srgbClr val="58585A"/>
          </a:solidFill>
          <a:ln w="0" cap="flat">
            <a:solidFill>
              <a:srgbClr val="58585A"/>
            </a:solidFill>
            <a:prstDash val="solid"/>
            <a:round/>
            <a:headEnd/>
            <a:tailEnd/>
          </a:ln>
        </p:spPr>
        <p:txBody>
          <a:bodyPr vert="horz" wrap="square" lIns="91440" tIns="45720" rIns="91440" bIns="45720" numCol="1" anchor="t" anchorCtr="0" compatLnSpc="1">
            <a:prstTxWarp prst="textNoShape">
              <a:avLst/>
            </a:prstTxWarp>
          </a:bodyPr>
          <a:lstStyle/>
          <a:p>
            <a:endParaRPr lang="fi-FI"/>
          </a:p>
        </p:txBody>
      </p:sp>
      <p:sp>
        <p:nvSpPr>
          <p:cNvPr id="84" name="Freeform 83"/>
          <p:cNvSpPr>
            <a:spLocks noEditPoints="1"/>
          </p:cNvSpPr>
          <p:nvPr/>
        </p:nvSpPr>
        <p:spPr bwMode="auto">
          <a:xfrm>
            <a:off x="1046956" y="3518247"/>
            <a:ext cx="220662" cy="493713"/>
          </a:xfrm>
          <a:custGeom>
            <a:avLst/>
            <a:gdLst>
              <a:gd name="T0" fmla="*/ 67 w 290"/>
              <a:gd name="T1" fmla="*/ 695 h 741"/>
              <a:gd name="T2" fmla="*/ 94 w 290"/>
              <a:gd name="T3" fmla="*/ 738 h 741"/>
              <a:gd name="T4" fmla="*/ 63 w 290"/>
              <a:gd name="T5" fmla="*/ 679 h 741"/>
              <a:gd name="T6" fmla="*/ 67 w 290"/>
              <a:gd name="T7" fmla="*/ 629 h 741"/>
              <a:gd name="T8" fmla="*/ 63 w 290"/>
              <a:gd name="T9" fmla="*/ 679 h 741"/>
              <a:gd name="T10" fmla="*/ 42 w 290"/>
              <a:gd name="T11" fmla="*/ 595 h 741"/>
              <a:gd name="T12" fmla="*/ 52 w 290"/>
              <a:gd name="T13" fmla="*/ 567 h 741"/>
              <a:gd name="T14" fmla="*/ 63 w 290"/>
              <a:gd name="T15" fmla="*/ 613 h 741"/>
              <a:gd name="T16" fmla="*/ 33 w 290"/>
              <a:gd name="T17" fmla="*/ 554 h 741"/>
              <a:gd name="T18" fmla="*/ 40 w 290"/>
              <a:gd name="T19" fmla="*/ 504 h 741"/>
              <a:gd name="T20" fmla="*/ 33 w 290"/>
              <a:gd name="T21" fmla="*/ 554 h 741"/>
              <a:gd name="T22" fmla="*/ 14 w 290"/>
              <a:gd name="T23" fmla="*/ 456 h 741"/>
              <a:gd name="T24" fmla="*/ 28 w 290"/>
              <a:gd name="T25" fmla="*/ 442 h 741"/>
              <a:gd name="T26" fmla="*/ 36 w 290"/>
              <a:gd name="T27" fmla="*/ 488 h 741"/>
              <a:gd name="T28" fmla="*/ 11 w 290"/>
              <a:gd name="T29" fmla="*/ 428 h 741"/>
              <a:gd name="T30" fmla="*/ 22 w 290"/>
              <a:gd name="T31" fmla="*/ 378 h 741"/>
              <a:gd name="T32" fmla="*/ 11 w 290"/>
              <a:gd name="T33" fmla="*/ 428 h 741"/>
              <a:gd name="T34" fmla="*/ 1 w 290"/>
              <a:gd name="T35" fmla="*/ 329 h 741"/>
              <a:gd name="T36" fmla="*/ 1 w 290"/>
              <a:gd name="T37" fmla="*/ 315 h 741"/>
              <a:gd name="T38" fmla="*/ 16 w 290"/>
              <a:gd name="T39" fmla="*/ 329 h 741"/>
              <a:gd name="T40" fmla="*/ 20 w 290"/>
              <a:gd name="T41" fmla="*/ 362 h 741"/>
              <a:gd name="T42" fmla="*/ 2 w 290"/>
              <a:gd name="T43" fmla="*/ 299 h 741"/>
              <a:gd name="T44" fmla="*/ 7 w 290"/>
              <a:gd name="T45" fmla="*/ 250 h 741"/>
              <a:gd name="T46" fmla="*/ 19 w 290"/>
              <a:gd name="T47" fmla="*/ 273 h 741"/>
              <a:gd name="T48" fmla="*/ 2 w 290"/>
              <a:gd name="T49" fmla="*/ 299 h 741"/>
              <a:gd name="T50" fmla="*/ 13 w 290"/>
              <a:gd name="T51" fmla="*/ 222 h 741"/>
              <a:gd name="T52" fmla="*/ 26 w 290"/>
              <a:gd name="T53" fmla="*/ 187 h 741"/>
              <a:gd name="T54" fmla="*/ 28 w 290"/>
              <a:gd name="T55" fmla="*/ 226 h 741"/>
              <a:gd name="T56" fmla="*/ 26 w 290"/>
              <a:gd name="T57" fmla="*/ 237 h 741"/>
              <a:gd name="T58" fmla="*/ 34 w 290"/>
              <a:gd name="T59" fmla="*/ 172 h 741"/>
              <a:gd name="T60" fmla="*/ 56 w 290"/>
              <a:gd name="T61" fmla="*/ 139 h 741"/>
              <a:gd name="T62" fmla="*/ 74 w 290"/>
              <a:gd name="T63" fmla="*/ 143 h 741"/>
              <a:gd name="T64" fmla="*/ 68 w 290"/>
              <a:gd name="T65" fmla="*/ 149 h 741"/>
              <a:gd name="T66" fmla="*/ 34 w 290"/>
              <a:gd name="T67" fmla="*/ 172 h 741"/>
              <a:gd name="T68" fmla="*/ 86 w 290"/>
              <a:gd name="T69" fmla="*/ 107 h 741"/>
              <a:gd name="T70" fmla="*/ 111 w 290"/>
              <a:gd name="T71" fmla="*/ 88 h 741"/>
              <a:gd name="T72" fmla="*/ 96 w 290"/>
              <a:gd name="T73" fmla="*/ 119 h 741"/>
              <a:gd name="T74" fmla="*/ 85 w 290"/>
              <a:gd name="T75" fmla="*/ 131 h 741"/>
              <a:gd name="T76" fmla="*/ 125 w 290"/>
              <a:gd name="T77" fmla="*/ 77 h 741"/>
              <a:gd name="T78" fmla="*/ 174 w 290"/>
              <a:gd name="T79" fmla="*/ 69 h 741"/>
              <a:gd name="T80" fmla="*/ 125 w 290"/>
              <a:gd name="T81" fmla="*/ 77 h 741"/>
              <a:gd name="T82" fmla="*/ 204 w 290"/>
              <a:gd name="T83" fmla="*/ 34 h 741"/>
              <a:gd name="T84" fmla="*/ 231 w 290"/>
              <a:gd name="T85" fmla="*/ 40 h 741"/>
              <a:gd name="T86" fmla="*/ 188 w 290"/>
              <a:gd name="T87" fmla="*/ 61 h 741"/>
              <a:gd name="T88" fmla="*/ 239 w 290"/>
              <a:gd name="T89" fmla="*/ 19 h 741"/>
              <a:gd name="T90" fmla="*/ 290 w 290"/>
              <a:gd name="T91" fmla="*/ 15 h 741"/>
              <a:gd name="T92" fmla="*/ 239 w 290"/>
              <a:gd name="T93" fmla="*/ 19 h 7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0" h="741">
                <a:moveTo>
                  <a:pt x="79" y="741"/>
                </a:moveTo>
                <a:lnTo>
                  <a:pt x="67" y="695"/>
                </a:lnTo>
                <a:lnTo>
                  <a:pt x="82" y="691"/>
                </a:lnTo>
                <a:lnTo>
                  <a:pt x="94" y="738"/>
                </a:lnTo>
                <a:lnTo>
                  <a:pt x="79" y="741"/>
                </a:lnTo>
                <a:close/>
                <a:moveTo>
                  <a:pt x="63" y="679"/>
                </a:moveTo>
                <a:lnTo>
                  <a:pt x="51" y="633"/>
                </a:lnTo>
                <a:lnTo>
                  <a:pt x="67" y="629"/>
                </a:lnTo>
                <a:lnTo>
                  <a:pt x="78" y="675"/>
                </a:lnTo>
                <a:lnTo>
                  <a:pt x="63" y="679"/>
                </a:lnTo>
                <a:close/>
                <a:moveTo>
                  <a:pt x="47" y="617"/>
                </a:moveTo>
                <a:lnTo>
                  <a:pt x="42" y="595"/>
                </a:lnTo>
                <a:lnTo>
                  <a:pt x="37" y="570"/>
                </a:lnTo>
                <a:lnTo>
                  <a:pt x="52" y="567"/>
                </a:lnTo>
                <a:lnTo>
                  <a:pt x="57" y="592"/>
                </a:lnTo>
                <a:lnTo>
                  <a:pt x="63" y="613"/>
                </a:lnTo>
                <a:lnTo>
                  <a:pt x="47" y="617"/>
                </a:lnTo>
                <a:close/>
                <a:moveTo>
                  <a:pt x="33" y="554"/>
                </a:moveTo>
                <a:lnTo>
                  <a:pt x="24" y="507"/>
                </a:lnTo>
                <a:lnTo>
                  <a:pt x="40" y="504"/>
                </a:lnTo>
                <a:lnTo>
                  <a:pt x="49" y="551"/>
                </a:lnTo>
                <a:lnTo>
                  <a:pt x="33" y="554"/>
                </a:lnTo>
                <a:close/>
                <a:moveTo>
                  <a:pt x="21" y="491"/>
                </a:moveTo>
                <a:lnTo>
                  <a:pt x="14" y="456"/>
                </a:lnTo>
                <a:lnTo>
                  <a:pt x="12" y="443"/>
                </a:lnTo>
                <a:lnTo>
                  <a:pt x="28" y="442"/>
                </a:lnTo>
                <a:lnTo>
                  <a:pt x="29" y="453"/>
                </a:lnTo>
                <a:lnTo>
                  <a:pt x="36" y="488"/>
                </a:lnTo>
                <a:lnTo>
                  <a:pt x="21" y="491"/>
                </a:lnTo>
                <a:close/>
                <a:moveTo>
                  <a:pt x="11" y="428"/>
                </a:moveTo>
                <a:lnTo>
                  <a:pt x="6" y="380"/>
                </a:lnTo>
                <a:lnTo>
                  <a:pt x="22" y="378"/>
                </a:lnTo>
                <a:lnTo>
                  <a:pt x="27" y="426"/>
                </a:lnTo>
                <a:lnTo>
                  <a:pt x="11" y="428"/>
                </a:lnTo>
                <a:close/>
                <a:moveTo>
                  <a:pt x="4" y="364"/>
                </a:moveTo>
                <a:lnTo>
                  <a:pt x="1" y="329"/>
                </a:lnTo>
                <a:cubicBezTo>
                  <a:pt x="0" y="329"/>
                  <a:pt x="0" y="328"/>
                  <a:pt x="0" y="328"/>
                </a:cubicBezTo>
                <a:lnTo>
                  <a:pt x="1" y="315"/>
                </a:lnTo>
                <a:lnTo>
                  <a:pt x="17" y="316"/>
                </a:lnTo>
                <a:lnTo>
                  <a:pt x="16" y="329"/>
                </a:lnTo>
                <a:lnTo>
                  <a:pt x="16" y="328"/>
                </a:lnTo>
                <a:lnTo>
                  <a:pt x="20" y="362"/>
                </a:lnTo>
                <a:lnTo>
                  <a:pt x="4" y="364"/>
                </a:lnTo>
                <a:close/>
                <a:moveTo>
                  <a:pt x="2" y="299"/>
                </a:moveTo>
                <a:lnTo>
                  <a:pt x="3" y="272"/>
                </a:lnTo>
                <a:lnTo>
                  <a:pt x="7" y="250"/>
                </a:lnTo>
                <a:lnTo>
                  <a:pt x="23" y="253"/>
                </a:lnTo>
                <a:lnTo>
                  <a:pt x="19" y="273"/>
                </a:lnTo>
                <a:lnTo>
                  <a:pt x="18" y="300"/>
                </a:lnTo>
                <a:lnTo>
                  <a:pt x="2" y="299"/>
                </a:lnTo>
                <a:close/>
                <a:moveTo>
                  <a:pt x="10" y="234"/>
                </a:moveTo>
                <a:lnTo>
                  <a:pt x="13" y="222"/>
                </a:lnTo>
                <a:cubicBezTo>
                  <a:pt x="13" y="222"/>
                  <a:pt x="13" y="221"/>
                  <a:pt x="13" y="221"/>
                </a:cubicBezTo>
                <a:lnTo>
                  <a:pt x="26" y="187"/>
                </a:lnTo>
                <a:lnTo>
                  <a:pt x="41" y="193"/>
                </a:lnTo>
                <a:lnTo>
                  <a:pt x="28" y="226"/>
                </a:lnTo>
                <a:lnTo>
                  <a:pt x="28" y="225"/>
                </a:lnTo>
                <a:lnTo>
                  <a:pt x="26" y="237"/>
                </a:lnTo>
                <a:lnTo>
                  <a:pt x="10" y="234"/>
                </a:lnTo>
                <a:close/>
                <a:moveTo>
                  <a:pt x="34" y="172"/>
                </a:moveTo>
                <a:lnTo>
                  <a:pt x="55" y="140"/>
                </a:lnTo>
                <a:cubicBezTo>
                  <a:pt x="55" y="140"/>
                  <a:pt x="55" y="139"/>
                  <a:pt x="56" y="139"/>
                </a:cubicBezTo>
                <a:lnTo>
                  <a:pt x="63" y="132"/>
                </a:lnTo>
                <a:lnTo>
                  <a:pt x="74" y="143"/>
                </a:lnTo>
                <a:lnTo>
                  <a:pt x="67" y="150"/>
                </a:lnTo>
                <a:lnTo>
                  <a:pt x="68" y="149"/>
                </a:lnTo>
                <a:lnTo>
                  <a:pt x="47" y="180"/>
                </a:lnTo>
                <a:lnTo>
                  <a:pt x="34" y="172"/>
                </a:lnTo>
                <a:close/>
                <a:moveTo>
                  <a:pt x="74" y="120"/>
                </a:moveTo>
                <a:lnTo>
                  <a:pt x="86" y="107"/>
                </a:lnTo>
                <a:cubicBezTo>
                  <a:pt x="86" y="107"/>
                  <a:pt x="86" y="106"/>
                  <a:pt x="87" y="106"/>
                </a:cubicBezTo>
                <a:lnTo>
                  <a:pt x="111" y="88"/>
                </a:lnTo>
                <a:lnTo>
                  <a:pt x="120" y="100"/>
                </a:lnTo>
                <a:lnTo>
                  <a:pt x="96" y="119"/>
                </a:lnTo>
                <a:lnTo>
                  <a:pt x="97" y="118"/>
                </a:lnTo>
                <a:lnTo>
                  <a:pt x="85" y="131"/>
                </a:lnTo>
                <a:lnTo>
                  <a:pt x="74" y="120"/>
                </a:lnTo>
                <a:close/>
                <a:moveTo>
                  <a:pt x="125" y="77"/>
                </a:moveTo>
                <a:lnTo>
                  <a:pt x="167" y="54"/>
                </a:lnTo>
                <a:lnTo>
                  <a:pt x="174" y="69"/>
                </a:lnTo>
                <a:lnTo>
                  <a:pt x="132" y="91"/>
                </a:lnTo>
                <a:lnTo>
                  <a:pt x="125" y="77"/>
                </a:lnTo>
                <a:close/>
                <a:moveTo>
                  <a:pt x="181" y="47"/>
                </a:moveTo>
                <a:lnTo>
                  <a:pt x="204" y="34"/>
                </a:lnTo>
                <a:lnTo>
                  <a:pt x="225" y="25"/>
                </a:lnTo>
                <a:lnTo>
                  <a:pt x="231" y="40"/>
                </a:lnTo>
                <a:lnTo>
                  <a:pt x="211" y="49"/>
                </a:lnTo>
                <a:lnTo>
                  <a:pt x="188" y="61"/>
                </a:lnTo>
                <a:lnTo>
                  <a:pt x="181" y="47"/>
                </a:lnTo>
                <a:close/>
                <a:moveTo>
                  <a:pt x="239" y="19"/>
                </a:moveTo>
                <a:lnTo>
                  <a:pt x="284" y="0"/>
                </a:lnTo>
                <a:lnTo>
                  <a:pt x="290" y="15"/>
                </a:lnTo>
                <a:lnTo>
                  <a:pt x="246" y="34"/>
                </a:lnTo>
                <a:lnTo>
                  <a:pt x="239" y="19"/>
                </a:lnTo>
                <a:close/>
              </a:path>
            </a:pathLst>
          </a:custGeom>
          <a:solidFill>
            <a:srgbClr val="58585A"/>
          </a:solidFill>
          <a:ln w="0" cap="flat">
            <a:solidFill>
              <a:srgbClr val="58585A"/>
            </a:solidFill>
            <a:prstDash val="solid"/>
            <a:round/>
            <a:headEnd/>
            <a:tailEnd/>
          </a:ln>
        </p:spPr>
        <p:txBody>
          <a:bodyPr vert="horz" wrap="square" lIns="91440" tIns="45720" rIns="91440" bIns="45720" numCol="1" anchor="t" anchorCtr="0" compatLnSpc="1">
            <a:prstTxWarp prst="textNoShape">
              <a:avLst/>
            </a:prstTxWarp>
          </a:bodyPr>
          <a:lstStyle/>
          <a:p>
            <a:endParaRPr lang="fi-FI"/>
          </a:p>
        </p:txBody>
      </p:sp>
      <p:sp>
        <p:nvSpPr>
          <p:cNvPr id="85" name="Rectangle 84"/>
          <p:cNvSpPr>
            <a:spLocks noChangeArrowheads="1"/>
          </p:cNvSpPr>
          <p:nvPr/>
        </p:nvSpPr>
        <p:spPr bwMode="auto">
          <a:xfrm>
            <a:off x="1259681" y="2859434"/>
            <a:ext cx="1462087" cy="1044575"/>
          </a:xfrm>
          <a:prstGeom prst="rect">
            <a:avLst/>
          </a:prstGeom>
          <a:solidFill>
            <a:srgbClr val="C1EB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86" name="Rectangle 85"/>
          <p:cNvSpPr>
            <a:spLocks noChangeArrowheads="1"/>
          </p:cNvSpPr>
          <p:nvPr/>
        </p:nvSpPr>
        <p:spPr bwMode="auto">
          <a:xfrm>
            <a:off x="1259681" y="2859434"/>
            <a:ext cx="1462087" cy="1044575"/>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87" name="Rectangle 86"/>
          <p:cNvSpPr>
            <a:spLocks noChangeArrowheads="1"/>
          </p:cNvSpPr>
          <p:nvPr/>
        </p:nvSpPr>
        <p:spPr bwMode="auto">
          <a:xfrm>
            <a:off x="1373981" y="2907059"/>
            <a:ext cx="26828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srb</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88" name="Rectangle 87"/>
          <p:cNvSpPr>
            <a:spLocks noChangeArrowheads="1"/>
          </p:cNvSpPr>
          <p:nvPr/>
        </p:nvSpPr>
        <p:spPr bwMode="auto">
          <a:xfrm>
            <a:off x="1569243" y="2907059"/>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89" name="Rectangle 88"/>
          <p:cNvSpPr>
            <a:spLocks noChangeArrowheads="1"/>
          </p:cNvSpPr>
          <p:nvPr/>
        </p:nvSpPr>
        <p:spPr bwMode="auto">
          <a:xfrm>
            <a:off x="1618456" y="2907059"/>
            <a:ext cx="2063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ID</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90" name="Rectangle 89"/>
          <p:cNvSpPr>
            <a:spLocks noChangeArrowheads="1"/>
          </p:cNvSpPr>
          <p:nvPr/>
        </p:nvSpPr>
        <p:spPr bwMode="auto">
          <a:xfrm>
            <a:off x="1373981" y="3311872"/>
            <a:ext cx="2206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rlc</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91" name="Rectangle 90"/>
          <p:cNvSpPr>
            <a:spLocks noChangeArrowheads="1"/>
          </p:cNvSpPr>
          <p:nvPr/>
        </p:nvSpPr>
        <p:spPr bwMode="auto">
          <a:xfrm>
            <a:off x="1521618" y="3311872"/>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92" name="Rectangle 91"/>
          <p:cNvSpPr>
            <a:spLocks noChangeArrowheads="1"/>
          </p:cNvSpPr>
          <p:nvPr/>
        </p:nvSpPr>
        <p:spPr bwMode="auto">
          <a:xfrm>
            <a:off x="1569243" y="3311872"/>
            <a:ext cx="4873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93" name="Rectangle 92"/>
          <p:cNvSpPr>
            <a:spLocks noChangeArrowheads="1"/>
          </p:cNvSpPr>
          <p:nvPr/>
        </p:nvSpPr>
        <p:spPr bwMode="auto">
          <a:xfrm>
            <a:off x="1373981" y="3449984"/>
            <a:ext cx="116998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logicalChannelID</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94" name="Rectangle 93"/>
          <p:cNvSpPr>
            <a:spLocks noChangeArrowheads="1"/>
          </p:cNvSpPr>
          <p:nvPr/>
        </p:nvSpPr>
        <p:spPr bwMode="auto">
          <a:xfrm>
            <a:off x="1373981" y="3578572"/>
            <a:ext cx="14509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logicalChannelConfig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95" name="Rectangle 94"/>
          <p:cNvSpPr>
            <a:spLocks noChangeArrowheads="1"/>
          </p:cNvSpPr>
          <p:nvPr/>
        </p:nvSpPr>
        <p:spPr bwMode="auto">
          <a:xfrm>
            <a:off x="1373981" y="3716684"/>
            <a:ext cx="2079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96" name="Rectangle 95"/>
          <p:cNvSpPr>
            <a:spLocks noChangeArrowheads="1"/>
          </p:cNvSpPr>
          <p:nvPr/>
        </p:nvSpPr>
        <p:spPr bwMode="auto">
          <a:xfrm>
            <a:off x="1313656" y="3067397"/>
            <a:ext cx="939800" cy="234950"/>
          </a:xfrm>
          <a:prstGeom prst="rect">
            <a:avLst/>
          </a:prstGeom>
          <a:solidFill>
            <a:srgbClr val="C1EB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97" name="Rectangle 96"/>
          <p:cNvSpPr>
            <a:spLocks noChangeArrowheads="1"/>
          </p:cNvSpPr>
          <p:nvPr/>
        </p:nvSpPr>
        <p:spPr bwMode="auto">
          <a:xfrm>
            <a:off x="1313656" y="3067397"/>
            <a:ext cx="939800" cy="234950"/>
          </a:xfrm>
          <a:prstGeom prst="rect">
            <a:avLst/>
          </a:prstGeom>
          <a:noFill/>
          <a:ln w="23813"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98" name="Rectangle 97"/>
          <p:cNvSpPr>
            <a:spLocks noChangeArrowheads="1"/>
          </p:cNvSpPr>
          <p:nvPr/>
        </p:nvSpPr>
        <p:spPr bwMode="auto">
          <a:xfrm>
            <a:off x="1440656" y="3122959"/>
            <a:ext cx="3778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pdcp</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99" name="Rectangle 98"/>
          <p:cNvSpPr>
            <a:spLocks noChangeArrowheads="1"/>
          </p:cNvSpPr>
          <p:nvPr/>
        </p:nvSpPr>
        <p:spPr bwMode="auto">
          <a:xfrm>
            <a:off x="1734343" y="3122959"/>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00" name="Rectangle 99"/>
          <p:cNvSpPr>
            <a:spLocks noChangeArrowheads="1"/>
          </p:cNvSpPr>
          <p:nvPr/>
        </p:nvSpPr>
        <p:spPr bwMode="auto">
          <a:xfrm>
            <a:off x="1781968" y="3122959"/>
            <a:ext cx="4873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58" name="Rectangle 157"/>
          <p:cNvSpPr>
            <a:spLocks noChangeArrowheads="1"/>
          </p:cNvSpPr>
          <p:nvPr/>
        </p:nvSpPr>
        <p:spPr bwMode="auto">
          <a:xfrm>
            <a:off x="3258343" y="2885707"/>
            <a:ext cx="1462087" cy="1193800"/>
          </a:xfrm>
          <a:prstGeom prst="rect">
            <a:avLst/>
          </a:prstGeom>
          <a:solidFill>
            <a:srgbClr val="C1EB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59" name="Rectangle 158"/>
          <p:cNvSpPr>
            <a:spLocks noChangeArrowheads="1"/>
          </p:cNvSpPr>
          <p:nvPr/>
        </p:nvSpPr>
        <p:spPr bwMode="auto">
          <a:xfrm>
            <a:off x="3258343" y="2885707"/>
            <a:ext cx="1462087" cy="1193800"/>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160" name="Rectangle 159"/>
          <p:cNvSpPr>
            <a:spLocks noChangeArrowheads="1"/>
          </p:cNvSpPr>
          <p:nvPr/>
        </p:nvSpPr>
        <p:spPr bwMode="auto">
          <a:xfrm>
            <a:off x="3374231" y="2938094"/>
            <a:ext cx="31591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Eps</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61" name="Rectangle 160"/>
          <p:cNvSpPr>
            <a:spLocks noChangeArrowheads="1"/>
          </p:cNvSpPr>
          <p:nvPr/>
        </p:nvSpPr>
        <p:spPr bwMode="auto">
          <a:xfrm>
            <a:off x="3593306" y="2938094"/>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62" name="Rectangle 161"/>
          <p:cNvSpPr>
            <a:spLocks noChangeArrowheads="1"/>
          </p:cNvSpPr>
          <p:nvPr/>
        </p:nvSpPr>
        <p:spPr bwMode="auto">
          <a:xfrm>
            <a:off x="3642518" y="2938094"/>
            <a:ext cx="6445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BearerID</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63" name="Rectangle 162"/>
          <p:cNvSpPr>
            <a:spLocks noChangeArrowheads="1"/>
          </p:cNvSpPr>
          <p:nvPr/>
        </p:nvSpPr>
        <p:spPr bwMode="auto">
          <a:xfrm>
            <a:off x="3374231" y="3076207"/>
            <a:ext cx="26828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drb</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64" name="Rectangle 163"/>
          <p:cNvSpPr>
            <a:spLocks noChangeArrowheads="1"/>
          </p:cNvSpPr>
          <p:nvPr/>
        </p:nvSpPr>
        <p:spPr bwMode="auto">
          <a:xfrm>
            <a:off x="3569493" y="3076207"/>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65" name="Rectangle 164"/>
          <p:cNvSpPr>
            <a:spLocks noChangeArrowheads="1"/>
          </p:cNvSpPr>
          <p:nvPr/>
        </p:nvSpPr>
        <p:spPr bwMode="auto">
          <a:xfrm>
            <a:off x="3617118" y="3076207"/>
            <a:ext cx="2079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ID</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66" name="Rectangle 165"/>
          <p:cNvSpPr>
            <a:spLocks noChangeArrowheads="1"/>
          </p:cNvSpPr>
          <p:nvPr/>
        </p:nvSpPr>
        <p:spPr bwMode="auto">
          <a:xfrm>
            <a:off x="3374231" y="3481019"/>
            <a:ext cx="2190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rlc</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67" name="Rectangle 166"/>
          <p:cNvSpPr>
            <a:spLocks noChangeArrowheads="1"/>
          </p:cNvSpPr>
          <p:nvPr/>
        </p:nvSpPr>
        <p:spPr bwMode="auto">
          <a:xfrm>
            <a:off x="3520281" y="3481019"/>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68" name="Rectangle 167"/>
          <p:cNvSpPr>
            <a:spLocks noChangeArrowheads="1"/>
          </p:cNvSpPr>
          <p:nvPr/>
        </p:nvSpPr>
        <p:spPr bwMode="auto">
          <a:xfrm>
            <a:off x="3569493" y="3481019"/>
            <a:ext cx="4873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69" name="Rectangle 168"/>
          <p:cNvSpPr>
            <a:spLocks noChangeArrowheads="1"/>
          </p:cNvSpPr>
          <p:nvPr/>
        </p:nvSpPr>
        <p:spPr bwMode="auto">
          <a:xfrm>
            <a:off x="3374231" y="3609607"/>
            <a:ext cx="116998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logicalChannelID</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70" name="Rectangle 169"/>
          <p:cNvSpPr>
            <a:spLocks noChangeArrowheads="1"/>
          </p:cNvSpPr>
          <p:nvPr/>
        </p:nvSpPr>
        <p:spPr bwMode="auto">
          <a:xfrm>
            <a:off x="3374231" y="3747719"/>
            <a:ext cx="144938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dirty="0" err="1">
                <a:ln>
                  <a:noFill/>
                </a:ln>
                <a:solidFill>
                  <a:srgbClr val="58585A"/>
                </a:solidFill>
                <a:effectLst/>
                <a:latin typeface="Arial" panose="020B0604020202020204" pitchFamily="34" charset="0"/>
              </a:rPr>
              <a:t>logicalChannelConfig</a:t>
            </a:r>
            <a:endParaRPr kumimoji="0" lang="fi-FI" altLang="fi-FI" sz="1800" b="0" i="0" u="none" strike="noStrike" cap="none" normalizeH="0" baseline="0" dirty="0">
              <a:ln>
                <a:noFill/>
              </a:ln>
              <a:solidFill>
                <a:schemeClr val="tx1"/>
              </a:solidFill>
              <a:effectLst/>
              <a:latin typeface="Arial" panose="020B0604020202020204" pitchFamily="34" charset="0"/>
            </a:endParaRPr>
          </a:p>
        </p:txBody>
      </p:sp>
      <p:sp>
        <p:nvSpPr>
          <p:cNvPr id="171" name="Rectangle 170"/>
          <p:cNvSpPr>
            <a:spLocks noChangeArrowheads="1"/>
          </p:cNvSpPr>
          <p:nvPr/>
        </p:nvSpPr>
        <p:spPr bwMode="auto">
          <a:xfrm>
            <a:off x="3374231" y="3876307"/>
            <a:ext cx="2063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72" name="Rectangle 171"/>
          <p:cNvSpPr>
            <a:spLocks noChangeArrowheads="1"/>
          </p:cNvSpPr>
          <p:nvPr/>
        </p:nvSpPr>
        <p:spPr bwMode="auto">
          <a:xfrm>
            <a:off x="3348831" y="3211144"/>
            <a:ext cx="927100" cy="233363"/>
          </a:xfrm>
          <a:prstGeom prst="rect">
            <a:avLst/>
          </a:prstGeom>
          <a:solidFill>
            <a:srgbClr val="C1EB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73" name="Rectangle 172"/>
          <p:cNvSpPr>
            <a:spLocks noChangeArrowheads="1"/>
          </p:cNvSpPr>
          <p:nvPr/>
        </p:nvSpPr>
        <p:spPr bwMode="auto">
          <a:xfrm>
            <a:off x="3348831" y="3211144"/>
            <a:ext cx="927100" cy="233363"/>
          </a:xfrm>
          <a:prstGeom prst="rect">
            <a:avLst/>
          </a:prstGeom>
          <a:noFill/>
          <a:ln w="23813"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174" name="Rectangle 173"/>
          <p:cNvSpPr>
            <a:spLocks noChangeArrowheads="1"/>
          </p:cNvSpPr>
          <p:nvPr/>
        </p:nvSpPr>
        <p:spPr bwMode="auto">
          <a:xfrm>
            <a:off x="3467893" y="3266707"/>
            <a:ext cx="3778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pdcp</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75" name="Rectangle 174"/>
          <p:cNvSpPr>
            <a:spLocks noChangeArrowheads="1"/>
          </p:cNvSpPr>
          <p:nvPr/>
        </p:nvSpPr>
        <p:spPr bwMode="auto">
          <a:xfrm>
            <a:off x="3759993" y="3266707"/>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76" name="Rectangle 175"/>
          <p:cNvSpPr>
            <a:spLocks noChangeArrowheads="1"/>
          </p:cNvSpPr>
          <p:nvPr/>
        </p:nvSpPr>
        <p:spPr bwMode="auto">
          <a:xfrm>
            <a:off x="3809206" y="3266707"/>
            <a:ext cx="4873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grpSp>
        <p:nvGrpSpPr>
          <p:cNvPr id="182" name="Group 181"/>
          <p:cNvGrpSpPr/>
          <p:nvPr/>
        </p:nvGrpSpPr>
        <p:grpSpPr>
          <a:xfrm>
            <a:off x="5590165" y="1511523"/>
            <a:ext cx="3543542" cy="3699843"/>
            <a:chOff x="2701131" y="3294063"/>
            <a:chExt cx="2719387" cy="3251200"/>
          </a:xfrm>
        </p:grpSpPr>
        <p:sp>
          <p:nvSpPr>
            <p:cNvPr id="49" name="Rectangle 48"/>
            <p:cNvSpPr>
              <a:spLocks noChangeArrowheads="1"/>
            </p:cNvSpPr>
            <p:nvPr/>
          </p:nvSpPr>
          <p:spPr bwMode="auto">
            <a:xfrm>
              <a:off x="2701131" y="3294063"/>
              <a:ext cx="2498725" cy="3251200"/>
            </a:xfrm>
            <a:prstGeom prst="rect">
              <a:avLst/>
            </a:prstGeom>
            <a:solidFill>
              <a:srgbClr val="FFE8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50" name="Rectangle 49"/>
            <p:cNvSpPr>
              <a:spLocks noChangeArrowheads="1"/>
            </p:cNvSpPr>
            <p:nvPr/>
          </p:nvSpPr>
          <p:spPr bwMode="auto">
            <a:xfrm>
              <a:off x="2701131" y="3294063"/>
              <a:ext cx="2498725" cy="3251200"/>
            </a:xfrm>
            <a:prstGeom prst="rect">
              <a:avLst/>
            </a:prstGeom>
            <a:noFill/>
            <a:ln w="23813"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51" name="Rectangle 50"/>
            <p:cNvSpPr>
              <a:spLocks noChangeArrowheads="1"/>
            </p:cNvSpPr>
            <p:nvPr/>
          </p:nvSpPr>
          <p:spPr bwMode="auto">
            <a:xfrm>
              <a:off x="2824956" y="3352800"/>
              <a:ext cx="27940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NR</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52" name="Rectangle 51"/>
            <p:cNvSpPr>
              <a:spLocks noChangeArrowheads="1"/>
            </p:cNvSpPr>
            <p:nvPr/>
          </p:nvSpPr>
          <p:spPr bwMode="auto">
            <a:xfrm>
              <a:off x="2994819" y="3352800"/>
              <a:ext cx="1222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53" name="Rectangle 52"/>
            <p:cNvSpPr>
              <a:spLocks noChangeArrowheads="1"/>
            </p:cNvSpPr>
            <p:nvPr/>
          </p:nvSpPr>
          <p:spPr bwMode="auto">
            <a:xfrm>
              <a:off x="3044031" y="3352800"/>
              <a:ext cx="237648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RRCConnectionReconfiguration </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54" name="Rectangle 53"/>
            <p:cNvSpPr>
              <a:spLocks noChangeArrowheads="1"/>
            </p:cNvSpPr>
            <p:nvPr/>
          </p:nvSpPr>
          <p:spPr bwMode="auto">
            <a:xfrm>
              <a:off x="2824956" y="3490913"/>
              <a:ext cx="7921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(message)</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55" name="Rectangle 54"/>
            <p:cNvSpPr>
              <a:spLocks noChangeArrowheads="1"/>
            </p:cNvSpPr>
            <p:nvPr/>
          </p:nvSpPr>
          <p:spPr bwMode="auto">
            <a:xfrm>
              <a:off x="2793206" y="3725863"/>
              <a:ext cx="2339975" cy="2771775"/>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56" name="Rectangle 55"/>
            <p:cNvSpPr>
              <a:spLocks noChangeArrowheads="1"/>
            </p:cNvSpPr>
            <p:nvPr/>
          </p:nvSpPr>
          <p:spPr bwMode="auto">
            <a:xfrm>
              <a:off x="2793206" y="3725863"/>
              <a:ext cx="2339975" cy="2771775"/>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57" name="Rectangle 56"/>
            <p:cNvSpPr>
              <a:spLocks noChangeArrowheads="1"/>
            </p:cNvSpPr>
            <p:nvPr/>
          </p:nvSpPr>
          <p:spPr bwMode="auto">
            <a:xfrm>
              <a:off x="2912269" y="3770313"/>
              <a:ext cx="27940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NR</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58" name="Rectangle 57"/>
            <p:cNvSpPr>
              <a:spLocks noChangeArrowheads="1"/>
            </p:cNvSpPr>
            <p:nvPr/>
          </p:nvSpPr>
          <p:spPr bwMode="auto">
            <a:xfrm>
              <a:off x="3082131" y="3770313"/>
              <a:ext cx="122237"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59" name="Rectangle 58"/>
            <p:cNvSpPr>
              <a:spLocks noChangeArrowheads="1"/>
            </p:cNvSpPr>
            <p:nvPr/>
          </p:nvSpPr>
          <p:spPr bwMode="auto">
            <a:xfrm>
              <a:off x="3131344" y="3770313"/>
              <a:ext cx="17065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RRCConnectionReconf</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60" name="Rectangle 59"/>
            <p:cNvSpPr>
              <a:spLocks noChangeArrowheads="1"/>
            </p:cNvSpPr>
            <p:nvPr/>
          </p:nvSpPr>
          <p:spPr bwMode="auto">
            <a:xfrm>
              <a:off x="4606131" y="3770313"/>
              <a:ext cx="219075"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61" name="Rectangle 60"/>
            <p:cNvSpPr>
              <a:spLocks noChangeArrowheads="1"/>
            </p:cNvSpPr>
            <p:nvPr/>
          </p:nvSpPr>
          <p:spPr bwMode="auto">
            <a:xfrm>
              <a:off x="4728369" y="3770313"/>
              <a:ext cx="12065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62" name="Rectangle 61"/>
            <p:cNvSpPr>
              <a:spLocks noChangeArrowheads="1"/>
            </p:cNvSpPr>
            <p:nvPr/>
          </p:nvSpPr>
          <p:spPr bwMode="auto">
            <a:xfrm>
              <a:off x="4775994" y="3770313"/>
              <a:ext cx="29210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IEs</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63" name="Rectangle 62"/>
            <p:cNvSpPr>
              <a:spLocks noChangeArrowheads="1"/>
            </p:cNvSpPr>
            <p:nvPr/>
          </p:nvSpPr>
          <p:spPr bwMode="auto">
            <a:xfrm>
              <a:off x="2912269" y="6192838"/>
              <a:ext cx="25558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01" name="Rectangle 100"/>
            <p:cNvSpPr>
              <a:spLocks noChangeArrowheads="1"/>
            </p:cNvSpPr>
            <p:nvPr/>
          </p:nvSpPr>
          <p:spPr bwMode="auto">
            <a:xfrm>
              <a:off x="2853531" y="3992563"/>
              <a:ext cx="1620837" cy="2249488"/>
            </a:xfrm>
            <a:prstGeom prst="rect">
              <a:avLst/>
            </a:prstGeom>
            <a:solidFill>
              <a:srgbClr val="97C3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02" name="Rectangle 101"/>
            <p:cNvSpPr>
              <a:spLocks noChangeArrowheads="1"/>
            </p:cNvSpPr>
            <p:nvPr/>
          </p:nvSpPr>
          <p:spPr bwMode="auto">
            <a:xfrm>
              <a:off x="2853531" y="3992563"/>
              <a:ext cx="1620837" cy="2249488"/>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103" name="Rectangle 102"/>
            <p:cNvSpPr>
              <a:spLocks noChangeArrowheads="1"/>
            </p:cNvSpPr>
            <p:nvPr/>
          </p:nvSpPr>
          <p:spPr bwMode="auto">
            <a:xfrm>
              <a:off x="2967831" y="4041775"/>
              <a:ext cx="3905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SCG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04" name="Rectangle 103"/>
            <p:cNvSpPr>
              <a:spLocks noChangeArrowheads="1"/>
            </p:cNvSpPr>
            <p:nvPr/>
          </p:nvSpPr>
          <p:spPr bwMode="auto">
            <a:xfrm>
              <a:off x="3248819" y="4041775"/>
              <a:ext cx="12065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05" name="Rectangle 104"/>
            <p:cNvSpPr>
              <a:spLocks noChangeArrowheads="1"/>
            </p:cNvSpPr>
            <p:nvPr/>
          </p:nvSpPr>
          <p:spPr bwMode="auto">
            <a:xfrm>
              <a:off x="3296444" y="4041775"/>
              <a:ext cx="5365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06" name="Rectangle 105"/>
            <p:cNvSpPr>
              <a:spLocks noChangeArrowheads="1"/>
            </p:cNvSpPr>
            <p:nvPr/>
          </p:nvSpPr>
          <p:spPr bwMode="auto">
            <a:xfrm>
              <a:off x="2926556" y="4440238"/>
              <a:ext cx="1487487" cy="800100"/>
            </a:xfrm>
            <a:prstGeom prst="rect">
              <a:avLst/>
            </a:prstGeom>
            <a:solidFill>
              <a:srgbClr val="97C3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07" name="Rectangle 106"/>
            <p:cNvSpPr>
              <a:spLocks noChangeArrowheads="1"/>
            </p:cNvSpPr>
            <p:nvPr/>
          </p:nvSpPr>
          <p:spPr bwMode="auto">
            <a:xfrm>
              <a:off x="2926556" y="4440238"/>
              <a:ext cx="1487487" cy="800100"/>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108" name="Rectangle 107"/>
            <p:cNvSpPr>
              <a:spLocks noChangeArrowheads="1"/>
            </p:cNvSpPr>
            <p:nvPr/>
          </p:nvSpPr>
          <p:spPr bwMode="auto">
            <a:xfrm>
              <a:off x="3042444" y="4487863"/>
              <a:ext cx="3778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LCH</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09" name="Rectangle 108"/>
            <p:cNvSpPr>
              <a:spLocks noChangeArrowheads="1"/>
            </p:cNvSpPr>
            <p:nvPr/>
          </p:nvSpPr>
          <p:spPr bwMode="auto">
            <a:xfrm>
              <a:off x="3309144" y="4487863"/>
              <a:ext cx="1222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10" name="Rectangle 109"/>
            <p:cNvSpPr>
              <a:spLocks noChangeArrowheads="1"/>
            </p:cNvSpPr>
            <p:nvPr/>
          </p:nvSpPr>
          <p:spPr bwMode="auto">
            <a:xfrm>
              <a:off x="3358356" y="4487863"/>
              <a:ext cx="11096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ToAddModList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11" name="Rectangle 110"/>
            <p:cNvSpPr>
              <a:spLocks noChangeArrowheads="1"/>
            </p:cNvSpPr>
            <p:nvPr/>
          </p:nvSpPr>
          <p:spPr bwMode="auto">
            <a:xfrm>
              <a:off x="2999581" y="4632325"/>
              <a:ext cx="1206500" cy="511175"/>
            </a:xfrm>
            <a:prstGeom prst="rect">
              <a:avLst/>
            </a:prstGeom>
            <a:solidFill>
              <a:srgbClr val="97C3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12" name="Rectangle 111"/>
            <p:cNvSpPr>
              <a:spLocks noChangeArrowheads="1"/>
            </p:cNvSpPr>
            <p:nvPr/>
          </p:nvSpPr>
          <p:spPr bwMode="auto">
            <a:xfrm>
              <a:off x="2999581" y="4632325"/>
              <a:ext cx="1206500" cy="511175"/>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113" name="Rectangle 112"/>
            <p:cNvSpPr>
              <a:spLocks noChangeArrowheads="1"/>
            </p:cNvSpPr>
            <p:nvPr/>
          </p:nvSpPr>
          <p:spPr bwMode="auto">
            <a:xfrm>
              <a:off x="3120231" y="4684713"/>
              <a:ext cx="26828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drb</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14" name="Rectangle 113"/>
            <p:cNvSpPr>
              <a:spLocks noChangeArrowheads="1"/>
            </p:cNvSpPr>
            <p:nvPr/>
          </p:nvSpPr>
          <p:spPr bwMode="auto">
            <a:xfrm>
              <a:off x="3315494" y="4684713"/>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15" name="Rectangle 114"/>
            <p:cNvSpPr>
              <a:spLocks noChangeArrowheads="1"/>
            </p:cNvSpPr>
            <p:nvPr/>
          </p:nvSpPr>
          <p:spPr bwMode="auto">
            <a:xfrm>
              <a:off x="3364706" y="4684713"/>
              <a:ext cx="2063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ID</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16" name="Rectangle 115"/>
            <p:cNvSpPr>
              <a:spLocks noChangeArrowheads="1"/>
            </p:cNvSpPr>
            <p:nvPr/>
          </p:nvSpPr>
          <p:spPr bwMode="auto">
            <a:xfrm>
              <a:off x="3120231" y="4822825"/>
              <a:ext cx="2190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rlc</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17" name="Rectangle 116"/>
            <p:cNvSpPr>
              <a:spLocks noChangeArrowheads="1"/>
            </p:cNvSpPr>
            <p:nvPr/>
          </p:nvSpPr>
          <p:spPr bwMode="auto">
            <a:xfrm>
              <a:off x="3266281" y="4822825"/>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18" name="Rectangle 117"/>
            <p:cNvSpPr>
              <a:spLocks noChangeArrowheads="1"/>
            </p:cNvSpPr>
            <p:nvPr/>
          </p:nvSpPr>
          <p:spPr bwMode="auto">
            <a:xfrm>
              <a:off x="3315494" y="4822825"/>
              <a:ext cx="4873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19" name="Rectangle 118"/>
            <p:cNvSpPr>
              <a:spLocks noChangeArrowheads="1"/>
            </p:cNvSpPr>
            <p:nvPr/>
          </p:nvSpPr>
          <p:spPr bwMode="auto">
            <a:xfrm>
              <a:off x="3120231" y="4951413"/>
              <a:ext cx="34131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mac</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20" name="Rectangle 119"/>
            <p:cNvSpPr>
              <a:spLocks noChangeArrowheads="1"/>
            </p:cNvSpPr>
            <p:nvPr/>
          </p:nvSpPr>
          <p:spPr bwMode="auto">
            <a:xfrm>
              <a:off x="3364706" y="4951413"/>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21" name="Rectangle 120"/>
            <p:cNvSpPr>
              <a:spLocks noChangeArrowheads="1"/>
            </p:cNvSpPr>
            <p:nvPr/>
          </p:nvSpPr>
          <p:spPr bwMode="auto">
            <a:xfrm>
              <a:off x="3412331" y="4951413"/>
              <a:ext cx="35401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LCH</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22" name="Rectangle 121"/>
            <p:cNvSpPr>
              <a:spLocks noChangeArrowheads="1"/>
            </p:cNvSpPr>
            <p:nvPr/>
          </p:nvSpPr>
          <p:spPr bwMode="auto">
            <a:xfrm>
              <a:off x="3656806" y="4951413"/>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23" name="Rectangle 122"/>
            <p:cNvSpPr>
              <a:spLocks noChangeArrowheads="1"/>
            </p:cNvSpPr>
            <p:nvPr/>
          </p:nvSpPr>
          <p:spPr bwMode="auto">
            <a:xfrm>
              <a:off x="3706019" y="4951413"/>
              <a:ext cx="4873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24" name="Rectangle 123"/>
            <p:cNvSpPr>
              <a:spLocks noChangeArrowheads="1"/>
            </p:cNvSpPr>
            <p:nvPr/>
          </p:nvSpPr>
          <p:spPr bwMode="auto">
            <a:xfrm>
              <a:off x="3072606" y="4695825"/>
              <a:ext cx="1206500" cy="512763"/>
            </a:xfrm>
            <a:prstGeom prst="rect">
              <a:avLst/>
            </a:prstGeom>
            <a:solidFill>
              <a:srgbClr val="97C3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25" name="Rectangle 124"/>
            <p:cNvSpPr>
              <a:spLocks noChangeArrowheads="1"/>
            </p:cNvSpPr>
            <p:nvPr/>
          </p:nvSpPr>
          <p:spPr bwMode="auto">
            <a:xfrm>
              <a:off x="3072606" y="4695825"/>
              <a:ext cx="1206500" cy="512763"/>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126" name="Rectangle 125"/>
            <p:cNvSpPr>
              <a:spLocks noChangeArrowheads="1"/>
            </p:cNvSpPr>
            <p:nvPr/>
          </p:nvSpPr>
          <p:spPr bwMode="auto">
            <a:xfrm>
              <a:off x="3193256" y="4748213"/>
              <a:ext cx="26828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drb</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27" name="Rectangle 126"/>
            <p:cNvSpPr>
              <a:spLocks noChangeArrowheads="1"/>
            </p:cNvSpPr>
            <p:nvPr/>
          </p:nvSpPr>
          <p:spPr bwMode="auto">
            <a:xfrm>
              <a:off x="3388519" y="4748213"/>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28" name="Rectangle 127"/>
            <p:cNvSpPr>
              <a:spLocks noChangeArrowheads="1"/>
            </p:cNvSpPr>
            <p:nvPr/>
          </p:nvSpPr>
          <p:spPr bwMode="auto">
            <a:xfrm>
              <a:off x="3437731" y="4748213"/>
              <a:ext cx="2063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ID</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29" name="Rectangle 128"/>
            <p:cNvSpPr>
              <a:spLocks noChangeArrowheads="1"/>
            </p:cNvSpPr>
            <p:nvPr/>
          </p:nvSpPr>
          <p:spPr bwMode="auto">
            <a:xfrm>
              <a:off x="3193256" y="4887913"/>
              <a:ext cx="2190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rlc</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30" name="Rectangle 129"/>
            <p:cNvSpPr>
              <a:spLocks noChangeArrowheads="1"/>
            </p:cNvSpPr>
            <p:nvPr/>
          </p:nvSpPr>
          <p:spPr bwMode="auto">
            <a:xfrm>
              <a:off x="3339306" y="4887913"/>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31" name="Rectangle 130"/>
            <p:cNvSpPr>
              <a:spLocks noChangeArrowheads="1"/>
            </p:cNvSpPr>
            <p:nvPr/>
          </p:nvSpPr>
          <p:spPr bwMode="auto">
            <a:xfrm>
              <a:off x="3388519" y="4887913"/>
              <a:ext cx="4873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32" name="Rectangle 131"/>
            <p:cNvSpPr>
              <a:spLocks noChangeArrowheads="1"/>
            </p:cNvSpPr>
            <p:nvPr/>
          </p:nvSpPr>
          <p:spPr bwMode="auto">
            <a:xfrm>
              <a:off x="3193256" y="5014913"/>
              <a:ext cx="34131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mac</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33" name="Rectangle 132"/>
            <p:cNvSpPr>
              <a:spLocks noChangeArrowheads="1"/>
            </p:cNvSpPr>
            <p:nvPr/>
          </p:nvSpPr>
          <p:spPr bwMode="auto">
            <a:xfrm>
              <a:off x="3437731" y="5014913"/>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34" name="Rectangle 133"/>
            <p:cNvSpPr>
              <a:spLocks noChangeArrowheads="1"/>
            </p:cNvSpPr>
            <p:nvPr/>
          </p:nvSpPr>
          <p:spPr bwMode="auto">
            <a:xfrm>
              <a:off x="3485356" y="5014913"/>
              <a:ext cx="35401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LCH</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35" name="Rectangle 134"/>
            <p:cNvSpPr>
              <a:spLocks noChangeArrowheads="1"/>
            </p:cNvSpPr>
            <p:nvPr/>
          </p:nvSpPr>
          <p:spPr bwMode="auto">
            <a:xfrm>
              <a:off x="3729831" y="5014913"/>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36" name="Rectangle 135"/>
            <p:cNvSpPr>
              <a:spLocks noChangeArrowheads="1"/>
            </p:cNvSpPr>
            <p:nvPr/>
          </p:nvSpPr>
          <p:spPr bwMode="auto">
            <a:xfrm>
              <a:off x="3779044" y="5014913"/>
              <a:ext cx="4873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37" name="Rectangle 136"/>
            <p:cNvSpPr>
              <a:spLocks noChangeArrowheads="1"/>
            </p:cNvSpPr>
            <p:nvPr/>
          </p:nvSpPr>
          <p:spPr bwMode="auto">
            <a:xfrm>
              <a:off x="2920206" y="5256213"/>
              <a:ext cx="1474787" cy="244475"/>
            </a:xfrm>
            <a:prstGeom prst="rect">
              <a:avLst/>
            </a:prstGeom>
            <a:solidFill>
              <a:srgbClr val="97C3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8" name="Rectangle 137"/>
            <p:cNvSpPr>
              <a:spLocks noChangeArrowheads="1"/>
            </p:cNvSpPr>
            <p:nvPr/>
          </p:nvSpPr>
          <p:spPr bwMode="auto">
            <a:xfrm>
              <a:off x="3040856" y="5316538"/>
              <a:ext cx="34131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mac</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39" name="Rectangle 138"/>
            <p:cNvSpPr>
              <a:spLocks noChangeArrowheads="1"/>
            </p:cNvSpPr>
            <p:nvPr/>
          </p:nvSpPr>
          <p:spPr bwMode="auto">
            <a:xfrm>
              <a:off x="3285331" y="5316538"/>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40" name="Rectangle 139"/>
            <p:cNvSpPr>
              <a:spLocks noChangeArrowheads="1"/>
            </p:cNvSpPr>
            <p:nvPr/>
          </p:nvSpPr>
          <p:spPr bwMode="auto">
            <a:xfrm>
              <a:off x="3332956" y="5316538"/>
              <a:ext cx="11461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CellGroupConfig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41" name="Rectangle 140"/>
            <p:cNvSpPr>
              <a:spLocks noChangeArrowheads="1"/>
            </p:cNvSpPr>
            <p:nvPr/>
          </p:nvSpPr>
          <p:spPr bwMode="auto">
            <a:xfrm>
              <a:off x="2926556" y="5751513"/>
              <a:ext cx="1193800" cy="246063"/>
            </a:xfrm>
            <a:prstGeom prst="rect">
              <a:avLst/>
            </a:prstGeom>
            <a:solidFill>
              <a:srgbClr val="97C3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42" name="Rectangle 141"/>
            <p:cNvSpPr>
              <a:spLocks noChangeArrowheads="1"/>
            </p:cNvSpPr>
            <p:nvPr/>
          </p:nvSpPr>
          <p:spPr bwMode="auto">
            <a:xfrm>
              <a:off x="2926556" y="5751513"/>
              <a:ext cx="1193800" cy="246063"/>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143" name="Rectangle 142"/>
            <p:cNvSpPr>
              <a:spLocks noChangeArrowheads="1"/>
            </p:cNvSpPr>
            <p:nvPr/>
          </p:nvSpPr>
          <p:spPr bwMode="auto">
            <a:xfrm>
              <a:off x="3040856" y="5802313"/>
              <a:ext cx="7921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servingCell</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44" name="Rectangle 143"/>
            <p:cNvSpPr>
              <a:spLocks noChangeArrowheads="1"/>
            </p:cNvSpPr>
            <p:nvPr/>
          </p:nvSpPr>
          <p:spPr bwMode="auto">
            <a:xfrm>
              <a:off x="3686969" y="5802313"/>
              <a:ext cx="109537"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45" name="Rectangle 144"/>
            <p:cNvSpPr>
              <a:spLocks noChangeArrowheads="1"/>
            </p:cNvSpPr>
            <p:nvPr/>
          </p:nvSpPr>
          <p:spPr bwMode="auto">
            <a:xfrm>
              <a:off x="3736181" y="5802313"/>
              <a:ext cx="365125"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46" name="Rectangle 145"/>
            <p:cNvSpPr>
              <a:spLocks noChangeArrowheads="1"/>
            </p:cNvSpPr>
            <p:nvPr/>
          </p:nvSpPr>
          <p:spPr bwMode="auto">
            <a:xfrm>
              <a:off x="2999581" y="5826125"/>
              <a:ext cx="1195387" cy="234950"/>
            </a:xfrm>
            <a:prstGeom prst="rect">
              <a:avLst/>
            </a:prstGeom>
            <a:solidFill>
              <a:srgbClr val="97C3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47" name="Rectangle 146"/>
            <p:cNvSpPr>
              <a:spLocks noChangeArrowheads="1"/>
            </p:cNvSpPr>
            <p:nvPr/>
          </p:nvSpPr>
          <p:spPr bwMode="auto">
            <a:xfrm>
              <a:off x="2999581" y="5826125"/>
              <a:ext cx="1195387" cy="234950"/>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148" name="Rectangle 147"/>
            <p:cNvSpPr>
              <a:spLocks noChangeArrowheads="1"/>
            </p:cNvSpPr>
            <p:nvPr/>
          </p:nvSpPr>
          <p:spPr bwMode="auto">
            <a:xfrm>
              <a:off x="3113881" y="5875338"/>
              <a:ext cx="7921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servingCell</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49" name="Rectangle 148"/>
            <p:cNvSpPr>
              <a:spLocks noChangeArrowheads="1"/>
            </p:cNvSpPr>
            <p:nvPr/>
          </p:nvSpPr>
          <p:spPr bwMode="auto">
            <a:xfrm>
              <a:off x="3759994" y="5875338"/>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50" name="Rectangle 149"/>
            <p:cNvSpPr>
              <a:spLocks noChangeArrowheads="1"/>
            </p:cNvSpPr>
            <p:nvPr/>
          </p:nvSpPr>
          <p:spPr bwMode="auto">
            <a:xfrm>
              <a:off x="3809206" y="5875338"/>
              <a:ext cx="3651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51" name="Rectangle 150"/>
            <p:cNvSpPr>
              <a:spLocks noChangeArrowheads="1"/>
            </p:cNvSpPr>
            <p:nvPr/>
          </p:nvSpPr>
          <p:spPr bwMode="auto">
            <a:xfrm>
              <a:off x="3072606" y="5911850"/>
              <a:ext cx="1195387" cy="234950"/>
            </a:xfrm>
            <a:prstGeom prst="rect">
              <a:avLst/>
            </a:prstGeom>
            <a:solidFill>
              <a:srgbClr val="97C3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52" name="Rectangle 151"/>
            <p:cNvSpPr>
              <a:spLocks noChangeArrowheads="1"/>
            </p:cNvSpPr>
            <p:nvPr/>
          </p:nvSpPr>
          <p:spPr bwMode="auto">
            <a:xfrm>
              <a:off x="3072606" y="5911850"/>
              <a:ext cx="1195387" cy="234950"/>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153" name="Rectangle 152"/>
            <p:cNvSpPr>
              <a:spLocks noChangeArrowheads="1"/>
            </p:cNvSpPr>
            <p:nvPr/>
          </p:nvSpPr>
          <p:spPr bwMode="auto">
            <a:xfrm>
              <a:off x="3193256" y="5959475"/>
              <a:ext cx="7921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servingCell</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54" name="Rectangle 153"/>
            <p:cNvSpPr>
              <a:spLocks noChangeArrowheads="1"/>
            </p:cNvSpPr>
            <p:nvPr/>
          </p:nvSpPr>
          <p:spPr bwMode="auto">
            <a:xfrm>
              <a:off x="3839369" y="5959475"/>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55" name="Rectangle 154"/>
            <p:cNvSpPr>
              <a:spLocks noChangeArrowheads="1"/>
            </p:cNvSpPr>
            <p:nvPr/>
          </p:nvSpPr>
          <p:spPr bwMode="auto">
            <a:xfrm>
              <a:off x="3888581" y="5959475"/>
              <a:ext cx="3651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77" name="Rectangle 176"/>
            <p:cNvSpPr>
              <a:spLocks noChangeArrowheads="1"/>
            </p:cNvSpPr>
            <p:nvPr/>
          </p:nvSpPr>
          <p:spPr bwMode="auto">
            <a:xfrm>
              <a:off x="2926556" y="4195763"/>
              <a:ext cx="1487487" cy="223838"/>
            </a:xfrm>
            <a:prstGeom prst="rect">
              <a:avLst/>
            </a:prstGeom>
            <a:solidFill>
              <a:srgbClr val="97C3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78" name="Rectangle 177"/>
            <p:cNvSpPr>
              <a:spLocks noChangeArrowheads="1"/>
            </p:cNvSpPr>
            <p:nvPr/>
          </p:nvSpPr>
          <p:spPr bwMode="auto">
            <a:xfrm>
              <a:off x="2926556" y="4195763"/>
              <a:ext cx="1487487" cy="223838"/>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179" name="Rectangle 178"/>
            <p:cNvSpPr>
              <a:spLocks noChangeArrowheads="1"/>
            </p:cNvSpPr>
            <p:nvPr/>
          </p:nvSpPr>
          <p:spPr bwMode="auto">
            <a:xfrm>
              <a:off x="3042444" y="4246563"/>
              <a:ext cx="3778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LCH</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80" name="Rectangle 179"/>
            <p:cNvSpPr>
              <a:spLocks noChangeArrowheads="1"/>
            </p:cNvSpPr>
            <p:nvPr/>
          </p:nvSpPr>
          <p:spPr bwMode="auto">
            <a:xfrm>
              <a:off x="3309144" y="4246563"/>
              <a:ext cx="1222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81" name="Rectangle 180"/>
            <p:cNvSpPr>
              <a:spLocks noChangeArrowheads="1"/>
            </p:cNvSpPr>
            <p:nvPr/>
          </p:nvSpPr>
          <p:spPr bwMode="auto">
            <a:xfrm>
              <a:off x="3358356" y="4246563"/>
              <a:ext cx="10842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ToRemoveList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grpSp>
      <p:sp>
        <p:nvSpPr>
          <p:cNvPr id="183" name="TextBox 182"/>
          <p:cNvSpPr txBox="1"/>
          <p:nvPr/>
        </p:nvSpPr>
        <p:spPr>
          <a:xfrm>
            <a:off x="709864" y="5480533"/>
            <a:ext cx="8903638" cy="1169551"/>
          </a:xfrm>
          <a:prstGeom prst="rect">
            <a:avLst/>
          </a:prstGeom>
          <a:noFill/>
        </p:spPr>
        <p:txBody>
          <a:bodyPr wrap="square" rtlCol="0">
            <a:spAutoFit/>
          </a:bodyPr>
          <a:lstStyle/>
          <a:p>
            <a:r>
              <a:rPr lang="fi-FI" dirty="0"/>
              <a:t>In </a:t>
            </a:r>
            <a:r>
              <a:rPr lang="fi-FI" dirty="0" err="1"/>
              <a:t>this</a:t>
            </a:r>
            <a:r>
              <a:rPr lang="fi-FI" dirty="0"/>
              <a:t> option, it is </a:t>
            </a:r>
            <a:r>
              <a:rPr lang="fi-FI" dirty="0" err="1"/>
              <a:t>most</a:t>
            </a:r>
            <a:r>
              <a:rPr lang="fi-FI" dirty="0"/>
              <a:t> </a:t>
            </a:r>
            <a:r>
              <a:rPr lang="fi-FI" dirty="0" err="1"/>
              <a:t>straightforward</a:t>
            </a:r>
            <a:r>
              <a:rPr lang="fi-FI" dirty="0"/>
              <a:t> to </a:t>
            </a:r>
            <a:r>
              <a:rPr lang="fi-FI" dirty="0" err="1"/>
              <a:t>capture</a:t>
            </a:r>
            <a:r>
              <a:rPr lang="fi-FI" dirty="0"/>
              <a:t> </a:t>
            </a:r>
            <a:r>
              <a:rPr lang="fi-FI" dirty="0" err="1"/>
              <a:t>procedures</a:t>
            </a:r>
            <a:r>
              <a:rPr lang="fi-FI" dirty="0"/>
              <a:t> in LTE </a:t>
            </a:r>
            <a:r>
              <a:rPr lang="fi-FI" dirty="0" err="1"/>
              <a:t>specification</a:t>
            </a:r>
            <a:r>
              <a:rPr lang="fi-FI" dirty="0"/>
              <a:t> for </a:t>
            </a:r>
            <a:r>
              <a:rPr lang="fi-FI" dirty="0" err="1"/>
              <a:t>all</a:t>
            </a:r>
            <a:r>
              <a:rPr lang="fi-FI" dirty="0"/>
              <a:t> </a:t>
            </a:r>
            <a:r>
              <a:rPr lang="fi-FI" dirty="0" err="1"/>
              <a:t>DRBs</a:t>
            </a:r>
            <a:r>
              <a:rPr lang="fi-FI" dirty="0"/>
              <a:t> (as it is </a:t>
            </a:r>
            <a:r>
              <a:rPr lang="fi-FI" dirty="0" err="1"/>
              <a:t>one</a:t>
            </a:r>
            <a:r>
              <a:rPr lang="fi-FI" dirty="0"/>
              <a:t> </a:t>
            </a:r>
            <a:r>
              <a:rPr lang="fi-FI" dirty="0" err="1"/>
              <a:t>list</a:t>
            </a:r>
            <a:r>
              <a:rPr lang="fi-FI" dirty="0"/>
              <a:t> </a:t>
            </a:r>
            <a:r>
              <a:rPr lang="fi-FI" dirty="0" err="1"/>
              <a:t>only</a:t>
            </a:r>
            <a:r>
              <a:rPr lang="fi-FI" dirty="0"/>
              <a:t>)</a:t>
            </a:r>
          </a:p>
          <a:p>
            <a:r>
              <a:rPr lang="fi-FI" dirty="0"/>
              <a:t>Open </a:t>
            </a:r>
            <a:r>
              <a:rPr lang="fi-FI" dirty="0" err="1"/>
              <a:t>issue</a:t>
            </a:r>
            <a:r>
              <a:rPr lang="fi-FI" dirty="0"/>
              <a:t>: </a:t>
            </a:r>
            <a:r>
              <a:rPr lang="fi-FI" dirty="0" err="1"/>
              <a:t>how</a:t>
            </a:r>
            <a:r>
              <a:rPr lang="fi-FI" dirty="0"/>
              <a:t> to </a:t>
            </a:r>
            <a:r>
              <a:rPr lang="fi-FI" dirty="0" err="1"/>
              <a:t>signal</a:t>
            </a:r>
            <a:r>
              <a:rPr lang="fi-FI" dirty="0"/>
              <a:t> </a:t>
            </a:r>
            <a:r>
              <a:rPr lang="fi-FI" dirty="0" err="1"/>
              <a:t>key</a:t>
            </a:r>
            <a:r>
              <a:rPr lang="fi-FI" dirty="0"/>
              <a:t> to </a:t>
            </a:r>
            <a:r>
              <a:rPr lang="fi-FI" dirty="0" err="1"/>
              <a:t>use</a:t>
            </a:r>
            <a:r>
              <a:rPr lang="fi-FI" dirty="0"/>
              <a:t>? Per </a:t>
            </a:r>
            <a:r>
              <a:rPr lang="fi-FI" dirty="0" err="1"/>
              <a:t>bearer</a:t>
            </a:r>
            <a:r>
              <a:rPr lang="fi-FI" dirty="0"/>
              <a:t>?</a:t>
            </a:r>
          </a:p>
        </p:txBody>
      </p:sp>
    </p:spTree>
    <p:extLst>
      <p:ext uri="{BB962C8B-B14F-4D97-AF65-F5344CB8AC3E}">
        <p14:creationId xmlns:p14="http://schemas.microsoft.com/office/powerpoint/2010/main" val="37931184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98783" y="0"/>
            <a:ext cx="10217426" cy="707886"/>
          </a:xfrm>
          <a:prstGeom prst="rect">
            <a:avLst/>
          </a:prstGeom>
        </p:spPr>
        <p:txBody>
          <a:bodyPr wrap="square">
            <a:spAutoFit/>
          </a:bodyPr>
          <a:lstStyle/>
          <a:p>
            <a:r>
              <a:rPr lang="en-GB" dirty="0"/>
              <a:t>Alt B) the PDCP-</a:t>
            </a:r>
            <a:r>
              <a:rPr lang="en-GB" dirty="0" err="1"/>
              <a:t>Config</a:t>
            </a:r>
            <a:r>
              <a:rPr lang="en-GB" dirty="0"/>
              <a:t> and SDAP-</a:t>
            </a:r>
            <a:r>
              <a:rPr lang="en-GB" dirty="0" err="1"/>
              <a:t>Config</a:t>
            </a:r>
            <a:r>
              <a:rPr lang="en-GB" dirty="0"/>
              <a:t> of all MCG DRBs are in one container and the PDCP-</a:t>
            </a:r>
            <a:r>
              <a:rPr lang="en-GB" dirty="0" err="1"/>
              <a:t>Config</a:t>
            </a:r>
            <a:r>
              <a:rPr lang="en-GB" dirty="0"/>
              <a:t> and SDAP-</a:t>
            </a:r>
            <a:r>
              <a:rPr lang="en-GB" dirty="0" err="1"/>
              <a:t>Config</a:t>
            </a:r>
            <a:r>
              <a:rPr lang="en-GB" dirty="0"/>
              <a:t> of all SCG DRBs are in another container</a:t>
            </a:r>
            <a:endParaRPr lang="fi-FI" dirty="0"/>
          </a:p>
        </p:txBody>
      </p:sp>
      <p:sp>
        <p:nvSpPr>
          <p:cNvPr id="34" name="Rectangle 33"/>
          <p:cNvSpPr>
            <a:spLocks noChangeArrowheads="1"/>
          </p:cNvSpPr>
          <p:nvPr/>
        </p:nvSpPr>
        <p:spPr bwMode="auto">
          <a:xfrm>
            <a:off x="346074" y="2347436"/>
            <a:ext cx="1743075" cy="1535113"/>
          </a:xfrm>
          <a:prstGeom prst="rect">
            <a:avLst/>
          </a:prstGeom>
          <a:solidFill>
            <a:srgbClr val="C1EB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35" name="Rectangle 34"/>
          <p:cNvSpPr>
            <a:spLocks noChangeArrowheads="1"/>
          </p:cNvSpPr>
          <p:nvPr/>
        </p:nvSpPr>
        <p:spPr bwMode="auto">
          <a:xfrm>
            <a:off x="346074" y="2347436"/>
            <a:ext cx="1743075" cy="1535113"/>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36" name="Rectangle 35"/>
          <p:cNvSpPr>
            <a:spLocks noChangeArrowheads="1"/>
          </p:cNvSpPr>
          <p:nvPr/>
        </p:nvSpPr>
        <p:spPr bwMode="auto">
          <a:xfrm>
            <a:off x="463549" y="2396649"/>
            <a:ext cx="3905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DRB</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7" name="Rectangle 36"/>
          <p:cNvSpPr>
            <a:spLocks noChangeArrowheads="1"/>
          </p:cNvSpPr>
          <p:nvPr/>
        </p:nvSpPr>
        <p:spPr bwMode="auto">
          <a:xfrm>
            <a:off x="719137" y="2396649"/>
            <a:ext cx="1222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8" name="Rectangle 37"/>
          <p:cNvSpPr>
            <a:spLocks noChangeArrowheads="1"/>
          </p:cNvSpPr>
          <p:nvPr/>
        </p:nvSpPr>
        <p:spPr bwMode="auto">
          <a:xfrm>
            <a:off x="768349" y="2396649"/>
            <a:ext cx="11080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ToAddModList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9" name="Rectangle 38"/>
          <p:cNvSpPr>
            <a:spLocks noChangeArrowheads="1"/>
          </p:cNvSpPr>
          <p:nvPr/>
        </p:nvSpPr>
        <p:spPr bwMode="auto">
          <a:xfrm>
            <a:off x="346074" y="2080736"/>
            <a:ext cx="1743075" cy="233363"/>
          </a:xfrm>
          <a:prstGeom prst="rect">
            <a:avLst/>
          </a:prstGeom>
          <a:solidFill>
            <a:srgbClr val="C1EB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40" name="Rectangle 39"/>
          <p:cNvSpPr>
            <a:spLocks noChangeArrowheads="1"/>
          </p:cNvSpPr>
          <p:nvPr/>
        </p:nvSpPr>
        <p:spPr bwMode="auto">
          <a:xfrm>
            <a:off x="346074" y="2080736"/>
            <a:ext cx="1743075" cy="233363"/>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41" name="Rectangle 40"/>
          <p:cNvSpPr>
            <a:spLocks noChangeArrowheads="1"/>
          </p:cNvSpPr>
          <p:nvPr/>
        </p:nvSpPr>
        <p:spPr bwMode="auto">
          <a:xfrm>
            <a:off x="463549" y="2131536"/>
            <a:ext cx="3905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DRB</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2" name="Rectangle 41"/>
          <p:cNvSpPr>
            <a:spLocks noChangeArrowheads="1"/>
          </p:cNvSpPr>
          <p:nvPr/>
        </p:nvSpPr>
        <p:spPr bwMode="auto">
          <a:xfrm>
            <a:off x="719137" y="2131536"/>
            <a:ext cx="1222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3" name="Rectangle 42"/>
          <p:cNvSpPr>
            <a:spLocks noChangeArrowheads="1"/>
          </p:cNvSpPr>
          <p:nvPr/>
        </p:nvSpPr>
        <p:spPr bwMode="auto">
          <a:xfrm>
            <a:off x="768349" y="2131536"/>
            <a:ext cx="10715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ToReleaseList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4" name="Rectangle 43"/>
          <p:cNvSpPr>
            <a:spLocks noChangeArrowheads="1"/>
          </p:cNvSpPr>
          <p:nvPr/>
        </p:nvSpPr>
        <p:spPr bwMode="auto">
          <a:xfrm>
            <a:off x="9727683" y="1088290"/>
            <a:ext cx="244475" cy="233363"/>
          </a:xfrm>
          <a:prstGeom prst="rect">
            <a:avLst/>
          </a:prstGeom>
          <a:noFill/>
          <a:ln w="23813"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45" name="Rectangle 44"/>
          <p:cNvSpPr>
            <a:spLocks noChangeArrowheads="1"/>
          </p:cNvSpPr>
          <p:nvPr/>
        </p:nvSpPr>
        <p:spPr bwMode="auto">
          <a:xfrm>
            <a:off x="10027721" y="1131153"/>
            <a:ext cx="1157287"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1400" b="0" i="0" u="none" strike="noStrike" cap="none" normalizeH="0" baseline="0">
                <a:ln>
                  <a:noFill/>
                </a:ln>
                <a:solidFill>
                  <a:srgbClr val="58585A"/>
                </a:solidFill>
                <a:effectLst/>
                <a:latin typeface="Arial" panose="020B0604020202020204" pitchFamily="34" charset="0"/>
              </a:rPr>
              <a:t>= Container</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6" name="Rectangle 45"/>
          <p:cNvSpPr>
            <a:spLocks noChangeArrowheads="1"/>
          </p:cNvSpPr>
          <p:nvPr/>
        </p:nvSpPr>
        <p:spPr bwMode="auto">
          <a:xfrm>
            <a:off x="9721333" y="708878"/>
            <a:ext cx="257175" cy="246063"/>
          </a:xfrm>
          <a:prstGeom prst="rect">
            <a:avLst/>
          </a:prstGeom>
          <a:solidFill>
            <a:srgbClr val="FFE8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47" name="Rectangle 46"/>
          <p:cNvSpPr>
            <a:spLocks noChangeArrowheads="1"/>
          </p:cNvSpPr>
          <p:nvPr/>
        </p:nvSpPr>
        <p:spPr bwMode="auto">
          <a:xfrm>
            <a:off x="9721333" y="708878"/>
            <a:ext cx="257175" cy="246063"/>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48" name="Rectangle 47"/>
          <p:cNvSpPr>
            <a:spLocks noChangeArrowheads="1"/>
          </p:cNvSpPr>
          <p:nvPr/>
        </p:nvSpPr>
        <p:spPr bwMode="auto">
          <a:xfrm>
            <a:off x="10027721" y="750153"/>
            <a:ext cx="1096962"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1400" b="0" i="0" u="none" strike="noStrike" cap="none" normalizeH="0" baseline="0" dirty="0">
                <a:ln>
                  <a:noFill/>
                </a:ln>
                <a:solidFill>
                  <a:srgbClr val="58585A"/>
                </a:solidFill>
                <a:effectLst/>
                <a:latin typeface="Arial" panose="020B0604020202020204" pitchFamily="34" charset="0"/>
              </a:rPr>
              <a:t>= Message</a:t>
            </a:r>
            <a:endParaRPr kumimoji="0" lang="fi-FI" altLang="fi-FI" sz="1800" b="0" i="0" u="none" strike="noStrike" cap="none" normalizeH="0" baseline="0" dirty="0">
              <a:ln>
                <a:noFill/>
              </a:ln>
              <a:solidFill>
                <a:schemeClr val="tx1"/>
              </a:solidFill>
              <a:effectLst/>
              <a:latin typeface="Arial" panose="020B0604020202020204" pitchFamily="34" charset="0"/>
            </a:endParaRPr>
          </a:p>
        </p:txBody>
      </p:sp>
      <p:sp>
        <p:nvSpPr>
          <p:cNvPr id="64" name="Rectangle 63"/>
          <p:cNvSpPr>
            <a:spLocks noChangeArrowheads="1"/>
          </p:cNvSpPr>
          <p:nvPr/>
        </p:nvSpPr>
        <p:spPr bwMode="auto">
          <a:xfrm>
            <a:off x="406399" y="2537936"/>
            <a:ext cx="1463675" cy="1195388"/>
          </a:xfrm>
          <a:prstGeom prst="rect">
            <a:avLst/>
          </a:prstGeom>
          <a:solidFill>
            <a:srgbClr val="C1EB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65" name="Rectangle 64"/>
          <p:cNvSpPr>
            <a:spLocks noChangeArrowheads="1"/>
          </p:cNvSpPr>
          <p:nvPr/>
        </p:nvSpPr>
        <p:spPr bwMode="auto">
          <a:xfrm>
            <a:off x="406399" y="2537936"/>
            <a:ext cx="1463675" cy="1195388"/>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66" name="Rectangle 65"/>
          <p:cNvSpPr>
            <a:spLocks noChangeArrowheads="1"/>
          </p:cNvSpPr>
          <p:nvPr/>
        </p:nvSpPr>
        <p:spPr bwMode="auto">
          <a:xfrm>
            <a:off x="528637" y="2593499"/>
            <a:ext cx="31750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Eps</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67" name="Rectangle 66"/>
          <p:cNvSpPr>
            <a:spLocks noChangeArrowheads="1"/>
          </p:cNvSpPr>
          <p:nvPr/>
        </p:nvSpPr>
        <p:spPr bwMode="auto">
          <a:xfrm>
            <a:off x="749299" y="2593499"/>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68" name="Rectangle 67"/>
          <p:cNvSpPr>
            <a:spLocks noChangeArrowheads="1"/>
          </p:cNvSpPr>
          <p:nvPr/>
        </p:nvSpPr>
        <p:spPr bwMode="auto">
          <a:xfrm>
            <a:off x="796924" y="2593499"/>
            <a:ext cx="64611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BearerID</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69" name="Rectangle 68"/>
          <p:cNvSpPr>
            <a:spLocks noChangeArrowheads="1"/>
          </p:cNvSpPr>
          <p:nvPr/>
        </p:nvSpPr>
        <p:spPr bwMode="auto">
          <a:xfrm>
            <a:off x="528637" y="2731611"/>
            <a:ext cx="26828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drb</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70" name="Rectangle 69"/>
          <p:cNvSpPr>
            <a:spLocks noChangeArrowheads="1"/>
          </p:cNvSpPr>
          <p:nvPr/>
        </p:nvSpPr>
        <p:spPr bwMode="auto">
          <a:xfrm>
            <a:off x="723899" y="2731611"/>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71" name="Rectangle 70"/>
          <p:cNvSpPr>
            <a:spLocks noChangeArrowheads="1"/>
          </p:cNvSpPr>
          <p:nvPr/>
        </p:nvSpPr>
        <p:spPr bwMode="auto">
          <a:xfrm>
            <a:off x="773112" y="2731611"/>
            <a:ext cx="2063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ID</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72" name="Rectangle 71"/>
          <p:cNvSpPr>
            <a:spLocks noChangeArrowheads="1"/>
          </p:cNvSpPr>
          <p:nvPr/>
        </p:nvSpPr>
        <p:spPr bwMode="auto">
          <a:xfrm>
            <a:off x="528637" y="3136424"/>
            <a:ext cx="2206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rlc</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73" name="Rectangle 72"/>
          <p:cNvSpPr>
            <a:spLocks noChangeArrowheads="1"/>
          </p:cNvSpPr>
          <p:nvPr/>
        </p:nvSpPr>
        <p:spPr bwMode="auto">
          <a:xfrm>
            <a:off x="674687" y="3136424"/>
            <a:ext cx="1111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74" name="Rectangle 73"/>
          <p:cNvSpPr>
            <a:spLocks noChangeArrowheads="1"/>
          </p:cNvSpPr>
          <p:nvPr/>
        </p:nvSpPr>
        <p:spPr bwMode="auto">
          <a:xfrm>
            <a:off x="723899" y="3136424"/>
            <a:ext cx="4873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75" name="Rectangle 74"/>
          <p:cNvSpPr>
            <a:spLocks noChangeArrowheads="1"/>
          </p:cNvSpPr>
          <p:nvPr/>
        </p:nvSpPr>
        <p:spPr bwMode="auto">
          <a:xfrm>
            <a:off x="528637" y="3265011"/>
            <a:ext cx="116998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logicalChannelID</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76" name="Rectangle 75"/>
          <p:cNvSpPr>
            <a:spLocks noChangeArrowheads="1"/>
          </p:cNvSpPr>
          <p:nvPr/>
        </p:nvSpPr>
        <p:spPr bwMode="auto">
          <a:xfrm>
            <a:off x="528637" y="3403124"/>
            <a:ext cx="14509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logicalChannelConfig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77" name="Rectangle 76"/>
          <p:cNvSpPr>
            <a:spLocks noChangeArrowheads="1"/>
          </p:cNvSpPr>
          <p:nvPr/>
        </p:nvSpPr>
        <p:spPr bwMode="auto">
          <a:xfrm>
            <a:off x="528637" y="3531711"/>
            <a:ext cx="2079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78" name="Rectangle 77"/>
          <p:cNvSpPr>
            <a:spLocks noChangeArrowheads="1"/>
          </p:cNvSpPr>
          <p:nvPr/>
        </p:nvSpPr>
        <p:spPr bwMode="auto">
          <a:xfrm>
            <a:off x="498474" y="2863374"/>
            <a:ext cx="938212" cy="246063"/>
          </a:xfrm>
          <a:prstGeom prst="rect">
            <a:avLst/>
          </a:prstGeom>
          <a:solidFill>
            <a:srgbClr val="C1EB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79" name="Rectangle 78"/>
          <p:cNvSpPr>
            <a:spLocks noChangeArrowheads="1"/>
          </p:cNvSpPr>
          <p:nvPr/>
        </p:nvSpPr>
        <p:spPr bwMode="auto">
          <a:xfrm>
            <a:off x="498474" y="2863374"/>
            <a:ext cx="938212" cy="246063"/>
          </a:xfrm>
          <a:prstGeom prst="rect">
            <a:avLst/>
          </a:prstGeom>
          <a:noFill/>
          <a:ln w="23813"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80" name="Rectangle 79"/>
          <p:cNvSpPr>
            <a:spLocks noChangeArrowheads="1"/>
          </p:cNvSpPr>
          <p:nvPr/>
        </p:nvSpPr>
        <p:spPr bwMode="auto">
          <a:xfrm>
            <a:off x="623887" y="2922111"/>
            <a:ext cx="3778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pdcp</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81" name="Rectangle 80"/>
          <p:cNvSpPr>
            <a:spLocks noChangeArrowheads="1"/>
          </p:cNvSpPr>
          <p:nvPr/>
        </p:nvSpPr>
        <p:spPr bwMode="auto">
          <a:xfrm>
            <a:off x="915987" y="2922111"/>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82" name="Rectangle 81"/>
          <p:cNvSpPr>
            <a:spLocks noChangeArrowheads="1"/>
          </p:cNvSpPr>
          <p:nvPr/>
        </p:nvSpPr>
        <p:spPr bwMode="auto">
          <a:xfrm>
            <a:off x="965199" y="2922111"/>
            <a:ext cx="4873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58" name="Rectangle 157"/>
          <p:cNvSpPr>
            <a:spLocks noChangeArrowheads="1"/>
          </p:cNvSpPr>
          <p:nvPr/>
        </p:nvSpPr>
        <p:spPr bwMode="auto">
          <a:xfrm>
            <a:off x="504824" y="2603024"/>
            <a:ext cx="1462087" cy="1193800"/>
          </a:xfrm>
          <a:prstGeom prst="rect">
            <a:avLst/>
          </a:prstGeom>
          <a:solidFill>
            <a:srgbClr val="C1EB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59" name="Rectangle 158"/>
          <p:cNvSpPr>
            <a:spLocks noChangeArrowheads="1"/>
          </p:cNvSpPr>
          <p:nvPr/>
        </p:nvSpPr>
        <p:spPr bwMode="auto">
          <a:xfrm>
            <a:off x="504824" y="2603024"/>
            <a:ext cx="1462087" cy="1193800"/>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160" name="Rectangle 159"/>
          <p:cNvSpPr>
            <a:spLocks noChangeArrowheads="1"/>
          </p:cNvSpPr>
          <p:nvPr/>
        </p:nvSpPr>
        <p:spPr bwMode="auto">
          <a:xfrm>
            <a:off x="620712" y="2655411"/>
            <a:ext cx="31591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Eps</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61" name="Rectangle 160"/>
          <p:cNvSpPr>
            <a:spLocks noChangeArrowheads="1"/>
          </p:cNvSpPr>
          <p:nvPr/>
        </p:nvSpPr>
        <p:spPr bwMode="auto">
          <a:xfrm>
            <a:off x="839787" y="2655411"/>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62" name="Rectangle 161"/>
          <p:cNvSpPr>
            <a:spLocks noChangeArrowheads="1"/>
          </p:cNvSpPr>
          <p:nvPr/>
        </p:nvSpPr>
        <p:spPr bwMode="auto">
          <a:xfrm>
            <a:off x="888999" y="2655411"/>
            <a:ext cx="6445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BearerID</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63" name="Rectangle 162"/>
          <p:cNvSpPr>
            <a:spLocks noChangeArrowheads="1"/>
          </p:cNvSpPr>
          <p:nvPr/>
        </p:nvSpPr>
        <p:spPr bwMode="auto">
          <a:xfrm>
            <a:off x="620712" y="2793524"/>
            <a:ext cx="26828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drb</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64" name="Rectangle 163"/>
          <p:cNvSpPr>
            <a:spLocks noChangeArrowheads="1"/>
          </p:cNvSpPr>
          <p:nvPr/>
        </p:nvSpPr>
        <p:spPr bwMode="auto">
          <a:xfrm>
            <a:off x="815974" y="2793524"/>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65" name="Rectangle 164"/>
          <p:cNvSpPr>
            <a:spLocks noChangeArrowheads="1"/>
          </p:cNvSpPr>
          <p:nvPr/>
        </p:nvSpPr>
        <p:spPr bwMode="auto">
          <a:xfrm>
            <a:off x="863599" y="2793524"/>
            <a:ext cx="2079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ID</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66" name="Rectangle 165"/>
          <p:cNvSpPr>
            <a:spLocks noChangeArrowheads="1"/>
          </p:cNvSpPr>
          <p:nvPr/>
        </p:nvSpPr>
        <p:spPr bwMode="auto">
          <a:xfrm>
            <a:off x="620712" y="3198336"/>
            <a:ext cx="2190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rlc</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67" name="Rectangle 166"/>
          <p:cNvSpPr>
            <a:spLocks noChangeArrowheads="1"/>
          </p:cNvSpPr>
          <p:nvPr/>
        </p:nvSpPr>
        <p:spPr bwMode="auto">
          <a:xfrm>
            <a:off x="766762" y="3198336"/>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68" name="Rectangle 167"/>
          <p:cNvSpPr>
            <a:spLocks noChangeArrowheads="1"/>
          </p:cNvSpPr>
          <p:nvPr/>
        </p:nvSpPr>
        <p:spPr bwMode="auto">
          <a:xfrm>
            <a:off x="815974" y="3198336"/>
            <a:ext cx="4873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69" name="Rectangle 168"/>
          <p:cNvSpPr>
            <a:spLocks noChangeArrowheads="1"/>
          </p:cNvSpPr>
          <p:nvPr/>
        </p:nvSpPr>
        <p:spPr bwMode="auto">
          <a:xfrm>
            <a:off x="620712" y="3326924"/>
            <a:ext cx="116998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logicalChannelID</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70" name="Rectangle 169"/>
          <p:cNvSpPr>
            <a:spLocks noChangeArrowheads="1"/>
          </p:cNvSpPr>
          <p:nvPr/>
        </p:nvSpPr>
        <p:spPr bwMode="auto">
          <a:xfrm>
            <a:off x="620712" y="3465036"/>
            <a:ext cx="144938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dirty="0" err="1">
                <a:ln>
                  <a:noFill/>
                </a:ln>
                <a:solidFill>
                  <a:srgbClr val="58585A"/>
                </a:solidFill>
                <a:effectLst/>
                <a:latin typeface="Arial" panose="020B0604020202020204" pitchFamily="34" charset="0"/>
              </a:rPr>
              <a:t>logicalChannelConfig</a:t>
            </a:r>
            <a:endParaRPr kumimoji="0" lang="fi-FI" altLang="fi-FI" sz="1800" b="0" i="0" u="none" strike="noStrike" cap="none" normalizeH="0" baseline="0" dirty="0">
              <a:ln>
                <a:noFill/>
              </a:ln>
              <a:solidFill>
                <a:schemeClr val="tx1"/>
              </a:solidFill>
              <a:effectLst/>
              <a:latin typeface="Arial" panose="020B0604020202020204" pitchFamily="34" charset="0"/>
            </a:endParaRPr>
          </a:p>
        </p:txBody>
      </p:sp>
      <p:sp>
        <p:nvSpPr>
          <p:cNvPr id="171" name="Rectangle 170"/>
          <p:cNvSpPr>
            <a:spLocks noChangeArrowheads="1"/>
          </p:cNvSpPr>
          <p:nvPr/>
        </p:nvSpPr>
        <p:spPr bwMode="auto">
          <a:xfrm>
            <a:off x="620712" y="3593624"/>
            <a:ext cx="2063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72" name="Rectangle 171"/>
          <p:cNvSpPr>
            <a:spLocks noChangeArrowheads="1"/>
          </p:cNvSpPr>
          <p:nvPr/>
        </p:nvSpPr>
        <p:spPr bwMode="auto">
          <a:xfrm>
            <a:off x="595312" y="2928461"/>
            <a:ext cx="927100" cy="233363"/>
          </a:xfrm>
          <a:prstGeom prst="rect">
            <a:avLst/>
          </a:prstGeom>
          <a:solidFill>
            <a:srgbClr val="C1EB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76" name="Rectangle 175"/>
          <p:cNvSpPr>
            <a:spLocks noChangeArrowheads="1"/>
          </p:cNvSpPr>
          <p:nvPr/>
        </p:nvSpPr>
        <p:spPr bwMode="auto">
          <a:xfrm>
            <a:off x="599107" y="3022185"/>
            <a:ext cx="69249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dirty="0">
                <a:ln>
                  <a:noFill/>
                </a:ln>
                <a:solidFill>
                  <a:schemeClr val="bg1">
                    <a:lumMod val="75000"/>
                  </a:schemeClr>
                </a:solidFill>
                <a:effectLst/>
                <a:latin typeface="Arial" panose="020B0604020202020204" pitchFamily="34" charset="0"/>
              </a:rPr>
              <a:t>PDCP-</a:t>
            </a:r>
            <a:r>
              <a:rPr kumimoji="0" lang="fi-FI" altLang="fi-FI" sz="900" b="0" i="0" u="none" strike="noStrike" cap="none" normalizeH="0" baseline="0" dirty="0" err="1">
                <a:ln>
                  <a:noFill/>
                </a:ln>
                <a:solidFill>
                  <a:schemeClr val="bg1">
                    <a:lumMod val="75000"/>
                  </a:schemeClr>
                </a:solidFill>
                <a:effectLst/>
                <a:latin typeface="Arial" panose="020B0604020202020204" pitchFamily="34" charset="0"/>
              </a:rPr>
              <a:t>Config</a:t>
            </a:r>
            <a:endParaRPr kumimoji="0" lang="fi-FI" altLang="fi-FI" sz="1800" b="0" i="0" u="none" strike="noStrike" cap="none" normalizeH="0" baseline="0" dirty="0">
              <a:ln>
                <a:noFill/>
              </a:ln>
              <a:solidFill>
                <a:schemeClr val="bg1">
                  <a:lumMod val="75000"/>
                </a:schemeClr>
              </a:solidFill>
              <a:effectLst/>
              <a:latin typeface="Arial" panose="020B0604020202020204" pitchFamily="34" charset="0"/>
            </a:endParaRPr>
          </a:p>
        </p:txBody>
      </p:sp>
      <p:grpSp>
        <p:nvGrpSpPr>
          <p:cNvPr id="182" name="Group 181"/>
          <p:cNvGrpSpPr/>
          <p:nvPr/>
        </p:nvGrpSpPr>
        <p:grpSpPr>
          <a:xfrm>
            <a:off x="6910460" y="1444466"/>
            <a:ext cx="3543542" cy="3699843"/>
            <a:chOff x="2701131" y="3294063"/>
            <a:chExt cx="2719387" cy="3251200"/>
          </a:xfrm>
        </p:grpSpPr>
        <p:sp>
          <p:nvSpPr>
            <p:cNvPr id="49" name="Rectangle 48"/>
            <p:cNvSpPr>
              <a:spLocks noChangeArrowheads="1"/>
            </p:cNvSpPr>
            <p:nvPr/>
          </p:nvSpPr>
          <p:spPr bwMode="auto">
            <a:xfrm>
              <a:off x="2701131" y="3294063"/>
              <a:ext cx="2498725" cy="3251200"/>
            </a:xfrm>
            <a:prstGeom prst="rect">
              <a:avLst/>
            </a:prstGeom>
            <a:solidFill>
              <a:srgbClr val="FFE8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50" name="Rectangle 49"/>
            <p:cNvSpPr>
              <a:spLocks noChangeArrowheads="1"/>
            </p:cNvSpPr>
            <p:nvPr/>
          </p:nvSpPr>
          <p:spPr bwMode="auto">
            <a:xfrm>
              <a:off x="2701131" y="3294063"/>
              <a:ext cx="2498725" cy="3251200"/>
            </a:xfrm>
            <a:prstGeom prst="rect">
              <a:avLst/>
            </a:prstGeom>
            <a:noFill/>
            <a:ln w="23813"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51" name="Rectangle 50"/>
            <p:cNvSpPr>
              <a:spLocks noChangeArrowheads="1"/>
            </p:cNvSpPr>
            <p:nvPr/>
          </p:nvSpPr>
          <p:spPr bwMode="auto">
            <a:xfrm>
              <a:off x="2824956" y="3352800"/>
              <a:ext cx="27940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NR</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52" name="Rectangle 51"/>
            <p:cNvSpPr>
              <a:spLocks noChangeArrowheads="1"/>
            </p:cNvSpPr>
            <p:nvPr/>
          </p:nvSpPr>
          <p:spPr bwMode="auto">
            <a:xfrm>
              <a:off x="2994819" y="3352800"/>
              <a:ext cx="1222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53" name="Rectangle 52"/>
            <p:cNvSpPr>
              <a:spLocks noChangeArrowheads="1"/>
            </p:cNvSpPr>
            <p:nvPr/>
          </p:nvSpPr>
          <p:spPr bwMode="auto">
            <a:xfrm>
              <a:off x="3044031" y="3352800"/>
              <a:ext cx="237648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RRCConnectionReconfiguration </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54" name="Rectangle 53"/>
            <p:cNvSpPr>
              <a:spLocks noChangeArrowheads="1"/>
            </p:cNvSpPr>
            <p:nvPr/>
          </p:nvSpPr>
          <p:spPr bwMode="auto">
            <a:xfrm>
              <a:off x="2824956" y="3490913"/>
              <a:ext cx="7921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(message)</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55" name="Rectangle 54"/>
            <p:cNvSpPr>
              <a:spLocks noChangeArrowheads="1"/>
            </p:cNvSpPr>
            <p:nvPr/>
          </p:nvSpPr>
          <p:spPr bwMode="auto">
            <a:xfrm>
              <a:off x="2793206" y="3725863"/>
              <a:ext cx="2339975" cy="2771775"/>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56" name="Rectangle 55"/>
            <p:cNvSpPr>
              <a:spLocks noChangeArrowheads="1"/>
            </p:cNvSpPr>
            <p:nvPr/>
          </p:nvSpPr>
          <p:spPr bwMode="auto">
            <a:xfrm>
              <a:off x="2793206" y="3725863"/>
              <a:ext cx="2339975" cy="2771775"/>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57" name="Rectangle 56"/>
            <p:cNvSpPr>
              <a:spLocks noChangeArrowheads="1"/>
            </p:cNvSpPr>
            <p:nvPr/>
          </p:nvSpPr>
          <p:spPr bwMode="auto">
            <a:xfrm>
              <a:off x="2912269" y="3770313"/>
              <a:ext cx="27940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NR</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58" name="Rectangle 57"/>
            <p:cNvSpPr>
              <a:spLocks noChangeArrowheads="1"/>
            </p:cNvSpPr>
            <p:nvPr/>
          </p:nvSpPr>
          <p:spPr bwMode="auto">
            <a:xfrm>
              <a:off x="3082131" y="3770313"/>
              <a:ext cx="122237"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59" name="Rectangle 58"/>
            <p:cNvSpPr>
              <a:spLocks noChangeArrowheads="1"/>
            </p:cNvSpPr>
            <p:nvPr/>
          </p:nvSpPr>
          <p:spPr bwMode="auto">
            <a:xfrm>
              <a:off x="3131344" y="3770313"/>
              <a:ext cx="17065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RRCConnectionReconf</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60" name="Rectangle 59"/>
            <p:cNvSpPr>
              <a:spLocks noChangeArrowheads="1"/>
            </p:cNvSpPr>
            <p:nvPr/>
          </p:nvSpPr>
          <p:spPr bwMode="auto">
            <a:xfrm>
              <a:off x="4606131" y="3770313"/>
              <a:ext cx="219075"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61" name="Rectangle 60"/>
            <p:cNvSpPr>
              <a:spLocks noChangeArrowheads="1"/>
            </p:cNvSpPr>
            <p:nvPr/>
          </p:nvSpPr>
          <p:spPr bwMode="auto">
            <a:xfrm>
              <a:off x="4728369" y="3770313"/>
              <a:ext cx="12065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62" name="Rectangle 61"/>
            <p:cNvSpPr>
              <a:spLocks noChangeArrowheads="1"/>
            </p:cNvSpPr>
            <p:nvPr/>
          </p:nvSpPr>
          <p:spPr bwMode="auto">
            <a:xfrm>
              <a:off x="4775994" y="3770313"/>
              <a:ext cx="29210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IEs</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63" name="Rectangle 62"/>
            <p:cNvSpPr>
              <a:spLocks noChangeArrowheads="1"/>
            </p:cNvSpPr>
            <p:nvPr/>
          </p:nvSpPr>
          <p:spPr bwMode="auto">
            <a:xfrm>
              <a:off x="2912269" y="6192838"/>
              <a:ext cx="25558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01" name="Rectangle 100"/>
            <p:cNvSpPr>
              <a:spLocks noChangeArrowheads="1"/>
            </p:cNvSpPr>
            <p:nvPr/>
          </p:nvSpPr>
          <p:spPr bwMode="auto">
            <a:xfrm>
              <a:off x="2853531" y="3992563"/>
              <a:ext cx="1620837" cy="2249488"/>
            </a:xfrm>
            <a:prstGeom prst="rect">
              <a:avLst/>
            </a:prstGeom>
            <a:solidFill>
              <a:srgbClr val="97C3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02" name="Rectangle 101"/>
            <p:cNvSpPr>
              <a:spLocks noChangeArrowheads="1"/>
            </p:cNvSpPr>
            <p:nvPr/>
          </p:nvSpPr>
          <p:spPr bwMode="auto">
            <a:xfrm>
              <a:off x="2853531" y="3992563"/>
              <a:ext cx="1620837" cy="2249488"/>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103" name="Rectangle 102"/>
            <p:cNvSpPr>
              <a:spLocks noChangeArrowheads="1"/>
            </p:cNvSpPr>
            <p:nvPr/>
          </p:nvSpPr>
          <p:spPr bwMode="auto">
            <a:xfrm>
              <a:off x="2967831" y="4041775"/>
              <a:ext cx="3905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SCG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04" name="Rectangle 103"/>
            <p:cNvSpPr>
              <a:spLocks noChangeArrowheads="1"/>
            </p:cNvSpPr>
            <p:nvPr/>
          </p:nvSpPr>
          <p:spPr bwMode="auto">
            <a:xfrm>
              <a:off x="3248819" y="4041775"/>
              <a:ext cx="12065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05" name="Rectangle 104"/>
            <p:cNvSpPr>
              <a:spLocks noChangeArrowheads="1"/>
            </p:cNvSpPr>
            <p:nvPr/>
          </p:nvSpPr>
          <p:spPr bwMode="auto">
            <a:xfrm>
              <a:off x="3296444" y="4041775"/>
              <a:ext cx="5365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06" name="Rectangle 105"/>
            <p:cNvSpPr>
              <a:spLocks noChangeArrowheads="1"/>
            </p:cNvSpPr>
            <p:nvPr/>
          </p:nvSpPr>
          <p:spPr bwMode="auto">
            <a:xfrm>
              <a:off x="2926556" y="4440238"/>
              <a:ext cx="1487487" cy="800100"/>
            </a:xfrm>
            <a:prstGeom prst="rect">
              <a:avLst/>
            </a:prstGeom>
            <a:solidFill>
              <a:srgbClr val="97C3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07" name="Rectangle 106"/>
            <p:cNvSpPr>
              <a:spLocks noChangeArrowheads="1"/>
            </p:cNvSpPr>
            <p:nvPr/>
          </p:nvSpPr>
          <p:spPr bwMode="auto">
            <a:xfrm>
              <a:off x="2926556" y="4440238"/>
              <a:ext cx="1487487" cy="800100"/>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108" name="Rectangle 107"/>
            <p:cNvSpPr>
              <a:spLocks noChangeArrowheads="1"/>
            </p:cNvSpPr>
            <p:nvPr/>
          </p:nvSpPr>
          <p:spPr bwMode="auto">
            <a:xfrm>
              <a:off x="3042444" y="4487863"/>
              <a:ext cx="3778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LCH</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09" name="Rectangle 108"/>
            <p:cNvSpPr>
              <a:spLocks noChangeArrowheads="1"/>
            </p:cNvSpPr>
            <p:nvPr/>
          </p:nvSpPr>
          <p:spPr bwMode="auto">
            <a:xfrm>
              <a:off x="3309144" y="4487863"/>
              <a:ext cx="1222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10" name="Rectangle 109"/>
            <p:cNvSpPr>
              <a:spLocks noChangeArrowheads="1"/>
            </p:cNvSpPr>
            <p:nvPr/>
          </p:nvSpPr>
          <p:spPr bwMode="auto">
            <a:xfrm>
              <a:off x="3358356" y="4487863"/>
              <a:ext cx="11096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ToAddModList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11" name="Rectangle 110"/>
            <p:cNvSpPr>
              <a:spLocks noChangeArrowheads="1"/>
            </p:cNvSpPr>
            <p:nvPr/>
          </p:nvSpPr>
          <p:spPr bwMode="auto">
            <a:xfrm>
              <a:off x="2999581" y="4632325"/>
              <a:ext cx="1206500" cy="511175"/>
            </a:xfrm>
            <a:prstGeom prst="rect">
              <a:avLst/>
            </a:prstGeom>
            <a:solidFill>
              <a:srgbClr val="97C3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12" name="Rectangle 111"/>
            <p:cNvSpPr>
              <a:spLocks noChangeArrowheads="1"/>
            </p:cNvSpPr>
            <p:nvPr/>
          </p:nvSpPr>
          <p:spPr bwMode="auto">
            <a:xfrm>
              <a:off x="2999581" y="4632325"/>
              <a:ext cx="1206500" cy="511175"/>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113" name="Rectangle 112"/>
            <p:cNvSpPr>
              <a:spLocks noChangeArrowheads="1"/>
            </p:cNvSpPr>
            <p:nvPr/>
          </p:nvSpPr>
          <p:spPr bwMode="auto">
            <a:xfrm>
              <a:off x="3120231" y="4684713"/>
              <a:ext cx="26828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drb</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14" name="Rectangle 113"/>
            <p:cNvSpPr>
              <a:spLocks noChangeArrowheads="1"/>
            </p:cNvSpPr>
            <p:nvPr/>
          </p:nvSpPr>
          <p:spPr bwMode="auto">
            <a:xfrm>
              <a:off x="3315494" y="4684713"/>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15" name="Rectangle 114"/>
            <p:cNvSpPr>
              <a:spLocks noChangeArrowheads="1"/>
            </p:cNvSpPr>
            <p:nvPr/>
          </p:nvSpPr>
          <p:spPr bwMode="auto">
            <a:xfrm>
              <a:off x="3364706" y="4684713"/>
              <a:ext cx="2063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ID</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16" name="Rectangle 115"/>
            <p:cNvSpPr>
              <a:spLocks noChangeArrowheads="1"/>
            </p:cNvSpPr>
            <p:nvPr/>
          </p:nvSpPr>
          <p:spPr bwMode="auto">
            <a:xfrm>
              <a:off x="3120231" y="4822825"/>
              <a:ext cx="2190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rlc</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17" name="Rectangle 116"/>
            <p:cNvSpPr>
              <a:spLocks noChangeArrowheads="1"/>
            </p:cNvSpPr>
            <p:nvPr/>
          </p:nvSpPr>
          <p:spPr bwMode="auto">
            <a:xfrm>
              <a:off x="3266281" y="4822825"/>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18" name="Rectangle 117"/>
            <p:cNvSpPr>
              <a:spLocks noChangeArrowheads="1"/>
            </p:cNvSpPr>
            <p:nvPr/>
          </p:nvSpPr>
          <p:spPr bwMode="auto">
            <a:xfrm>
              <a:off x="3315494" y="4822825"/>
              <a:ext cx="4873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19" name="Rectangle 118"/>
            <p:cNvSpPr>
              <a:spLocks noChangeArrowheads="1"/>
            </p:cNvSpPr>
            <p:nvPr/>
          </p:nvSpPr>
          <p:spPr bwMode="auto">
            <a:xfrm>
              <a:off x="3120231" y="4951413"/>
              <a:ext cx="34131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mac</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20" name="Rectangle 119"/>
            <p:cNvSpPr>
              <a:spLocks noChangeArrowheads="1"/>
            </p:cNvSpPr>
            <p:nvPr/>
          </p:nvSpPr>
          <p:spPr bwMode="auto">
            <a:xfrm>
              <a:off x="3364706" y="4951413"/>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21" name="Rectangle 120"/>
            <p:cNvSpPr>
              <a:spLocks noChangeArrowheads="1"/>
            </p:cNvSpPr>
            <p:nvPr/>
          </p:nvSpPr>
          <p:spPr bwMode="auto">
            <a:xfrm>
              <a:off x="3412331" y="4951413"/>
              <a:ext cx="35401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LCH</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22" name="Rectangle 121"/>
            <p:cNvSpPr>
              <a:spLocks noChangeArrowheads="1"/>
            </p:cNvSpPr>
            <p:nvPr/>
          </p:nvSpPr>
          <p:spPr bwMode="auto">
            <a:xfrm>
              <a:off x="3656806" y="4951413"/>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23" name="Rectangle 122"/>
            <p:cNvSpPr>
              <a:spLocks noChangeArrowheads="1"/>
            </p:cNvSpPr>
            <p:nvPr/>
          </p:nvSpPr>
          <p:spPr bwMode="auto">
            <a:xfrm>
              <a:off x="3706019" y="4951413"/>
              <a:ext cx="4873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24" name="Rectangle 123"/>
            <p:cNvSpPr>
              <a:spLocks noChangeArrowheads="1"/>
            </p:cNvSpPr>
            <p:nvPr/>
          </p:nvSpPr>
          <p:spPr bwMode="auto">
            <a:xfrm>
              <a:off x="3072606" y="4695825"/>
              <a:ext cx="1206500" cy="512763"/>
            </a:xfrm>
            <a:prstGeom prst="rect">
              <a:avLst/>
            </a:prstGeom>
            <a:solidFill>
              <a:srgbClr val="97C3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25" name="Rectangle 124"/>
            <p:cNvSpPr>
              <a:spLocks noChangeArrowheads="1"/>
            </p:cNvSpPr>
            <p:nvPr/>
          </p:nvSpPr>
          <p:spPr bwMode="auto">
            <a:xfrm>
              <a:off x="3072606" y="4695825"/>
              <a:ext cx="1206500" cy="512763"/>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126" name="Rectangle 125"/>
            <p:cNvSpPr>
              <a:spLocks noChangeArrowheads="1"/>
            </p:cNvSpPr>
            <p:nvPr/>
          </p:nvSpPr>
          <p:spPr bwMode="auto">
            <a:xfrm>
              <a:off x="3193256" y="4748213"/>
              <a:ext cx="26828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drb</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27" name="Rectangle 126"/>
            <p:cNvSpPr>
              <a:spLocks noChangeArrowheads="1"/>
            </p:cNvSpPr>
            <p:nvPr/>
          </p:nvSpPr>
          <p:spPr bwMode="auto">
            <a:xfrm>
              <a:off x="3388519" y="4748213"/>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28" name="Rectangle 127"/>
            <p:cNvSpPr>
              <a:spLocks noChangeArrowheads="1"/>
            </p:cNvSpPr>
            <p:nvPr/>
          </p:nvSpPr>
          <p:spPr bwMode="auto">
            <a:xfrm>
              <a:off x="3437731" y="4748213"/>
              <a:ext cx="2063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ID</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29" name="Rectangle 128"/>
            <p:cNvSpPr>
              <a:spLocks noChangeArrowheads="1"/>
            </p:cNvSpPr>
            <p:nvPr/>
          </p:nvSpPr>
          <p:spPr bwMode="auto">
            <a:xfrm>
              <a:off x="3193256" y="4887913"/>
              <a:ext cx="2190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rlc</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30" name="Rectangle 129"/>
            <p:cNvSpPr>
              <a:spLocks noChangeArrowheads="1"/>
            </p:cNvSpPr>
            <p:nvPr/>
          </p:nvSpPr>
          <p:spPr bwMode="auto">
            <a:xfrm>
              <a:off x="3339306" y="4887913"/>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31" name="Rectangle 130"/>
            <p:cNvSpPr>
              <a:spLocks noChangeArrowheads="1"/>
            </p:cNvSpPr>
            <p:nvPr/>
          </p:nvSpPr>
          <p:spPr bwMode="auto">
            <a:xfrm>
              <a:off x="3388519" y="4887913"/>
              <a:ext cx="4873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32" name="Rectangle 131"/>
            <p:cNvSpPr>
              <a:spLocks noChangeArrowheads="1"/>
            </p:cNvSpPr>
            <p:nvPr/>
          </p:nvSpPr>
          <p:spPr bwMode="auto">
            <a:xfrm>
              <a:off x="3193256" y="5014913"/>
              <a:ext cx="34131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mac</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33" name="Rectangle 132"/>
            <p:cNvSpPr>
              <a:spLocks noChangeArrowheads="1"/>
            </p:cNvSpPr>
            <p:nvPr/>
          </p:nvSpPr>
          <p:spPr bwMode="auto">
            <a:xfrm>
              <a:off x="3437731" y="5014913"/>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34" name="Rectangle 133"/>
            <p:cNvSpPr>
              <a:spLocks noChangeArrowheads="1"/>
            </p:cNvSpPr>
            <p:nvPr/>
          </p:nvSpPr>
          <p:spPr bwMode="auto">
            <a:xfrm>
              <a:off x="3485356" y="5014913"/>
              <a:ext cx="35401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LCH</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35" name="Rectangle 134"/>
            <p:cNvSpPr>
              <a:spLocks noChangeArrowheads="1"/>
            </p:cNvSpPr>
            <p:nvPr/>
          </p:nvSpPr>
          <p:spPr bwMode="auto">
            <a:xfrm>
              <a:off x="3729831" y="5014913"/>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36" name="Rectangle 135"/>
            <p:cNvSpPr>
              <a:spLocks noChangeArrowheads="1"/>
            </p:cNvSpPr>
            <p:nvPr/>
          </p:nvSpPr>
          <p:spPr bwMode="auto">
            <a:xfrm>
              <a:off x="3779044" y="5014913"/>
              <a:ext cx="4873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37" name="Rectangle 136"/>
            <p:cNvSpPr>
              <a:spLocks noChangeArrowheads="1"/>
            </p:cNvSpPr>
            <p:nvPr/>
          </p:nvSpPr>
          <p:spPr bwMode="auto">
            <a:xfrm>
              <a:off x="2920206" y="5256213"/>
              <a:ext cx="1474787" cy="244475"/>
            </a:xfrm>
            <a:prstGeom prst="rect">
              <a:avLst/>
            </a:prstGeom>
            <a:solidFill>
              <a:srgbClr val="97C3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8" name="Rectangle 137"/>
            <p:cNvSpPr>
              <a:spLocks noChangeArrowheads="1"/>
            </p:cNvSpPr>
            <p:nvPr/>
          </p:nvSpPr>
          <p:spPr bwMode="auto">
            <a:xfrm>
              <a:off x="3040856" y="5316538"/>
              <a:ext cx="34131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mac</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39" name="Rectangle 138"/>
            <p:cNvSpPr>
              <a:spLocks noChangeArrowheads="1"/>
            </p:cNvSpPr>
            <p:nvPr/>
          </p:nvSpPr>
          <p:spPr bwMode="auto">
            <a:xfrm>
              <a:off x="3285331" y="5316538"/>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40" name="Rectangle 139"/>
            <p:cNvSpPr>
              <a:spLocks noChangeArrowheads="1"/>
            </p:cNvSpPr>
            <p:nvPr/>
          </p:nvSpPr>
          <p:spPr bwMode="auto">
            <a:xfrm>
              <a:off x="3332956" y="5316538"/>
              <a:ext cx="11461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CellGroupConfig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41" name="Rectangle 140"/>
            <p:cNvSpPr>
              <a:spLocks noChangeArrowheads="1"/>
            </p:cNvSpPr>
            <p:nvPr/>
          </p:nvSpPr>
          <p:spPr bwMode="auto">
            <a:xfrm>
              <a:off x="2926556" y="5751513"/>
              <a:ext cx="1193800" cy="246063"/>
            </a:xfrm>
            <a:prstGeom prst="rect">
              <a:avLst/>
            </a:prstGeom>
            <a:solidFill>
              <a:srgbClr val="97C3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42" name="Rectangle 141"/>
            <p:cNvSpPr>
              <a:spLocks noChangeArrowheads="1"/>
            </p:cNvSpPr>
            <p:nvPr/>
          </p:nvSpPr>
          <p:spPr bwMode="auto">
            <a:xfrm>
              <a:off x="2926556" y="5751513"/>
              <a:ext cx="1193800" cy="246063"/>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143" name="Rectangle 142"/>
            <p:cNvSpPr>
              <a:spLocks noChangeArrowheads="1"/>
            </p:cNvSpPr>
            <p:nvPr/>
          </p:nvSpPr>
          <p:spPr bwMode="auto">
            <a:xfrm>
              <a:off x="3040856" y="5802313"/>
              <a:ext cx="7921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servingCell</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44" name="Rectangle 143"/>
            <p:cNvSpPr>
              <a:spLocks noChangeArrowheads="1"/>
            </p:cNvSpPr>
            <p:nvPr/>
          </p:nvSpPr>
          <p:spPr bwMode="auto">
            <a:xfrm>
              <a:off x="3686969" y="5802313"/>
              <a:ext cx="109537"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45" name="Rectangle 144"/>
            <p:cNvSpPr>
              <a:spLocks noChangeArrowheads="1"/>
            </p:cNvSpPr>
            <p:nvPr/>
          </p:nvSpPr>
          <p:spPr bwMode="auto">
            <a:xfrm>
              <a:off x="3736181" y="5802313"/>
              <a:ext cx="365125"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46" name="Rectangle 145"/>
            <p:cNvSpPr>
              <a:spLocks noChangeArrowheads="1"/>
            </p:cNvSpPr>
            <p:nvPr/>
          </p:nvSpPr>
          <p:spPr bwMode="auto">
            <a:xfrm>
              <a:off x="2999581" y="5826125"/>
              <a:ext cx="1195387" cy="234950"/>
            </a:xfrm>
            <a:prstGeom prst="rect">
              <a:avLst/>
            </a:prstGeom>
            <a:solidFill>
              <a:srgbClr val="97C3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47" name="Rectangle 146"/>
            <p:cNvSpPr>
              <a:spLocks noChangeArrowheads="1"/>
            </p:cNvSpPr>
            <p:nvPr/>
          </p:nvSpPr>
          <p:spPr bwMode="auto">
            <a:xfrm>
              <a:off x="2999581" y="5826125"/>
              <a:ext cx="1195387" cy="234950"/>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148" name="Rectangle 147"/>
            <p:cNvSpPr>
              <a:spLocks noChangeArrowheads="1"/>
            </p:cNvSpPr>
            <p:nvPr/>
          </p:nvSpPr>
          <p:spPr bwMode="auto">
            <a:xfrm>
              <a:off x="3113881" y="5875338"/>
              <a:ext cx="7921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servingCell</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49" name="Rectangle 148"/>
            <p:cNvSpPr>
              <a:spLocks noChangeArrowheads="1"/>
            </p:cNvSpPr>
            <p:nvPr/>
          </p:nvSpPr>
          <p:spPr bwMode="auto">
            <a:xfrm>
              <a:off x="3759994" y="5875338"/>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50" name="Rectangle 149"/>
            <p:cNvSpPr>
              <a:spLocks noChangeArrowheads="1"/>
            </p:cNvSpPr>
            <p:nvPr/>
          </p:nvSpPr>
          <p:spPr bwMode="auto">
            <a:xfrm>
              <a:off x="3809206" y="5875338"/>
              <a:ext cx="3651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51" name="Rectangle 150"/>
            <p:cNvSpPr>
              <a:spLocks noChangeArrowheads="1"/>
            </p:cNvSpPr>
            <p:nvPr/>
          </p:nvSpPr>
          <p:spPr bwMode="auto">
            <a:xfrm>
              <a:off x="3072606" y="5911850"/>
              <a:ext cx="1195387" cy="234950"/>
            </a:xfrm>
            <a:prstGeom prst="rect">
              <a:avLst/>
            </a:prstGeom>
            <a:solidFill>
              <a:srgbClr val="97C3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52" name="Rectangle 151"/>
            <p:cNvSpPr>
              <a:spLocks noChangeArrowheads="1"/>
            </p:cNvSpPr>
            <p:nvPr/>
          </p:nvSpPr>
          <p:spPr bwMode="auto">
            <a:xfrm>
              <a:off x="3072606" y="5911850"/>
              <a:ext cx="1195387" cy="234950"/>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153" name="Rectangle 152"/>
            <p:cNvSpPr>
              <a:spLocks noChangeArrowheads="1"/>
            </p:cNvSpPr>
            <p:nvPr/>
          </p:nvSpPr>
          <p:spPr bwMode="auto">
            <a:xfrm>
              <a:off x="3193256" y="5959475"/>
              <a:ext cx="7921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servingCell</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54" name="Rectangle 153"/>
            <p:cNvSpPr>
              <a:spLocks noChangeArrowheads="1"/>
            </p:cNvSpPr>
            <p:nvPr/>
          </p:nvSpPr>
          <p:spPr bwMode="auto">
            <a:xfrm>
              <a:off x="3839369" y="5959475"/>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55" name="Rectangle 154"/>
            <p:cNvSpPr>
              <a:spLocks noChangeArrowheads="1"/>
            </p:cNvSpPr>
            <p:nvPr/>
          </p:nvSpPr>
          <p:spPr bwMode="auto">
            <a:xfrm>
              <a:off x="3888581" y="5959475"/>
              <a:ext cx="3651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77" name="Rectangle 176"/>
            <p:cNvSpPr>
              <a:spLocks noChangeArrowheads="1"/>
            </p:cNvSpPr>
            <p:nvPr/>
          </p:nvSpPr>
          <p:spPr bwMode="auto">
            <a:xfrm>
              <a:off x="2926556" y="4195763"/>
              <a:ext cx="1487487" cy="223838"/>
            </a:xfrm>
            <a:prstGeom prst="rect">
              <a:avLst/>
            </a:prstGeom>
            <a:solidFill>
              <a:srgbClr val="97C3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78" name="Rectangle 177"/>
            <p:cNvSpPr>
              <a:spLocks noChangeArrowheads="1"/>
            </p:cNvSpPr>
            <p:nvPr/>
          </p:nvSpPr>
          <p:spPr bwMode="auto">
            <a:xfrm>
              <a:off x="2926556" y="4195763"/>
              <a:ext cx="1487487" cy="223838"/>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179" name="Rectangle 178"/>
            <p:cNvSpPr>
              <a:spLocks noChangeArrowheads="1"/>
            </p:cNvSpPr>
            <p:nvPr/>
          </p:nvSpPr>
          <p:spPr bwMode="auto">
            <a:xfrm>
              <a:off x="3042444" y="4246563"/>
              <a:ext cx="3778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LCH</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80" name="Rectangle 179"/>
            <p:cNvSpPr>
              <a:spLocks noChangeArrowheads="1"/>
            </p:cNvSpPr>
            <p:nvPr/>
          </p:nvSpPr>
          <p:spPr bwMode="auto">
            <a:xfrm>
              <a:off x="3309144" y="4246563"/>
              <a:ext cx="1222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81" name="Rectangle 180"/>
            <p:cNvSpPr>
              <a:spLocks noChangeArrowheads="1"/>
            </p:cNvSpPr>
            <p:nvPr/>
          </p:nvSpPr>
          <p:spPr bwMode="auto">
            <a:xfrm>
              <a:off x="3358356" y="4246563"/>
              <a:ext cx="10842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ToRemoveList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grpSp>
      <p:sp>
        <p:nvSpPr>
          <p:cNvPr id="183" name="TextBox 182"/>
          <p:cNvSpPr txBox="1"/>
          <p:nvPr/>
        </p:nvSpPr>
        <p:spPr>
          <a:xfrm>
            <a:off x="82333" y="5332183"/>
            <a:ext cx="8371283" cy="1169551"/>
          </a:xfrm>
          <a:prstGeom prst="rect">
            <a:avLst/>
          </a:prstGeom>
          <a:noFill/>
        </p:spPr>
        <p:txBody>
          <a:bodyPr wrap="square" rtlCol="0">
            <a:spAutoFit/>
          </a:bodyPr>
          <a:lstStyle/>
          <a:p>
            <a:r>
              <a:rPr lang="fi-FI" dirty="0"/>
              <a:t>In </a:t>
            </a:r>
            <a:r>
              <a:rPr lang="fi-FI" dirty="0" err="1"/>
              <a:t>this</a:t>
            </a:r>
            <a:r>
              <a:rPr lang="fi-FI" dirty="0"/>
              <a:t> option, it is </a:t>
            </a:r>
            <a:r>
              <a:rPr lang="fi-FI" dirty="0" err="1"/>
              <a:t>most</a:t>
            </a:r>
            <a:r>
              <a:rPr lang="fi-FI" dirty="0"/>
              <a:t> </a:t>
            </a:r>
            <a:r>
              <a:rPr lang="fi-FI" dirty="0" err="1"/>
              <a:t>straightforward</a:t>
            </a:r>
            <a:r>
              <a:rPr lang="fi-FI" dirty="0"/>
              <a:t> to </a:t>
            </a:r>
            <a:r>
              <a:rPr lang="fi-FI" dirty="0" err="1"/>
              <a:t>capture</a:t>
            </a:r>
            <a:r>
              <a:rPr lang="fi-FI" dirty="0"/>
              <a:t> </a:t>
            </a:r>
            <a:r>
              <a:rPr lang="fi-FI" dirty="0" err="1"/>
              <a:t>procedures</a:t>
            </a:r>
            <a:r>
              <a:rPr lang="fi-FI" dirty="0"/>
              <a:t> in NR  </a:t>
            </a:r>
            <a:r>
              <a:rPr lang="fi-FI" dirty="0" err="1"/>
              <a:t>specifications</a:t>
            </a:r>
            <a:r>
              <a:rPr lang="fi-FI" dirty="0"/>
              <a:t> for </a:t>
            </a:r>
            <a:r>
              <a:rPr lang="fi-FI" dirty="0" err="1"/>
              <a:t>all</a:t>
            </a:r>
            <a:r>
              <a:rPr lang="fi-FI" dirty="0"/>
              <a:t> </a:t>
            </a:r>
            <a:r>
              <a:rPr lang="fi-FI" dirty="0" err="1"/>
              <a:t>DRBs</a:t>
            </a:r>
            <a:r>
              <a:rPr lang="fi-FI" dirty="0"/>
              <a:t> (LTE </a:t>
            </a:r>
            <a:r>
              <a:rPr lang="fi-FI" dirty="0" err="1"/>
              <a:t>would</a:t>
            </a:r>
            <a:r>
              <a:rPr lang="fi-FI" dirty="0"/>
              <a:t> </a:t>
            </a:r>
            <a:r>
              <a:rPr lang="fi-FI" dirty="0" err="1"/>
              <a:t>see</a:t>
            </a:r>
            <a:r>
              <a:rPr lang="fi-FI" dirty="0"/>
              <a:t> </a:t>
            </a:r>
            <a:r>
              <a:rPr lang="fi-FI" dirty="0" err="1"/>
              <a:t>only</a:t>
            </a:r>
            <a:r>
              <a:rPr lang="fi-FI" dirty="0"/>
              <a:t> </a:t>
            </a:r>
            <a:r>
              <a:rPr lang="fi-FI" dirty="0" err="1"/>
              <a:t>transparent</a:t>
            </a:r>
            <a:r>
              <a:rPr lang="fi-FI" dirty="0"/>
              <a:t> </a:t>
            </a:r>
            <a:r>
              <a:rPr lang="fi-FI" dirty="0" err="1"/>
              <a:t>container</a:t>
            </a:r>
            <a:r>
              <a:rPr lang="fi-FI" dirty="0"/>
              <a:t>)</a:t>
            </a:r>
          </a:p>
          <a:p>
            <a:r>
              <a:rPr lang="fi-FI" dirty="0" err="1"/>
              <a:t>Variant</a:t>
            </a:r>
            <a:r>
              <a:rPr lang="fi-FI" dirty="0"/>
              <a:t> of </a:t>
            </a:r>
            <a:r>
              <a:rPr lang="fi-FI" dirty="0" err="1"/>
              <a:t>this</a:t>
            </a:r>
            <a:r>
              <a:rPr lang="fi-FI" dirty="0"/>
              <a:t> </a:t>
            </a:r>
            <a:r>
              <a:rPr lang="fi-FI" dirty="0" err="1"/>
              <a:t>solution</a:t>
            </a:r>
            <a:r>
              <a:rPr lang="fi-FI" dirty="0"/>
              <a:t> is to </a:t>
            </a:r>
            <a:r>
              <a:rPr lang="fi-FI" dirty="0" err="1"/>
              <a:t>merge</a:t>
            </a:r>
            <a:r>
              <a:rPr lang="fi-FI" dirty="0"/>
              <a:t> </a:t>
            </a:r>
            <a:r>
              <a:rPr lang="fi-FI" dirty="0" err="1"/>
              <a:t>these</a:t>
            </a:r>
            <a:r>
              <a:rPr lang="fi-FI" dirty="0"/>
              <a:t> </a:t>
            </a:r>
            <a:r>
              <a:rPr lang="fi-FI" dirty="0" err="1"/>
              <a:t>two</a:t>
            </a:r>
            <a:r>
              <a:rPr lang="fi-FI" dirty="0"/>
              <a:t> </a:t>
            </a:r>
            <a:r>
              <a:rPr lang="fi-FI" dirty="0" err="1"/>
              <a:t>lists</a:t>
            </a:r>
            <a:r>
              <a:rPr lang="fi-FI" dirty="0"/>
              <a:t>…</a:t>
            </a:r>
          </a:p>
        </p:txBody>
      </p:sp>
      <p:sp>
        <p:nvSpPr>
          <p:cNvPr id="232" name="Rectangle 231"/>
          <p:cNvSpPr>
            <a:spLocks noChangeArrowheads="1"/>
          </p:cNvSpPr>
          <p:nvPr/>
        </p:nvSpPr>
        <p:spPr bwMode="auto">
          <a:xfrm>
            <a:off x="4757694" y="2324425"/>
            <a:ext cx="1743075" cy="1535113"/>
          </a:xfrm>
          <a:prstGeom prst="rect">
            <a:avLst/>
          </a:prstGeom>
          <a:solidFill>
            <a:srgbClr val="C1EB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233" name="Rectangle 232"/>
          <p:cNvSpPr>
            <a:spLocks noChangeArrowheads="1"/>
          </p:cNvSpPr>
          <p:nvPr/>
        </p:nvSpPr>
        <p:spPr bwMode="auto">
          <a:xfrm>
            <a:off x="4757694" y="2324425"/>
            <a:ext cx="1743075" cy="1535113"/>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234" name="Rectangle 233"/>
          <p:cNvSpPr>
            <a:spLocks noChangeArrowheads="1"/>
          </p:cNvSpPr>
          <p:nvPr/>
        </p:nvSpPr>
        <p:spPr bwMode="auto">
          <a:xfrm>
            <a:off x="4875169" y="2373638"/>
            <a:ext cx="3905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DRB</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35" name="Rectangle 234"/>
          <p:cNvSpPr>
            <a:spLocks noChangeArrowheads="1"/>
          </p:cNvSpPr>
          <p:nvPr/>
        </p:nvSpPr>
        <p:spPr bwMode="auto">
          <a:xfrm>
            <a:off x="5130757" y="2373638"/>
            <a:ext cx="1222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36" name="Rectangle 235"/>
          <p:cNvSpPr>
            <a:spLocks noChangeArrowheads="1"/>
          </p:cNvSpPr>
          <p:nvPr/>
        </p:nvSpPr>
        <p:spPr bwMode="auto">
          <a:xfrm>
            <a:off x="5179969" y="2373638"/>
            <a:ext cx="11080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ToAddModList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37" name="Rectangle 236"/>
          <p:cNvSpPr>
            <a:spLocks noChangeArrowheads="1"/>
          </p:cNvSpPr>
          <p:nvPr/>
        </p:nvSpPr>
        <p:spPr bwMode="auto">
          <a:xfrm>
            <a:off x="4757694" y="2057725"/>
            <a:ext cx="1743075" cy="233363"/>
          </a:xfrm>
          <a:prstGeom prst="rect">
            <a:avLst/>
          </a:prstGeom>
          <a:solidFill>
            <a:srgbClr val="C1EB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238" name="Rectangle 237"/>
          <p:cNvSpPr>
            <a:spLocks noChangeArrowheads="1"/>
          </p:cNvSpPr>
          <p:nvPr/>
        </p:nvSpPr>
        <p:spPr bwMode="auto">
          <a:xfrm>
            <a:off x="4757694" y="2057725"/>
            <a:ext cx="1743075" cy="233363"/>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239" name="Rectangle 238"/>
          <p:cNvSpPr>
            <a:spLocks noChangeArrowheads="1"/>
          </p:cNvSpPr>
          <p:nvPr/>
        </p:nvSpPr>
        <p:spPr bwMode="auto">
          <a:xfrm>
            <a:off x="4875169" y="2108525"/>
            <a:ext cx="3905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DRB</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40" name="Rectangle 239"/>
          <p:cNvSpPr>
            <a:spLocks noChangeArrowheads="1"/>
          </p:cNvSpPr>
          <p:nvPr/>
        </p:nvSpPr>
        <p:spPr bwMode="auto">
          <a:xfrm>
            <a:off x="5130757" y="2108525"/>
            <a:ext cx="1222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41" name="Rectangle 240"/>
          <p:cNvSpPr>
            <a:spLocks noChangeArrowheads="1"/>
          </p:cNvSpPr>
          <p:nvPr/>
        </p:nvSpPr>
        <p:spPr bwMode="auto">
          <a:xfrm>
            <a:off x="5179969" y="2108525"/>
            <a:ext cx="10715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ToReleaseList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42" name="Rectangle 241"/>
          <p:cNvSpPr>
            <a:spLocks noChangeArrowheads="1"/>
          </p:cNvSpPr>
          <p:nvPr/>
        </p:nvSpPr>
        <p:spPr bwMode="auto">
          <a:xfrm>
            <a:off x="4818019" y="2514925"/>
            <a:ext cx="1463675" cy="1195388"/>
          </a:xfrm>
          <a:prstGeom prst="rect">
            <a:avLst/>
          </a:prstGeom>
          <a:solidFill>
            <a:srgbClr val="C1EB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243" name="Rectangle 242"/>
          <p:cNvSpPr>
            <a:spLocks noChangeArrowheads="1"/>
          </p:cNvSpPr>
          <p:nvPr/>
        </p:nvSpPr>
        <p:spPr bwMode="auto">
          <a:xfrm>
            <a:off x="4818019" y="2514925"/>
            <a:ext cx="1463675" cy="1195388"/>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244" name="Rectangle 243"/>
          <p:cNvSpPr>
            <a:spLocks noChangeArrowheads="1"/>
          </p:cNvSpPr>
          <p:nvPr/>
        </p:nvSpPr>
        <p:spPr bwMode="auto">
          <a:xfrm>
            <a:off x="4940257" y="2570488"/>
            <a:ext cx="31750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Eps</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45" name="Rectangle 244"/>
          <p:cNvSpPr>
            <a:spLocks noChangeArrowheads="1"/>
          </p:cNvSpPr>
          <p:nvPr/>
        </p:nvSpPr>
        <p:spPr bwMode="auto">
          <a:xfrm>
            <a:off x="5160919" y="2570488"/>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46" name="Rectangle 245"/>
          <p:cNvSpPr>
            <a:spLocks noChangeArrowheads="1"/>
          </p:cNvSpPr>
          <p:nvPr/>
        </p:nvSpPr>
        <p:spPr bwMode="auto">
          <a:xfrm>
            <a:off x="5208544" y="2570488"/>
            <a:ext cx="64611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BearerID</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47" name="Rectangle 246"/>
          <p:cNvSpPr>
            <a:spLocks noChangeArrowheads="1"/>
          </p:cNvSpPr>
          <p:nvPr/>
        </p:nvSpPr>
        <p:spPr bwMode="auto">
          <a:xfrm>
            <a:off x="4940257" y="2708600"/>
            <a:ext cx="26828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drb</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48" name="Rectangle 247"/>
          <p:cNvSpPr>
            <a:spLocks noChangeArrowheads="1"/>
          </p:cNvSpPr>
          <p:nvPr/>
        </p:nvSpPr>
        <p:spPr bwMode="auto">
          <a:xfrm>
            <a:off x="5135519" y="2708600"/>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49" name="Rectangle 248"/>
          <p:cNvSpPr>
            <a:spLocks noChangeArrowheads="1"/>
          </p:cNvSpPr>
          <p:nvPr/>
        </p:nvSpPr>
        <p:spPr bwMode="auto">
          <a:xfrm>
            <a:off x="5184732" y="2708600"/>
            <a:ext cx="2063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ID</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50" name="Rectangle 249"/>
          <p:cNvSpPr>
            <a:spLocks noChangeArrowheads="1"/>
          </p:cNvSpPr>
          <p:nvPr/>
        </p:nvSpPr>
        <p:spPr bwMode="auto">
          <a:xfrm>
            <a:off x="4940257" y="3113413"/>
            <a:ext cx="2206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rlc</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51" name="Rectangle 250"/>
          <p:cNvSpPr>
            <a:spLocks noChangeArrowheads="1"/>
          </p:cNvSpPr>
          <p:nvPr/>
        </p:nvSpPr>
        <p:spPr bwMode="auto">
          <a:xfrm>
            <a:off x="5086307" y="3113413"/>
            <a:ext cx="1111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52" name="Rectangle 251"/>
          <p:cNvSpPr>
            <a:spLocks noChangeArrowheads="1"/>
          </p:cNvSpPr>
          <p:nvPr/>
        </p:nvSpPr>
        <p:spPr bwMode="auto">
          <a:xfrm>
            <a:off x="5135519" y="3113413"/>
            <a:ext cx="4873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53" name="Rectangle 252"/>
          <p:cNvSpPr>
            <a:spLocks noChangeArrowheads="1"/>
          </p:cNvSpPr>
          <p:nvPr/>
        </p:nvSpPr>
        <p:spPr bwMode="auto">
          <a:xfrm>
            <a:off x="4940257" y="3242000"/>
            <a:ext cx="116998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logicalChannelID</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54" name="Rectangle 253"/>
          <p:cNvSpPr>
            <a:spLocks noChangeArrowheads="1"/>
          </p:cNvSpPr>
          <p:nvPr/>
        </p:nvSpPr>
        <p:spPr bwMode="auto">
          <a:xfrm>
            <a:off x="4940257" y="3380113"/>
            <a:ext cx="14509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logicalChannelConfig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55" name="Rectangle 254"/>
          <p:cNvSpPr>
            <a:spLocks noChangeArrowheads="1"/>
          </p:cNvSpPr>
          <p:nvPr/>
        </p:nvSpPr>
        <p:spPr bwMode="auto">
          <a:xfrm>
            <a:off x="4940257" y="3508700"/>
            <a:ext cx="2079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56" name="Rectangle 255"/>
          <p:cNvSpPr>
            <a:spLocks noChangeArrowheads="1"/>
          </p:cNvSpPr>
          <p:nvPr/>
        </p:nvSpPr>
        <p:spPr bwMode="auto">
          <a:xfrm>
            <a:off x="4910094" y="2840363"/>
            <a:ext cx="938212" cy="246063"/>
          </a:xfrm>
          <a:prstGeom prst="rect">
            <a:avLst/>
          </a:prstGeom>
          <a:solidFill>
            <a:srgbClr val="C1EB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258" name="Rectangle 257"/>
          <p:cNvSpPr>
            <a:spLocks noChangeArrowheads="1"/>
          </p:cNvSpPr>
          <p:nvPr/>
        </p:nvSpPr>
        <p:spPr bwMode="auto">
          <a:xfrm>
            <a:off x="5035507" y="2899100"/>
            <a:ext cx="3778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pdcp</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59" name="Rectangle 258"/>
          <p:cNvSpPr>
            <a:spLocks noChangeArrowheads="1"/>
          </p:cNvSpPr>
          <p:nvPr/>
        </p:nvSpPr>
        <p:spPr bwMode="auto">
          <a:xfrm>
            <a:off x="5327607" y="2899100"/>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60" name="Rectangle 259"/>
          <p:cNvSpPr>
            <a:spLocks noChangeArrowheads="1"/>
          </p:cNvSpPr>
          <p:nvPr/>
        </p:nvSpPr>
        <p:spPr bwMode="auto">
          <a:xfrm>
            <a:off x="5376819" y="2899100"/>
            <a:ext cx="4873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61" name="Rectangle 260"/>
          <p:cNvSpPr>
            <a:spLocks noChangeArrowheads="1"/>
          </p:cNvSpPr>
          <p:nvPr/>
        </p:nvSpPr>
        <p:spPr bwMode="auto">
          <a:xfrm>
            <a:off x="4916444" y="2580013"/>
            <a:ext cx="1462087" cy="1193800"/>
          </a:xfrm>
          <a:prstGeom prst="rect">
            <a:avLst/>
          </a:prstGeom>
          <a:solidFill>
            <a:srgbClr val="C1EB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262" name="Rectangle 261"/>
          <p:cNvSpPr>
            <a:spLocks noChangeArrowheads="1"/>
          </p:cNvSpPr>
          <p:nvPr/>
        </p:nvSpPr>
        <p:spPr bwMode="auto">
          <a:xfrm>
            <a:off x="4916444" y="2580013"/>
            <a:ext cx="1462087" cy="1193800"/>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263" name="Rectangle 262"/>
          <p:cNvSpPr>
            <a:spLocks noChangeArrowheads="1"/>
          </p:cNvSpPr>
          <p:nvPr/>
        </p:nvSpPr>
        <p:spPr bwMode="auto">
          <a:xfrm>
            <a:off x="5032332" y="2632400"/>
            <a:ext cx="31591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Eps</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64" name="Rectangle 263"/>
          <p:cNvSpPr>
            <a:spLocks noChangeArrowheads="1"/>
          </p:cNvSpPr>
          <p:nvPr/>
        </p:nvSpPr>
        <p:spPr bwMode="auto">
          <a:xfrm>
            <a:off x="5251407" y="2632400"/>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65" name="Rectangle 264"/>
          <p:cNvSpPr>
            <a:spLocks noChangeArrowheads="1"/>
          </p:cNvSpPr>
          <p:nvPr/>
        </p:nvSpPr>
        <p:spPr bwMode="auto">
          <a:xfrm>
            <a:off x="5300619" y="2632400"/>
            <a:ext cx="6445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dirty="0" err="1">
                <a:ln>
                  <a:noFill/>
                </a:ln>
                <a:solidFill>
                  <a:srgbClr val="58585A"/>
                </a:solidFill>
                <a:effectLst/>
                <a:latin typeface="Arial" panose="020B0604020202020204" pitchFamily="34" charset="0"/>
              </a:rPr>
              <a:t>BearerID</a:t>
            </a:r>
            <a:endParaRPr kumimoji="0" lang="fi-FI" altLang="fi-FI" sz="1800" b="0" i="0" u="none" strike="noStrike" cap="none" normalizeH="0" baseline="0" dirty="0">
              <a:ln>
                <a:noFill/>
              </a:ln>
              <a:solidFill>
                <a:schemeClr val="tx1"/>
              </a:solidFill>
              <a:effectLst/>
              <a:latin typeface="Arial" panose="020B0604020202020204" pitchFamily="34" charset="0"/>
            </a:endParaRPr>
          </a:p>
        </p:txBody>
      </p:sp>
      <p:sp>
        <p:nvSpPr>
          <p:cNvPr id="266" name="Rectangle 265"/>
          <p:cNvSpPr>
            <a:spLocks noChangeArrowheads="1"/>
          </p:cNvSpPr>
          <p:nvPr/>
        </p:nvSpPr>
        <p:spPr bwMode="auto">
          <a:xfrm>
            <a:off x="5032332" y="2770513"/>
            <a:ext cx="26828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drb</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67" name="Rectangle 266"/>
          <p:cNvSpPr>
            <a:spLocks noChangeArrowheads="1"/>
          </p:cNvSpPr>
          <p:nvPr/>
        </p:nvSpPr>
        <p:spPr bwMode="auto">
          <a:xfrm>
            <a:off x="5227594" y="2770513"/>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68" name="Rectangle 267"/>
          <p:cNvSpPr>
            <a:spLocks noChangeArrowheads="1"/>
          </p:cNvSpPr>
          <p:nvPr/>
        </p:nvSpPr>
        <p:spPr bwMode="auto">
          <a:xfrm>
            <a:off x="5275219" y="2770513"/>
            <a:ext cx="2079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dirty="0">
                <a:ln>
                  <a:noFill/>
                </a:ln>
                <a:solidFill>
                  <a:srgbClr val="58585A"/>
                </a:solidFill>
                <a:effectLst/>
                <a:latin typeface="Arial" panose="020B0604020202020204" pitchFamily="34" charset="0"/>
              </a:rPr>
              <a:t>ID</a:t>
            </a:r>
            <a:endParaRPr kumimoji="0" lang="fi-FI" altLang="fi-FI" sz="1800" b="0" i="0" u="none" strike="noStrike" cap="none" normalizeH="0" baseline="0" dirty="0">
              <a:ln>
                <a:noFill/>
              </a:ln>
              <a:solidFill>
                <a:schemeClr val="tx1"/>
              </a:solidFill>
              <a:effectLst/>
              <a:latin typeface="Arial" panose="020B0604020202020204" pitchFamily="34" charset="0"/>
            </a:endParaRPr>
          </a:p>
        </p:txBody>
      </p:sp>
      <p:sp>
        <p:nvSpPr>
          <p:cNvPr id="274" name="Rectangle 273"/>
          <p:cNvSpPr>
            <a:spLocks noChangeArrowheads="1"/>
          </p:cNvSpPr>
          <p:nvPr/>
        </p:nvSpPr>
        <p:spPr bwMode="auto">
          <a:xfrm>
            <a:off x="5032332" y="3570613"/>
            <a:ext cx="2063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76" name="Rectangle 275"/>
          <p:cNvSpPr>
            <a:spLocks noChangeArrowheads="1"/>
          </p:cNvSpPr>
          <p:nvPr/>
        </p:nvSpPr>
        <p:spPr bwMode="auto">
          <a:xfrm>
            <a:off x="4719676" y="2016450"/>
            <a:ext cx="1905022" cy="1946062"/>
          </a:xfrm>
          <a:prstGeom prst="rect">
            <a:avLst/>
          </a:prstGeom>
          <a:noFill/>
          <a:ln w="23813"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279" name="Rectangle 278"/>
          <p:cNvSpPr>
            <a:spLocks noChangeArrowheads="1"/>
          </p:cNvSpPr>
          <p:nvPr/>
        </p:nvSpPr>
        <p:spPr bwMode="auto">
          <a:xfrm>
            <a:off x="5031538" y="2951487"/>
            <a:ext cx="948978"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dirty="0">
                <a:ln>
                  <a:noFill/>
                </a:ln>
                <a:solidFill>
                  <a:srgbClr val="58585A"/>
                </a:solidFill>
                <a:effectLst/>
                <a:latin typeface="Arial" panose="020B0604020202020204" pitchFamily="34" charset="0"/>
              </a:rPr>
              <a:t>PDCP-</a:t>
            </a:r>
            <a:r>
              <a:rPr kumimoji="0" lang="fi-FI" altLang="fi-FI" sz="900" b="0" i="0" u="none" strike="noStrike" cap="none" normalizeH="0" baseline="0" dirty="0" err="1">
                <a:ln>
                  <a:noFill/>
                </a:ln>
                <a:solidFill>
                  <a:srgbClr val="58585A"/>
                </a:solidFill>
                <a:effectLst/>
                <a:latin typeface="Arial" panose="020B0604020202020204" pitchFamily="34" charset="0"/>
              </a:rPr>
              <a:t>Config</a:t>
            </a:r>
            <a:endParaRPr kumimoji="0" lang="fi-FI" altLang="fi-FI" sz="900" b="0" i="0" u="none" strike="noStrike" cap="none" normalizeH="0" baseline="0" dirty="0">
              <a:ln>
                <a:noFill/>
              </a:ln>
              <a:solidFill>
                <a:srgbClr val="58585A"/>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fi-FI" altLang="fi-FI" sz="900" dirty="0" err="1">
                <a:solidFill>
                  <a:srgbClr val="58585A"/>
                </a:solidFill>
              </a:rPr>
              <a:t>keyToUse</a:t>
            </a:r>
            <a:endParaRPr lang="fi-FI" altLang="fi-FI" sz="900" dirty="0">
              <a:solidFill>
                <a:srgbClr val="58585A"/>
              </a:solidFill>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dirty="0" err="1">
                <a:ln>
                  <a:noFill/>
                </a:ln>
                <a:solidFill>
                  <a:srgbClr val="58585A"/>
                </a:solidFill>
                <a:effectLst/>
                <a:latin typeface="Arial" panose="020B0604020202020204" pitchFamily="34" charset="0"/>
              </a:rPr>
              <a:t>triggerPDCPReest</a:t>
            </a:r>
            <a:endParaRPr kumimoji="0" lang="fi-FI" altLang="fi-FI" sz="1800" b="0" i="0" u="none" strike="noStrike" cap="none" normalizeH="0" baseline="0" dirty="0">
              <a:ln>
                <a:noFill/>
              </a:ln>
              <a:solidFill>
                <a:schemeClr val="tx1"/>
              </a:solidFill>
              <a:effectLst/>
              <a:latin typeface="Arial" panose="020B0604020202020204" pitchFamily="34" charset="0"/>
            </a:endParaRPr>
          </a:p>
        </p:txBody>
      </p:sp>
      <p:sp>
        <p:nvSpPr>
          <p:cNvPr id="280" name="Rectangle 279"/>
          <p:cNvSpPr>
            <a:spLocks noChangeArrowheads="1"/>
          </p:cNvSpPr>
          <p:nvPr/>
        </p:nvSpPr>
        <p:spPr bwMode="auto">
          <a:xfrm>
            <a:off x="2566910" y="2332490"/>
            <a:ext cx="1743075" cy="1535113"/>
          </a:xfrm>
          <a:prstGeom prst="rect">
            <a:avLst/>
          </a:prstGeom>
          <a:solidFill>
            <a:srgbClr val="C1EB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281" name="Rectangle 280"/>
          <p:cNvSpPr>
            <a:spLocks noChangeArrowheads="1"/>
          </p:cNvSpPr>
          <p:nvPr/>
        </p:nvSpPr>
        <p:spPr bwMode="auto">
          <a:xfrm>
            <a:off x="2566910" y="2332490"/>
            <a:ext cx="1743075" cy="1535113"/>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282" name="Rectangle 281"/>
          <p:cNvSpPr>
            <a:spLocks noChangeArrowheads="1"/>
          </p:cNvSpPr>
          <p:nvPr/>
        </p:nvSpPr>
        <p:spPr bwMode="auto">
          <a:xfrm>
            <a:off x="2684385" y="2381703"/>
            <a:ext cx="3905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DRB</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83" name="Rectangle 282"/>
          <p:cNvSpPr>
            <a:spLocks noChangeArrowheads="1"/>
          </p:cNvSpPr>
          <p:nvPr/>
        </p:nvSpPr>
        <p:spPr bwMode="auto">
          <a:xfrm>
            <a:off x="2939973" y="2381703"/>
            <a:ext cx="1222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84" name="Rectangle 283"/>
          <p:cNvSpPr>
            <a:spLocks noChangeArrowheads="1"/>
          </p:cNvSpPr>
          <p:nvPr/>
        </p:nvSpPr>
        <p:spPr bwMode="auto">
          <a:xfrm>
            <a:off x="2989185" y="2381703"/>
            <a:ext cx="11080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ToAddModList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85" name="Rectangle 284"/>
          <p:cNvSpPr>
            <a:spLocks noChangeArrowheads="1"/>
          </p:cNvSpPr>
          <p:nvPr/>
        </p:nvSpPr>
        <p:spPr bwMode="auto">
          <a:xfrm>
            <a:off x="2566910" y="2065790"/>
            <a:ext cx="1743075" cy="233363"/>
          </a:xfrm>
          <a:prstGeom prst="rect">
            <a:avLst/>
          </a:prstGeom>
          <a:solidFill>
            <a:srgbClr val="C1EB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286" name="Rectangle 285"/>
          <p:cNvSpPr>
            <a:spLocks noChangeArrowheads="1"/>
          </p:cNvSpPr>
          <p:nvPr/>
        </p:nvSpPr>
        <p:spPr bwMode="auto">
          <a:xfrm>
            <a:off x="2566910" y="2065790"/>
            <a:ext cx="1743075" cy="233363"/>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287" name="Rectangle 286"/>
          <p:cNvSpPr>
            <a:spLocks noChangeArrowheads="1"/>
          </p:cNvSpPr>
          <p:nvPr/>
        </p:nvSpPr>
        <p:spPr bwMode="auto">
          <a:xfrm>
            <a:off x="2684385" y="2116590"/>
            <a:ext cx="3905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DRB</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88" name="Rectangle 287"/>
          <p:cNvSpPr>
            <a:spLocks noChangeArrowheads="1"/>
          </p:cNvSpPr>
          <p:nvPr/>
        </p:nvSpPr>
        <p:spPr bwMode="auto">
          <a:xfrm>
            <a:off x="2939973" y="2116590"/>
            <a:ext cx="1222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89" name="Rectangle 288"/>
          <p:cNvSpPr>
            <a:spLocks noChangeArrowheads="1"/>
          </p:cNvSpPr>
          <p:nvPr/>
        </p:nvSpPr>
        <p:spPr bwMode="auto">
          <a:xfrm>
            <a:off x="2989185" y="2116590"/>
            <a:ext cx="10715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ToReleaseList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90" name="Rectangle 289"/>
          <p:cNvSpPr>
            <a:spLocks noChangeArrowheads="1"/>
          </p:cNvSpPr>
          <p:nvPr/>
        </p:nvSpPr>
        <p:spPr bwMode="auto">
          <a:xfrm>
            <a:off x="2627235" y="2522990"/>
            <a:ext cx="1463675" cy="1195388"/>
          </a:xfrm>
          <a:prstGeom prst="rect">
            <a:avLst/>
          </a:prstGeom>
          <a:solidFill>
            <a:srgbClr val="C1EB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291" name="Rectangle 290"/>
          <p:cNvSpPr>
            <a:spLocks noChangeArrowheads="1"/>
          </p:cNvSpPr>
          <p:nvPr/>
        </p:nvSpPr>
        <p:spPr bwMode="auto">
          <a:xfrm>
            <a:off x="2627235" y="2522990"/>
            <a:ext cx="1463675" cy="1195388"/>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292" name="Rectangle 291"/>
          <p:cNvSpPr>
            <a:spLocks noChangeArrowheads="1"/>
          </p:cNvSpPr>
          <p:nvPr/>
        </p:nvSpPr>
        <p:spPr bwMode="auto">
          <a:xfrm>
            <a:off x="2749473" y="2578553"/>
            <a:ext cx="31750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Eps</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93" name="Rectangle 292"/>
          <p:cNvSpPr>
            <a:spLocks noChangeArrowheads="1"/>
          </p:cNvSpPr>
          <p:nvPr/>
        </p:nvSpPr>
        <p:spPr bwMode="auto">
          <a:xfrm>
            <a:off x="2970135" y="2578553"/>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94" name="Rectangle 293"/>
          <p:cNvSpPr>
            <a:spLocks noChangeArrowheads="1"/>
          </p:cNvSpPr>
          <p:nvPr/>
        </p:nvSpPr>
        <p:spPr bwMode="auto">
          <a:xfrm>
            <a:off x="3017760" y="2578553"/>
            <a:ext cx="64611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BearerID</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95" name="Rectangle 294"/>
          <p:cNvSpPr>
            <a:spLocks noChangeArrowheads="1"/>
          </p:cNvSpPr>
          <p:nvPr/>
        </p:nvSpPr>
        <p:spPr bwMode="auto">
          <a:xfrm>
            <a:off x="2749473" y="2716665"/>
            <a:ext cx="26828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drb</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96" name="Rectangle 295"/>
          <p:cNvSpPr>
            <a:spLocks noChangeArrowheads="1"/>
          </p:cNvSpPr>
          <p:nvPr/>
        </p:nvSpPr>
        <p:spPr bwMode="auto">
          <a:xfrm>
            <a:off x="2944735" y="2716665"/>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97" name="Rectangle 296"/>
          <p:cNvSpPr>
            <a:spLocks noChangeArrowheads="1"/>
          </p:cNvSpPr>
          <p:nvPr/>
        </p:nvSpPr>
        <p:spPr bwMode="auto">
          <a:xfrm>
            <a:off x="2993948" y="2716665"/>
            <a:ext cx="2063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ID</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98" name="Rectangle 297"/>
          <p:cNvSpPr>
            <a:spLocks noChangeArrowheads="1"/>
          </p:cNvSpPr>
          <p:nvPr/>
        </p:nvSpPr>
        <p:spPr bwMode="auto">
          <a:xfrm>
            <a:off x="2749473" y="3121478"/>
            <a:ext cx="2206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rlc</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99" name="Rectangle 298"/>
          <p:cNvSpPr>
            <a:spLocks noChangeArrowheads="1"/>
          </p:cNvSpPr>
          <p:nvPr/>
        </p:nvSpPr>
        <p:spPr bwMode="auto">
          <a:xfrm>
            <a:off x="2895523" y="3121478"/>
            <a:ext cx="1111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00" name="Rectangle 299"/>
          <p:cNvSpPr>
            <a:spLocks noChangeArrowheads="1"/>
          </p:cNvSpPr>
          <p:nvPr/>
        </p:nvSpPr>
        <p:spPr bwMode="auto">
          <a:xfrm>
            <a:off x="2944735" y="3121478"/>
            <a:ext cx="4873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01" name="Rectangle 300"/>
          <p:cNvSpPr>
            <a:spLocks noChangeArrowheads="1"/>
          </p:cNvSpPr>
          <p:nvPr/>
        </p:nvSpPr>
        <p:spPr bwMode="auto">
          <a:xfrm>
            <a:off x="2749473" y="3250065"/>
            <a:ext cx="116998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logicalChannelID</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02" name="Rectangle 301"/>
          <p:cNvSpPr>
            <a:spLocks noChangeArrowheads="1"/>
          </p:cNvSpPr>
          <p:nvPr/>
        </p:nvSpPr>
        <p:spPr bwMode="auto">
          <a:xfrm>
            <a:off x="2749473" y="3388178"/>
            <a:ext cx="14509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logicalChannelConfig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03" name="Rectangle 302"/>
          <p:cNvSpPr>
            <a:spLocks noChangeArrowheads="1"/>
          </p:cNvSpPr>
          <p:nvPr/>
        </p:nvSpPr>
        <p:spPr bwMode="auto">
          <a:xfrm>
            <a:off x="2749473" y="3516765"/>
            <a:ext cx="2079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04" name="Rectangle 303"/>
          <p:cNvSpPr>
            <a:spLocks noChangeArrowheads="1"/>
          </p:cNvSpPr>
          <p:nvPr/>
        </p:nvSpPr>
        <p:spPr bwMode="auto">
          <a:xfrm>
            <a:off x="2719310" y="2848428"/>
            <a:ext cx="938212" cy="246063"/>
          </a:xfrm>
          <a:prstGeom prst="rect">
            <a:avLst/>
          </a:prstGeom>
          <a:solidFill>
            <a:srgbClr val="C1EB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305" name="Rectangle 304"/>
          <p:cNvSpPr>
            <a:spLocks noChangeArrowheads="1"/>
          </p:cNvSpPr>
          <p:nvPr/>
        </p:nvSpPr>
        <p:spPr bwMode="auto">
          <a:xfrm>
            <a:off x="2844723" y="2907165"/>
            <a:ext cx="3778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pdcp</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06" name="Rectangle 305"/>
          <p:cNvSpPr>
            <a:spLocks noChangeArrowheads="1"/>
          </p:cNvSpPr>
          <p:nvPr/>
        </p:nvSpPr>
        <p:spPr bwMode="auto">
          <a:xfrm>
            <a:off x="3136823" y="2907165"/>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07" name="Rectangle 306"/>
          <p:cNvSpPr>
            <a:spLocks noChangeArrowheads="1"/>
          </p:cNvSpPr>
          <p:nvPr/>
        </p:nvSpPr>
        <p:spPr bwMode="auto">
          <a:xfrm>
            <a:off x="3186035" y="2907165"/>
            <a:ext cx="4873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08" name="Rectangle 307"/>
          <p:cNvSpPr>
            <a:spLocks noChangeArrowheads="1"/>
          </p:cNvSpPr>
          <p:nvPr/>
        </p:nvSpPr>
        <p:spPr bwMode="auto">
          <a:xfrm>
            <a:off x="2725660" y="2588078"/>
            <a:ext cx="1462087" cy="1193800"/>
          </a:xfrm>
          <a:prstGeom prst="rect">
            <a:avLst/>
          </a:prstGeom>
          <a:solidFill>
            <a:srgbClr val="C1EB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309" name="Rectangle 308"/>
          <p:cNvSpPr>
            <a:spLocks noChangeArrowheads="1"/>
          </p:cNvSpPr>
          <p:nvPr/>
        </p:nvSpPr>
        <p:spPr bwMode="auto">
          <a:xfrm>
            <a:off x="2725660" y="2588078"/>
            <a:ext cx="1462087" cy="1193800"/>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310" name="Rectangle 309"/>
          <p:cNvSpPr>
            <a:spLocks noChangeArrowheads="1"/>
          </p:cNvSpPr>
          <p:nvPr/>
        </p:nvSpPr>
        <p:spPr bwMode="auto">
          <a:xfrm>
            <a:off x="2841548" y="2640465"/>
            <a:ext cx="31591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Eps</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11" name="Rectangle 310"/>
          <p:cNvSpPr>
            <a:spLocks noChangeArrowheads="1"/>
          </p:cNvSpPr>
          <p:nvPr/>
        </p:nvSpPr>
        <p:spPr bwMode="auto">
          <a:xfrm>
            <a:off x="3060623" y="2640465"/>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12" name="Rectangle 311"/>
          <p:cNvSpPr>
            <a:spLocks noChangeArrowheads="1"/>
          </p:cNvSpPr>
          <p:nvPr/>
        </p:nvSpPr>
        <p:spPr bwMode="auto">
          <a:xfrm>
            <a:off x="3109835" y="2640465"/>
            <a:ext cx="6445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dirty="0" err="1">
                <a:ln>
                  <a:noFill/>
                </a:ln>
                <a:solidFill>
                  <a:srgbClr val="58585A"/>
                </a:solidFill>
                <a:effectLst/>
                <a:latin typeface="Arial" panose="020B0604020202020204" pitchFamily="34" charset="0"/>
              </a:rPr>
              <a:t>BearerID</a:t>
            </a:r>
            <a:endParaRPr kumimoji="0" lang="fi-FI" altLang="fi-FI" sz="1800" b="0" i="0" u="none" strike="noStrike" cap="none" normalizeH="0" baseline="0" dirty="0">
              <a:ln>
                <a:noFill/>
              </a:ln>
              <a:solidFill>
                <a:schemeClr val="tx1"/>
              </a:solidFill>
              <a:effectLst/>
              <a:latin typeface="Arial" panose="020B0604020202020204" pitchFamily="34" charset="0"/>
            </a:endParaRPr>
          </a:p>
        </p:txBody>
      </p:sp>
      <p:sp>
        <p:nvSpPr>
          <p:cNvPr id="313" name="Rectangle 312"/>
          <p:cNvSpPr>
            <a:spLocks noChangeArrowheads="1"/>
          </p:cNvSpPr>
          <p:nvPr/>
        </p:nvSpPr>
        <p:spPr bwMode="auto">
          <a:xfrm>
            <a:off x="2841548" y="2778578"/>
            <a:ext cx="26828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drb</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14" name="Rectangle 313"/>
          <p:cNvSpPr>
            <a:spLocks noChangeArrowheads="1"/>
          </p:cNvSpPr>
          <p:nvPr/>
        </p:nvSpPr>
        <p:spPr bwMode="auto">
          <a:xfrm>
            <a:off x="3036810" y="2778578"/>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15" name="Rectangle 314"/>
          <p:cNvSpPr>
            <a:spLocks noChangeArrowheads="1"/>
          </p:cNvSpPr>
          <p:nvPr/>
        </p:nvSpPr>
        <p:spPr bwMode="auto">
          <a:xfrm>
            <a:off x="3084435" y="2778578"/>
            <a:ext cx="2079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dirty="0">
                <a:ln>
                  <a:noFill/>
                </a:ln>
                <a:solidFill>
                  <a:srgbClr val="58585A"/>
                </a:solidFill>
                <a:effectLst/>
                <a:latin typeface="Arial" panose="020B0604020202020204" pitchFamily="34" charset="0"/>
              </a:rPr>
              <a:t>ID</a:t>
            </a:r>
            <a:endParaRPr kumimoji="0" lang="fi-FI" altLang="fi-FI" sz="1800" b="0" i="0" u="none" strike="noStrike" cap="none" normalizeH="0" baseline="0" dirty="0">
              <a:ln>
                <a:noFill/>
              </a:ln>
              <a:solidFill>
                <a:schemeClr val="tx1"/>
              </a:solidFill>
              <a:effectLst/>
              <a:latin typeface="Arial" panose="020B0604020202020204" pitchFamily="34" charset="0"/>
            </a:endParaRPr>
          </a:p>
        </p:txBody>
      </p:sp>
      <p:sp>
        <p:nvSpPr>
          <p:cNvPr id="316" name="Rectangle 315"/>
          <p:cNvSpPr>
            <a:spLocks noChangeArrowheads="1"/>
          </p:cNvSpPr>
          <p:nvPr/>
        </p:nvSpPr>
        <p:spPr bwMode="auto">
          <a:xfrm>
            <a:off x="2841548" y="3578678"/>
            <a:ext cx="2063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17" name="Rectangle 316"/>
          <p:cNvSpPr>
            <a:spLocks noChangeArrowheads="1"/>
          </p:cNvSpPr>
          <p:nvPr/>
        </p:nvSpPr>
        <p:spPr bwMode="auto">
          <a:xfrm>
            <a:off x="2528892" y="2024515"/>
            <a:ext cx="1905022" cy="1946062"/>
          </a:xfrm>
          <a:prstGeom prst="rect">
            <a:avLst/>
          </a:prstGeom>
          <a:noFill/>
          <a:ln w="23813"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318" name="Rectangle 317"/>
          <p:cNvSpPr>
            <a:spLocks noChangeArrowheads="1"/>
          </p:cNvSpPr>
          <p:nvPr/>
        </p:nvSpPr>
        <p:spPr bwMode="auto">
          <a:xfrm>
            <a:off x="2840754" y="2959552"/>
            <a:ext cx="948978"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dirty="0">
                <a:ln>
                  <a:noFill/>
                </a:ln>
                <a:solidFill>
                  <a:srgbClr val="58585A"/>
                </a:solidFill>
                <a:effectLst/>
                <a:latin typeface="Arial" panose="020B0604020202020204" pitchFamily="34" charset="0"/>
              </a:rPr>
              <a:t>PDCP-</a:t>
            </a:r>
            <a:r>
              <a:rPr kumimoji="0" lang="fi-FI" altLang="fi-FI" sz="900" b="0" i="0" u="none" strike="noStrike" cap="none" normalizeH="0" baseline="0" dirty="0" err="1">
                <a:ln>
                  <a:noFill/>
                </a:ln>
                <a:solidFill>
                  <a:srgbClr val="58585A"/>
                </a:solidFill>
                <a:effectLst/>
                <a:latin typeface="Arial" panose="020B0604020202020204" pitchFamily="34" charset="0"/>
              </a:rPr>
              <a:t>Config</a:t>
            </a:r>
            <a:endParaRPr kumimoji="0" lang="fi-FI" altLang="fi-FI" sz="900" b="0" i="0" u="none" strike="noStrike" cap="none" normalizeH="0" baseline="0" dirty="0">
              <a:ln>
                <a:noFill/>
              </a:ln>
              <a:solidFill>
                <a:srgbClr val="58585A"/>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fi-FI" altLang="fi-FI" sz="900" dirty="0" err="1">
                <a:solidFill>
                  <a:srgbClr val="58585A"/>
                </a:solidFill>
              </a:rPr>
              <a:t>keyToUse</a:t>
            </a:r>
            <a:endParaRPr lang="fi-FI" altLang="fi-FI" sz="900" dirty="0">
              <a:solidFill>
                <a:srgbClr val="58585A"/>
              </a:solidFill>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dirty="0" err="1">
                <a:ln>
                  <a:noFill/>
                </a:ln>
                <a:solidFill>
                  <a:srgbClr val="58585A"/>
                </a:solidFill>
                <a:effectLst/>
                <a:latin typeface="Arial" panose="020B0604020202020204" pitchFamily="34" charset="0"/>
              </a:rPr>
              <a:t>triggerPDCPReest</a:t>
            </a:r>
            <a:endParaRPr kumimoji="0" lang="fi-FI" altLang="fi-FI"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8872015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98783" y="0"/>
            <a:ext cx="10217426" cy="400110"/>
          </a:xfrm>
          <a:prstGeom prst="rect">
            <a:avLst/>
          </a:prstGeom>
        </p:spPr>
        <p:txBody>
          <a:bodyPr wrap="square">
            <a:spAutoFit/>
          </a:bodyPr>
          <a:lstStyle/>
          <a:p>
            <a:r>
              <a:rPr lang="en-GB" dirty="0"/>
              <a:t>Alt D) Mixed approach</a:t>
            </a:r>
            <a:endParaRPr lang="fi-FI" dirty="0"/>
          </a:p>
        </p:txBody>
      </p:sp>
      <p:sp>
        <p:nvSpPr>
          <p:cNvPr id="34" name="Rectangle 33"/>
          <p:cNvSpPr>
            <a:spLocks noChangeArrowheads="1"/>
          </p:cNvSpPr>
          <p:nvPr/>
        </p:nvSpPr>
        <p:spPr bwMode="auto">
          <a:xfrm>
            <a:off x="346074" y="2347436"/>
            <a:ext cx="1743075" cy="1535113"/>
          </a:xfrm>
          <a:prstGeom prst="rect">
            <a:avLst/>
          </a:prstGeom>
          <a:solidFill>
            <a:srgbClr val="C1EB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35" name="Rectangle 34"/>
          <p:cNvSpPr>
            <a:spLocks noChangeArrowheads="1"/>
          </p:cNvSpPr>
          <p:nvPr/>
        </p:nvSpPr>
        <p:spPr bwMode="auto">
          <a:xfrm>
            <a:off x="346074" y="2347436"/>
            <a:ext cx="1743075" cy="1535113"/>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36" name="Rectangle 35"/>
          <p:cNvSpPr>
            <a:spLocks noChangeArrowheads="1"/>
          </p:cNvSpPr>
          <p:nvPr/>
        </p:nvSpPr>
        <p:spPr bwMode="auto">
          <a:xfrm>
            <a:off x="463549" y="2396649"/>
            <a:ext cx="3905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DRB</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7" name="Rectangle 36"/>
          <p:cNvSpPr>
            <a:spLocks noChangeArrowheads="1"/>
          </p:cNvSpPr>
          <p:nvPr/>
        </p:nvSpPr>
        <p:spPr bwMode="auto">
          <a:xfrm>
            <a:off x="719137" y="2396649"/>
            <a:ext cx="1222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8" name="Rectangle 37"/>
          <p:cNvSpPr>
            <a:spLocks noChangeArrowheads="1"/>
          </p:cNvSpPr>
          <p:nvPr/>
        </p:nvSpPr>
        <p:spPr bwMode="auto">
          <a:xfrm>
            <a:off x="768349" y="2396649"/>
            <a:ext cx="11080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ToAddModList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9" name="Rectangle 38"/>
          <p:cNvSpPr>
            <a:spLocks noChangeArrowheads="1"/>
          </p:cNvSpPr>
          <p:nvPr/>
        </p:nvSpPr>
        <p:spPr bwMode="auto">
          <a:xfrm>
            <a:off x="346074" y="2080736"/>
            <a:ext cx="1743075" cy="233363"/>
          </a:xfrm>
          <a:prstGeom prst="rect">
            <a:avLst/>
          </a:prstGeom>
          <a:solidFill>
            <a:srgbClr val="C1EB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40" name="Rectangle 39"/>
          <p:cNvSpPr>
            <a:spLocks noChangeArrowheads="1"/>
          </p:cNvSpPr>
          <p:nvPr/>
        </p:nvSpPr>
        <p:spPr bwMode="auto">
          <a:xfrm>
            <a:off x="346074" y="2080736"/>
            <a:ext cx="1743075" cy="233363"/>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41" name="Rectangle 40"/>
          <p:cNvSpPr>
            <a:spLocks noChangeArrowheads="1"/>
          </p:cNvSpPr>
          <p:nvPr/>
        </p:nvSpPr>
        <p:spPr bwMode="auto">
          <a:xfrm>
            <a:off x="463549" y="2131536"/>
            <a:ext cx="3905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DRB</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2" name="Rectangle 41"/>
          <p:cNvSpPr>
            <a:spLocks noChangeArrowheads="1"/>
          </p:cNvSpPr>
          <p:nvPr/>
        </p:nvSpPr>
        <p:spPr bwMode="auto">
          <a:xfrm>
            <a:off x="719137" y="2131536"/>
            <a:ext cx="1222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3" name="Rectangle 42"/>
          <p:cNvSpPr>
            <a:spLocks noChangeArrowheads="1"/>
          </p:cNvSpPr>
          <p:nvPr/>
        </p:nvSpPr>
        <p:spPr bwMode="auto">
          <a:xfrm>
            <a:off x="768349" y="2131536"/>
            <a:ext cx="10715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ToReleaseList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4" name="Rectangle 43"/>
          <p:cNvSpPr>
            <a:spLocks noChangeArrowheads="1"/>
          </p:cNvSpPr>
          <p:nvPr/>
        </p:nvSpPr>
        <p:spPr bwMode="auto">
          <a:xfrm>
            <a:off x="9727683" y="1088290"/>
            <a:ext cx="244475" cy="233363"/>
          </a:xfrm>
          <a:prstGeom prst="rect">
            <a:avLst/>
          </a:prstGeom>
          <a:noFill/>
          <a:ln w="23813"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45" name="Rectangle 44"/>
          <p:cNvSpPr>
            <a:spLocks noChangeArrowheads="1"/>
          </p:cNvSpPr>
          <p:nvPr/>
        </p:nvSpPr>
        <p:spPr bwMode="auto">
          <a:xfrm>
            <a:off x="10027721" y="1131153"/>
            <a:ext cx="1157287"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1400" b="0" i="0" u="none" strike="noStrike" cap="none" normalizeH="0" baseline="0">
                <a:ln>
                  <a:noFill/>
                </a:ln>
                <a:solidFill>
                  <a:srgbClr val="58585A"/>
                </a:solidFill>
                <a:effectLst/>
                <a:latin typeface="Arial" panose="020B0604020202020204" pitchFamily="34" charset="0"/>
              </a:rPr>
              <a:t>= Container</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6" name="Rectangle 45"/>
          <p:cNvSpPr>
            <a:spLocks noChangeArrowheads="1"/>
          </p:cNvSpPr>
          <p:nvPr/>
        </p:nvSpPr>
        <p:spPr bwMode="auto">
          <a:xfrm>
            <a:off x="9721333" y="708878"/>
            <a:ext cx="257175" cy="246063"/>
          </a:xfrm>
          <a:prstGeom prst="rect">
            <a:avLst/>
          </a:prstGeom>
          <a:solidFill>
            <a:srgbClr val="FFE8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47" name="Rectangle 46"/>
          <p:cNvSpPr>
            <a:spLocks noChangeArrowheads="1"/>
          </p:cNvSpPr>
          <p:nvPr/>
        </p:nvSpPr>
        <p:spPr bwMode="auto">
          <a:xfrm>
            <a:off x="9721333" y="708878"/>
            <a:ext cx="257175" cy="246063"/>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48" name="Rectangle 47"/>
          <p:cNvSpPr>
            <a:spLocks noChangeArrowheads="1"/>
          </p:cNvSpPr>
          <p:nvPr/>
        </p:nvSpPr>
        <p:spPr bwMode="auto">
          <a:xfrm>
            <a:off x="10027721" y="750153"/>
            <a:ext cx="1096962"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1400" b="0" i="0" u="none" strike="noStrike" cap="none" normalizeH="0" baseline="0" dirty="0">
                <a:ln>
                  <a:noFill/>
                </a:ln>
                <a:solidFill>
                  <a:srgbClr val="58585A"/>
                </a:solidFill>
                <a:effectLst/>
                <a:latin typeface="Arial" panose="020B0604020202020204" pitchFamily="34" charset="0"/>
              </a:rPr>
              <a:t>= Message</a:t>
            </a:r>
            <a:endParaRPr kumimoji="0" lang="fi-FI" altLang="fi-FI" sz="1800" b="0" i="0" u="none" strike="noStrike" cap="none" normalizeH="0" baseline="0" dirty="0">
              <a:ln>
                <a:noFill/>
              </a:ln>
              <a:solidFill>
                <a:schemeClr val="tx1"/>
              </a:solidFill>
              <a:effectLst/>
              <a:latin typeface="Arial" panose="020B0604020202020204" pitchFamily="34" charset="0"/>
            </a:endParaRPr>
          </a:p>
        </p:txBody>
      </p:sp>
      <p:sp>
        <p:nvSpPr>
          <p:cNvPr id="64" name="Rectangle 63"/>
          <p:cNvSpPr>
            <a:spLocks noChangeArrowheads="1"/>
          </p:cNvSpPr>
          <p:nvPr/>
        </p:nvSpPr>
        <p:spPr bwMode="auto">
          <a:xfrm>
            <a:off x="406399" y="2537936"/>
            <a:ext cx="1463675" cy="1195388"/>
          </a:xfrm>
          <a:prstGeom prst="rect">
            <a:avLst/>
          </a:prstGeom>
          <a:solidFill>
            <a:srgbClr val="C1EB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65" name="Rectangle 64"/>
          <p:cNvSpPr>
            <a:spLocks noChangeArrowheads="1"/>
          </p:cNvSpPr>
          <p:nvPr/>
        </p:nvSpPr>
        <p:spPr bwMode="auto">
          <a:xfrm>
            <a:off x="406399" y="2537936"/>
            <a:ext cx="1463675" cy="1195388"/>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66" name="Rectangle 65"/>
          <p:cNvSpPr>
            <a:spLocks noChangeArrowheads="1"/>
          </p:cNvSpPr>
          <p:nvPr/>
        </p:nvSpPr>
        <p:spPr bwMode="auto">
          <a:xfrm>
            <a:off x="528637" y="2593499"/>
            <a:ext cx="31750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Eps</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67" name="Rectangle 66"/>
          <p:cNvSpPr>
            <a:spLocks noChangeArrowheads="1"/>
          </p:cNvSpPr>
          <p:nvPr/>
        </p:nvSpPr>
        <p:spPr bwMode="auto">
          <a:xfrm>
            <a:off x="749299" y="2593499"/>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68" name="Rectangle 67"/>
          <p:cNvSpPr>
            <a:spLocks noChangeArrowheads="1"/>
          </p:cNvSpPr>
          <p:nvPr/>
        </p:nvSpPr>
        <p:spPr bwMode="auto">
          <a:xfrm>
            <a:off x="796924" y="2593499"/>
            <a:ext cx="64611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BearerID</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69" name="Rectangle 68"/>
          <p:cNvSpPr>
            <a:spLocks noChangeArrowheads="1"/>
          </p:cNvSpPr>
          <p:nvPr/>
        </p:nvSpPr>
        <p:spPr bwMode="auto">
          <a:xfrm>
            <a:off x="528637" y="2731611"/>
            <a:ext cx="26828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drb</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70" name="Rectangle 69"/>
          <p:cNvSpPr>
            <a:spLocks noChangeArrowheads="1"/>
          </p:cNvSpPr>
          <p:nvPr/>
        </p:nvSpPr>
        <p:spPr bwMode="auto">
          <a:xfrm>
            <a:off x="723899" y="2731611"/>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71" name="Rectangle 70"/>
          <p:cNvSpPr>
            <a:spLocks noChangeArrowheads="1"/>
          </p:cNvSpPr>
          <p:nvPr/>
        </p:nvSpPr>
        <p:spPr bwMode="auto">
          <a:xfrm>
            <a:off x="773112" y="2731611"/>
            <a:ext cx="2063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ID</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72" name="Rectangle 71"/>
          <p:cNvSpPr>
            <a:spLocks noChangeArrowheads="1"/>
          </p:cNvSpPr>
          <p:nvPr/>
        </p:nvSpPr>
        <p:spPr bwMode="auto">
          <a:xfrm>
            <a:off x="528637" y="3136424"/>
            <a:ext cx="2206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rlc</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73" name="Rectangle 72"/>
          <p:cNvSpPr>
            <a:spLocks noChangeArrowheads="1"/>
          </p:cNvSpPr>
          <p:nvPr/>
        </p:nvSpPr>
        <p:spPr bwMode="auto">
          <a:xfrm>
            <a:off x="674687" y="3136424"/>
            <a:ext cx="1111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74" name="Rectangle 73"/>
          <p:cNvSpPr>
            <a:spLocks noChangeArrowheads="1"/>
          </p:cNvSpPr>
          <p:nvPr/>
        </p:nvSpPr>
        <p:spPr bwMode="auto">
          <a:xfrm>
            <a:off x="723899" y="3136424"/>
            <a:ext cx="4873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75" name="Rectangle 74"/>
          <p:cNvSpPr>
            <a:spLocks noChangeArrowheads="1"/>
          </p:cNvSpPr>
          <p:nvPr/>
        </p:nvSpPr>
        <p:spPr bwMode="auto">
          <a:xfrm>
            <a:off x="528637" y="3265011"/>
            <a:ext cx="116998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logicalChannelID</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76" name="Rectangle 75"/>
          <p:cNvSpPr>
            <a:spLocks noChangeArrowheads="1"/>
          </p:cNvSpPr>
          <p:nvPr/>
        </p:nvSpPr>
        <p:spPr bwMode="auto">
          <a:xfrm>
            <a:off x="528637" y="3403124"/>
            <a:ext cx="14509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logicalChannelConfig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77" name="Rectangle 76"/>
          <p:cNvSpPr>
            <a:spLocks noChangeArrowheads="1"/>
          </p:cNvSpPr>
          <p:nvPr/>
        </p:nvSpPr>
        <p:spPr bwMode="auto">
          <a:xfrm>
            <a:off x="528637" y="3531711"/>
            <a:ext cx="2079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78" name="Rectangle 77"/>
          <p:cNvSpPr>
            <a:spLocks noChangeArrowheads="1"/>
          </p:cNvSpPr>
          <p:nvPr/>
        </p:nvSpPr>
        <p:spPr bwMode="auto">
          <a:xfrm>
            <a:off x="498474" y="2863374"/>
            <a:ext cx="938212" cy="246063"/>
          </a:xfrm>
          <a:prstGeom prst="rect">
            <a:avLst/>
          </a:prstGeom>
          <a:solidFill>
            <a:srgbClr val="C1EB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79" name="Rectangle 78"/>
          <p:cNvSpPr>
            <a:spLocks noChangeArrowheads="1"/>
          </p:cNvSpPr>
          <p:nvPr/>
        </p:nvSpPr>
        <p:spPr bwMode="auto">
          <a:xfrm>
            <a:off x="498474" y="2863374"/>
            <a:ext cx="938212" cy="246063"/>
          </a:xfrm>
          <a:prstGeom prst="rect">
            <a:avLst/>
          </a:prstGeom>
          <a:noFill/>
          <a:ln w="23813"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80" name="Rectangle 79"/>
          <p:cNvSpPr>
            <a:spLocks noChangeArrowheads="1"/>
          </p:cNvSpPr>
          <p:nvPr/>
        </p:nvSpPr>
        <p:spPr bwMode="auto">
          <a:xfrm>
            <a:off x="623887" y="2922111"/>
            <a:ext cx="3778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pdcp</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81" name="Rectangle 80"/>
          <p:cNvSpPr>
            <a:spLocks noChangeArrowheads="1"/>
          </p:cNvSpPr>
          <p:nvPr/>
        </p:nvSpPr>
        <p:spPr bwMode="auto">
          <a:xfrm>
            <a:off x="915987" y="2922111"/>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82" name="Rectangle 81"/>
          <p:cNvSpPr>
            <a:spLocks noChangeArrowheads="1"/>
          </p:cNvSpPr>
          <p:nvPr/>
        </p:nvSpPr>
        <p:spPr bwMode="auto">
          <a:xfrm>
            <a:off x="965199" y="2922111"/>
            <a:ext cx="4873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58" name="Rectangle 157"/>
          <p:cNvSpPr>
            <a:spLocks noChangeArrowheads="1"/>
          </p:cNvSpPr>
          <p:nvPr/>
        </p:nvSpPr>
        <p:spPr bwMode="auto">
          <a:xfrm>
            <a:off x="504824" y="2603024"/>
            <a:ext cx="1462087" cy="1193800"/>
          </a:xfrm>
          <a:prstGeom prst="rect">
            <a:avLst/>
          </a:prstGeom>
          <a:solidFill>
            <a:srgbClr val="C1EB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59" name="Rectangle 158"/>
          <p:cNvSpPr>
            <a:spLocks noChangeArrowheads="1"/>
          </p:cNvSpPr>
          <p:nvPr/>
        </p:nvSpPr>
        <p:spPr bwMode="auto">
          <a:xfrm>
            <a:off x="504824" y="2603024"/>
            <a:ext cx="1462087" cy="1193800"/>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160" name="Rectangle 159"/>
          <p:cNvSpPr>
            <a:spLocks noChangeArrowheads="1"/>
          </p:cNvSpPr>
          <p:nvPr/>
        </p:nvSpPr>
        <p:spPr bwMode="auto">
          <a:xfrm>
            <a:off x="620712" y="2655411"/>
            <a:ext cx="31591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Eps</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61" name="Rectangle 160"/>
          <p:cNvSpPr>
            <a:spLocks noChangeArrowheads="1"/>
          </p:cNvSpPr>
          <p:nvPr/>
        </p:nvSpPr>
        <p:spPr bwMode="auto">
          <a:xfrm>
            <a:off x="839787" y="2655411"/>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62" name="Rectangle 161"/>
          <p:cNvSpPr>
            <a:spLocks noChangeArrowheads="1"/>
          </p:cNvSpPr>
          <p:nvPr/>
        </p:nvSpPr>
        <p:spPr bwMode="auto">
          <a:xfrm>
            <a:off x="888999" y="2655411"/>
            <a:ext cx="6445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BearerID</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63" name="Rectangle 162"/>
          <p:cNvSpPr>
            <a:spLocks noChangeArrowheads="1"/>
          </p:cNvSpPr>
          <p:nvPr/>
        </p:nvSpPr>
        <p:spPr bwMode="auto">
          <a:xfrm>
            <a:off x="620712" y="2793524"/>
            <a:ext cx="26828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drb</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64" name="Rectangle 163"/>
          <p:cNvSpPr>
            <a:spLocks noChangeArrowheads="1"/>
          </p:cNvSpPr>
          <p:nvPr/>
        </p:nvSpPr>
        <p:spPr bwMode="auto">
          <a:xfrm>
            <a:off x="815974" y="2793524"/>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65" name="Rectangle 164"/>
          <p:cNvSpPr>
            <a:spLocks noChangeArrowheads="1"/>
          </p:cNvSpPr>
          <p:nvPr/>
        </p:nvSpPr>
        <p:spPr bwMode="auto">
          <a:xfrm>
            <a:off x="863599" y="2793524"/>
            <a:ext cx="2079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ID</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66" name="Rectangle 165"/>
          <p:cNvSpPr>
            <a:spLocks noChangeArrowheads="1"/>
          </p:cNvSpPr>
          <p:nvPr/>
        </p:nvSpPr>
        <p:spPr bwMode="auto">
          <a:xfrm>
            <a:off x="620712" y="3198336"/>
            <a:ext cx="2190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rlc</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67" name="Rectangle 166"/>
          <p:cNvSpPr>
            <a:spLocks noChangeArrowheads="1"/>
          </p:cNvSpPr>
          <p:nvPr/>
        </p:nvSpPr>
        <p:spPr bwMode="auto">
          <a:xfrm>
            <a:off x="766762" y="3198336"/>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68" name="Rectangle 167"/>
          <p:cNvSpPr>
            <a:spLocks noChangeArrowheads="1"/>
          </p:cNvSpPr>
          <p:nvPr/>
        </p:nvSpPr>
        <p:spPr bwMode="auto">
          <a:xfrm>
            <a:off x="815974" y="3198336"/>
            <a:ext cx="4873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69" name="Rectangle 168"/>
          <p:cNvSpPr>
            <a:spLocks noChangeArrowheads="1"/>
          </p:cNvSpPr>
          <p:nvPr/>
        </p:nvSpPr>
        <p:spPr bwMode="auto">
          <a:xfrm>
            <a:off x="620712" y="3326924"/>
            <a:ext cx="116998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logicalChannelID</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70" name="Rectangle 169"/>
          <p:cNvSpPr>
            <a:spLocks noChangeArrowheads="1"/>
          </p:cNvSpPr>
          <p:nvPr/>
        </p:nvSpPr>
        <p:spPr bwMode="auto">
          <a:xfrm>
            <a:off x="620712" y="3465036"/>
            <a:ext cx="144938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dirty="0" err="1">
                <a:ln>
                  <a:noFill/>
                </a:ln>
                <a:solidFill>
                  <a:srgbClr val="58585A"/>
                </a:solidFill>
                <a:effectLst/>
                <a:latin typeface="Arial" panose="020B0604020202020204" pitchFamily="34" charset="0"/>
              </a:rPr>
              <a:t>logicalChannelConfig</a:t>
            </a:r>
            <a:endParaRPr kumimoji="0" lang="fi-FI" altLang="fi-FI" sz="1800" b="0" i="0" u="none" strike="noStrike" cap="none" normalizeH="0" baseline="0" dirty="0">
              <a:ln>
                <a:noFill/>
              </a:ln>
              <a:solidFill>
                <a:schemeClr val="tx1"/>
              </a:solidFill>
              <a:effectLst/>
              <a:latin typeface="Arial" panose="020B0604020202020204" pitchFamily="34" charset="0"/>
            </a:endParaRPr>
          </a:p>
        </p:txBody>
      </p:sp>
      <p:sp>
        <p:nvSpPr>
          <p:cNvPr id="171" name="Rectangle 170"/>
          <p:cNvSpPr>
            <a:spLocks noChangeArrowheads="1"/>
          </p:cNvSpPr>
          <p:nvPr/>
        </p:nvSpPr>
        <p:spPr bwMode="auto">
          <a:xfrm>
            <a:off x="620712" y="3593624"/>
            <a:ext cx="2063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72" name="Rectangle 171"/>
          <p:cNvSpPr>
            <a:spLocks noChangeArrowheads="1"/>
          </p:cNvSpPr>
          <p:nvPr/>
        </p:nvSpPr>
        <p:spPr bwMode="auto">
          <a:xfrm>
            <a:off x="595312" y="2928461"/>
            <a:ext cx="927100" cy="233363"/>
          </a:xfrm>
          <a:prstGeom prst="rect">
            <a:avLst/>
          </a:prstGeom>
          <a:solidFill>
            <a:srgbClr val="C1EB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dirty="0"/>
          </a:p>
        </p:txBody>
      </p:sp>
      <p:sp>
        <p:nvSpPr>
          <p:cNvPr id="176" name="Rectangle 175"/>
          <p:cNvSpPr>
            <a:spLocks noChangeArrowheads="1"/>
          </p:cNvSpPr>
          <p:nvPr/>
        </p:nvSpPr>
        <p:spPr bwMode="auto">
          <a:xfrm>
            <a:off x="599107" y="3022185"/>
            <a:ext cx="69249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dirty="0">
                <a:ln>
                  <a:noFill/>
                </a:ln>
                <a:effectLst/>
                <a:latin typeface="Arial" panose="020B0604020202020204" pitchFamily="34" charset="0"/>
              </a:rPr>
              <a:t>PDCP-</a:t>
            </a:r>
            <a:r>
              <a:rPr kumimoji="0" lang="fi-FI" altLang="fi-FI" sz="900" b="0" i="0" u="none" strike="noStrike" cap="none" normalizeH="0" baseline="0" dirty="0" err="1">
                <a:ln>
                  <a:noFill/>
                </a:ln>
                <a:effectLst/>
                <a:latin typeface="Arial" panose="020B0604020202020204" pitchFamily="34" charset="0"/>
              </a:rPr>
              <a:t>Config</a:t>
            </a:r>
            <a:endParaRPr kumimoji="0" lang="fi-FI" altLang="fi-FI" sz="1800" b="0" i="0" u="none" strike="noStrike" cap="none" normalizeH="0" baseline="0" dirty="0">
              <a:ln>
                <a:noFill/>
              </a:ln>
              <a:effectLst/>
              <a:latin typeface="Arial" panose="020B0604020202020204" pitchFamily="34" charset="0"/>
            </a:endParaRPr>
          </a:p>
        </p:txBody>
      </p:sp>
      <p:grpSp>
        <p:nvGrpSpPr>
          <p:cNvPr id="182" name="Group 181"/>
          <p:cNvGrpSpPr/>
          <p:nvPr/>
        </p:nvGrpSpPr>
        <p:grpSpPr>
          <a:xfrm>
            <a:off x="6910460" y="1444466"/>
            <a:ext cx="3543542" cy="3699843"/>
            <a:chOff x="2701131" y="3294063"/>
            <a:chExt cx="2719387" cy="3251200"/>
          </a:xfrm>
        </p:grpSpPr>
        <p:sp>
          <p:nvSpPr>
            <p:cNvPr id="49" name="Rectangle 48"/>
            <p:cNvSpPr>
              <a:spLocks noChangeArrowheads="1"/>
            </p:cNvSpPr>
            <p:nvPr/>
          </p:nvSpPr>
          <p:spPr bwMode="auto">
            <a:xfrm>
              <a:off x="2701131" y="3294063"/>
              <a:ext cx="2498725" cy="3251200"/>
            </a:xfrm>
            <a:prstGeom prst="rect">
              <a:avLst/>
            </a:prstGeom>
            <a:solidFill>
              <a:srgbClr val="FFE8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50" name="Rectangle 49"/>
            <p:cNvSpPr>
              <a:spLocks noChangeArrowheads="1"/>
            </p:cNvSpPr>
            <p:nvPr/>
          </p:nvSpPr>
          <p:spPr bwMode="auto">
            <a:xfrm>
              <a:off x="2701131" y="3294063"/>
              <a:ext cx="2498725" cy="3251200"/>
            </a:xfrm>
            <a:prstGeom prst="rect">
              <a:avLst/>
            </a:prstGeom>
            <a:noFill/>
            <a:ln w="23813"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51" name="Rectangle 50"/>
            <p:cNvSpPr>
              <a:spLocks noChangeArrowheads="1"/>
            </p:cNvSpPr>
            <p:nvPr/>
          </p:nvSpPr>
          <p:spPr bwMode="auto">
            <a:xfrm>
              <a:off x="2824956" y="3352800"/>
              <a:ext cx="27940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NR</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52" name="Rectangle 51"/>
            <p:cNvSpPr>
              <a:spLocks noChangeArrowheads="1"/>
            </p:cNvSpPr>
            <p:nvPr/>
          </p:nvSpPr>
          <p:spPr bwMode="auto">
            <a:xfrm>
              <a:off x="2994819" y="3352800"/>
              <a:ext cx="1222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53" name="Rectangle 52"/>
            <p:cNvSpPr>
              <a:spLocks noChangeArrowheads="1"/>
            </p:cNvSpPr>
            <p:nvPr/>
          </p:nvSpPr>
          <p:spPr bwMode="auto">
            <a:xfrm>
              <a:off x="3044031" y="3352800"/>
              <a:ext cx="237648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RRCConnectionReconfiguration </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54" name="Rectangle 53"/>
            <p:cNvSpPr>
              <a:spLocks noChangeArrowheads="1"/>
            </p:cNvSpPr>
            <p:nvPr/>
          </p:nvSpPr>
          <p:spPr bwMode="auto">
            <a:xfrm>
              <a:off x="2824956" y="3490913"/>
              <a:ext cx="7921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(message)</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55" name="Rectangle 54"/>
            <p:cNvSpPr>
              <a:spLocks noChangeArrowheads="1"/>
            </p:cNvSpPr>
            <p:nvPr/>
          </p:nvSpPr>
          <p:spPr bwMode="auto">
            <a:xfrm>
              <a:off x="2793206" y="3725863"/>
              <a:ext cx="2339975" cy="2771775"/>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56" name="Rectangle 55"/>
            <p:cNvSpPr>
              <a:spLocks noChangeArrowheads="1"/>
            </p:cNvSpPr>
            <p:nvPr/>
          </p:nvSpPr>
          <p:spPr bwMode="auto">
            <a:xfrm>
              <a:off x="2793206" y="3725863"/>
              <a:ext cx="2339975" cy="2771775"/>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57" name="Rectangle 56"/>
            <p:cNvSpPr>
              <a:spLocks noChangeArrowheads="1"/>
            </p:cNvSpPr>
            <p:nvPr/>
          </p:nvSpPr>
          <p:spPr bwMode="auto">
            <a:xfrm>
              <a:off x="2912269" y="3770313"/>
              <a:ext cx="27940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NR</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58" name="Rectangle 57"/>
            <p:cNvSpPr>
              <a:spLocks noChangeArrowheads="1"/>
            </p:cNvSpPr>
            <p:nvPr/>
          </p:nvSpPr>
          <p:spPr bwMode="auto">
            <a:xfrm>
              <a:off x="3082131" y="3770313"/>
              <a:ext cx="122237"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59" name="Rectangle 58"/>
            <p:cNvSpPr>
              <a:spLocks noChangeArrowheads="1"/>
            </p:cNvSpPr>
            <p:nvPr/>
          </p:nvSpPr>
          <p:spPr bwMode="auto">
            <a:xfrm>
              <a:off x="3131344" y="3770313"/>
              <a:ext cx="17065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RRCConnectionReconf</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60" name="Rectangle 59"/>
            <p:cNvSpPr>
              <a:spLocks noChangeArrowheads="1"/>
            </p:cNvSpPr>
            <p:nvPr/>
          </p:nvSpPr>
          <p:spPr bwMode="auto">
            <a:xfrm>
              <a:off x="4606131" y="3770313"/>
              <a:ext cx="219075"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61" name="Rectangle 60"/>
            <p:cNvSpPr>
              <a:spLocks noChangeArrowheads="1"/>
            </p:cNvSpPr>
            <p:nvPr/>
          </p:nvSpPr>
          <p:spPr bwMode="auto">
            <a:xfrm>
              <a:off x="4728369" y="3770313"/>
              <a:ext cx="12065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62" name="Rectangle 61"/>
            <p:cNvSpPr>
              <a:spLocks noChangeArrowheads="1"/>
            </p:cNvSpPr>
            <p:nvPr/>
          </p:nvSpPr>
          <p:spPr bwMode="auto">
            <a:xfrm>
              <a:off x="4775994" y="3770313"/>
              <a:ext cx="29210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IEs</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63" name="Rectangle 62"/>
            <p:cNvSpPr>
              <a:spLocks noChangeArrowheads="1"/>
            </p:cNvSpPr>
            <p:nvPr/>
          </p:nvSpPr>
          <p:spPr bwMode="auto">
            <a:xfrm>
              <a:off x="2912269" y="6192838"/>
              <a:ext cx="25558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01" name="Rectangle 100"/>
            <p:cNvSpPr>
              <a:spLocks noChangeArrowheads="1"/>
            </p:cNvSpPr>
            <p:nvPr/>
          </p:nvSpPr>
          <p:spPr bwMode="auto">
            <a:xfrm>
              <a:off x="2853531" y="3992563"/>
              <a:ext cx="1620837" cy="2249488"/>
            </a:xfrm>
            <a:prstGeom prst="rect">
              <a:avLst/>
            </a:prstGeom>
            <a:solidFill>
              <a:srgbClr val="97C3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02" name="Rectangle 101"/>
            <p:cNvSpPr>
              <a:spLocks noChangeArrowheads="1"/>
            </p:cNvSpPr>
            <p:nvPr/>
          </p:nvSpPr>
          <p:spPr bwMode="auto">
            <a:xfrm>
              <a:off x="2853531" y="3992563"/>
              <a:ext cx="1620837" cy="2249488"/>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103" name="Rectangle 102"/>
            <p:cNvSpPr>
              <a:spLocks noChangeArrowheads="1"/>
            </p:cNvSpPr>
            <p:nvPr/>
          </p:nvSpPr>
          <p:spPr bwMode="auto">
            <a:xfrm>
              <a:off x="2967831" y="4041775"/>
              <a:ext cx="3905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SCG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04" name="Rectangle 103"/>
            <p:cNvSpPr>
              <a:spLocks noChangeArrowheads="1"/>
            </p:cNvSpPr>
            <p:nvPr/>
          </p:nvSpPr>
          <p:spPr bwMode="auto">
            <a:xfrm>
              <a:off x="3248819" y="4041775"/>
              <a:ext cx="12065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05" name="Rectangle 104"/>
            <p:cNvSpPr>
              <a:spLocks noChangeArrowheads="1"/>
            </p:cNvSpPr>
            <p:nvPr/>
          </p:nvSpPr>
          <p:spPr bwMode="auto">
            <a:xfrm>
              <a:off x="3296444" y="4041775"/>
              <a:ext cx="5365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06" name="Rectangle 105"/>
            <p:cNvSpPr>
              <a:spLocks noChangeArrowheads="1"/>
            </p:cNvSpPr>
            <p:nvPr/>
          </p:nvSpPr>
          <p:spPr bwMode="auto">
            <a:xfrm>
              <a:off x="2926556" y="4440238"/>
              <a:ext cx="1487487" cy="800100"/>
            </a:xfrm>
            <a:prstGeom prst="rect">
              <a:avLst/>
            </a:prstGeom>
            <a:solidFill>
              <a:srgbClr val="97C3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07" name="Rectangle 106"/>
            <p:cNvSpPr>
              <a:spLocks noChangeArrowheads="1"/>
            </p:cNvSpPr>
            <p:nvPr/>
          </p:nvSpPr>
          <p:spPr bwMode="auto">
            <a:xfrm>
              <a:off x="2926556" y="4440238"/>
              <a:ext cx="1487487" cy="800100"/>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108" name="Rectangle 107"/>
            <p:cNvSpPr>
              <a:spLocks noChangeArrowheads="1"/>
            </p:cNvSpPr>
            <p:nvPr/>
          </p:nvSpPr>
          <p:spPr bwMode="auto">
            <a:xfrm>
              <a:off x="3042444" y="4487863"/>
              <a:ext cx="3778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LCH</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09" name="Rectangle 108"/>
            <p:cNvSpPr>
              <a:spLocks noChangeArrowheads="1"/>
            </p:cNvSpPr>
            <p:nvPr/>
          </p:nvSpPr>
          <p:spPr bwMode="auto">
            <a:xfrm>
              <a:off x="3309144" y="4487863"/>
              <a:ext cx="1222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10" name="Rectangle 109"/>
            <p:cNvSpPr>
              <a:spLocks noChangeArrowheads="1"/>
            </p:cNvSpPr>
            <p:nvPr/>
          </p:nvSpPr>
          <p:spPr bwMode="auto">
            <a:xfrm>
              <a:off x="3358356" y="4487863"/>
              <a:ext cx="11096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ToAddModList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11" name="Rectangle 110"/>
            <p:cNvSpPr>
              <a:spLocks noChangeArrowheads="1"/>
            </p:cNvSpPr>
            <p:nvPr/>
          </p:nvSpPr>
          <p:spPr bwMode="auto">
            <a:xfrm>
              <a:off x="2999581" y="4632325"/>
              <a:ext cx="1206500" cy="511175"/>
            </a:xfrm>
            <a:prstGeom prst="rect">
              <a:avLst/>
            </a:prstGeom>
            <a:solidFill>
              <a:srgbClr val="97C3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12" name="Rectangle 111"/>
            <p:cNvSpPr>
              <a:spLocks noChangeArrowheads="1"/>
            </p:cNvSpPr>
            <p:nvPr/>
          </p:nvSpPr>
          <p:spPr bwMode="auto">
            <a:xfrm>
              <a:off x="2999581" y="4632325"/>
              <a:ext cx="1206500" cy="511175"/>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113" name="Rectangle 112"/>
            <p:cNvSpPr>
              <a:spLocks noChangeArrowheads="1"/>
            </p:cNvSpPr>
            <p:nvPr/>
          </p:nvSpPr>
          <p:spPr bwMode="auto">
            <a:xfrm>
              <a:off x="3120231" y="4684713"/>
              <a:ext cx="26828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drb</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14" name="Rectangle 113"/>
            <p:cNvSpPr>
              <a:spLocks noChangeArrowheads="1"/>
            </p:cNvSpPr>
            <p:nvPr/>
          </p:nvSpPr>
          <p:spPr bwMode="auto">
            <a:xfrm>
              <a:off x="3315494" y="4684713"/>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15" name="Rectangle 114"/>
            <p:cNvSpPr>
              <a:spLocks noChangeArrowheads="1"/>
            </p:cNvSpPr>
            <p:nvPr/>
          </p:nvSpPr>
          <p:spPr bwMode="auto">
            <a:xfrm>
              <a:off x="3364706" y="4684713"/>
              <a:ext cx="2063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ID</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16" name="Rectangle 115"/>
            <p:cNvSpPr>
              <a:spLocks noChangeArrowheads="1"/>
            </p:cNvSpPr>
            <p:nvPr/>
          </p:nvSpPr>
          <p:spPr bwMode="auto">
            <a:xfrm>
              <a:off x="3120231" y="4822825"/>
              <a:ext cx="2190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rlc</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17" name="Rectangle 116"/>
            <p:cNvSpPr>
              <a:spLocks noChangeArrowheads="1"/>
            </p:cNvSpPr>
            <p:nvPr/>
          </p:nvSpPr>
          <p:spPr bwMode="auto">
            <a:xfrm>
              <a:off x="3266281" y="4822825"/>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18" name="Rectangle 117"/>
            <p:cNvSpPr>
              <a:spLocks noChangeArrowheads="1"/>
            </p:cNvSpPr>
            <p:nvPr/>
          </p:nvSpPr>
          <p:spPr bwMode="auto">
            <a:xfrm>
              <a:off x="3315494" y="4822825"/>
              <a:ext cx="4873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19" name="Rectangle 118"/>
            <p:cNvSpPr>
              <a:spLocks noChangeArrowheads="1"/>
            </p:cNvSpPr>
            <p:nvPr/>
          </p:nvSpPr>
          <p:spPr bwMode="auto">
            <a:xfrm>
              <a:off x="3120231" y="4951413"/>
              <a:ext cx="34131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mac</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20" name="Rectangle 119"/>
            <p:cNvSpPr>
              <a:spLocks noChangeArrowheads="1"/>
            </p:cNvSpPr>
            <p:nvPr/>
          </p:nvSpPr>
          <p:spPr bwMode="auto">
            <a:xfrm>
              <a:off x="3364706" y="4951413"/>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21" name="Rectangle 120"/>
            <p:cNvSpPr>
              <a:spLocks noChangeArrowheads="1"/>
            </p:cNvSpPr>
            <p:nvPr/>
          </p:nvSpPr>
          <p:spPr bwMode="auto">
            <a:xfrm>
              <a:off x="3412331" y="4951413"/>
              <a:ext cx="35401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LCH</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22" name="Rectangle 121"/>
            <p:cNvSpPr>
              <a:spLocks noChangeArrowheads="1"/>
            </p:cNvSpPr>
            <p:nvPr/>
          </p:nvSpPr>
          <p:spPr bwMode="auto">
            <a:xfrm>
              <a:off x="3656806" y="4951413"/>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23" name="Rectangle 122"/>
            <p:cNvSpPr>
              <a:spLocks noChangeArrowheads="1"/>
            </p:cNvSpPr>
            <p:nvPr/>
          </p:nvSpPr>
          <p:spPr bwMode="auto">
            <a:xfrm>
              <a:off x="3706019" y="4951413"/>
              <a:ext cx="4873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24" name="Rectangle 123"/>
            <p:cNvSpPr>
              <a:spLocks noChangeArrowheads="1"/>
            </p:cNvSpPr>
            <p:nvPr/>
          </p:nvSpPr>
          <p:spPr bwMode="auto">
            <a:xfrm>
              <a:off x="3072606" y="4695825"/>
              <a:ext cx="1206500" cy="512763"/>
            </a:xfrm>
            <a:prstGeom prst="rect">
              <a:avLst/>
            </a:prstGeom>
            <a:solidFill>
              <a:srgbClr val="97C3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25" name="Rectangle 124"/>
            <p:cNvSpPr>
              <a:spLocks noChangeArrowheads="1"/>
            </p:cNvSpPr>
            <p:nvPr/>
          </p:nvSpPr>
          <p:spPr bwMode="auto">
            <a:xfrm>
              <a:off x="3072606" y="4695825"/>
              <a:ext cx="1206500" cy="512763"/>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126" name="Rectangle 125"/>
            <p:cNvSpPr>
              <a:spLocks noChangeArrowheads="1"/>
            </p:cNvSpPr>
            <p:nvPr/>
          </p:nvSpPr>
          <p:spPr bwMode="auto">
            <a:xfrm>
              <a:off x="3193256" y="4748213"/>
              <a:ext cx="26828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drb</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27" name="Rectangle 126"/>
            <p:cNvSpPr>
              <a:spLocks noChangeArrowheads="1"/>
            </p:cNvSpPr>
            <p:nvPr/>
          </p:nvSpPr>
          <p:spPr bwMode="auto">
            <a:xfrm>
              <a:off x="3388519" y="4748213"/>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28" name="Rectangle 127"/>
            <p:cNvSpPr>
              <a:spLocks noChangeArrowheads="1"/>
            </p:cNvSpPr>
            <p:nvPr/>
          </p:nvSpPr>
          <p:spPr bwMode="auto">
            <a:xfrm>
              <a:off x="3437731" y="4748213"/>
              <a:ext cx="2063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ID</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29" name="Rectangle 128"/>
            <p:cNvSpPr>
              <a:spLocks noChangeArrowheads="1"/>
            </p:cNvSpPr>
            <p:nvPr/>
          </p:nvSpPr>
          <p:spPr bwMode="auto">
            <a:xfrm>
              <a:off x="3193256" y="4887913"/>
              <a:ext cx="2190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rlc</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30" name="Rectangle 129"/>
            <p:cNvSpPr>
              <a:spLocks noChangeArrowheads="1"/>
            </p:cNvSpPr>
            <p:nvPr/>
          </p:nvSpPr>
          <p:spPr bwMode="auto">
            <a:xfrm>
              <a:off x="3339306" y="4887913"/>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31" name="Rectangle 130"/>
            <p:cNvSpPr>
              <a:spLocks noChangeArrowheads="1"/>
            </p:cNvSpPr>
            <p:nvPr/>
          </p:nvSpPr>
          <p:spPr bwMode="auto">
            <a:xfrm>
              <a:off x="3388519" y="4887913"/>
              <a:ext cx="4873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32" name="Rectangle 131"/>
            <p:cNvSpPr>
              <a:spLocks noChangeArrowheads="1"/>
            </p:cNvSpPr>
            <p:nvPr/>
          </p:nvSpPr>
          <p:spPr bwMode="auto">
            <a:xfrm>
              <a:off x="3193256" y="5014913"/>
              <a:ext cx="34131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mac</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33" name="Rectangle 132"/>
            <p:cNvSpPr>
              <a:spLocks noChangeArrowheads="1"/>
            </p:cNvSpPr>
            <p:nvPr/>
          </p:nvSpPr>
          <p:spPr bwMode="auto">
            <a:xfrm>
              <a:off x="3437731" y="5014913"/>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34" name="Rectangle 133"/>
            <p:cNvSpPr>
              <a:spLocks noChangeArrowheads="1"/>
            </p:cNvSpPr>
            <p:nvPr/>
          </p:nvSpPr>
          <p:spPr bwMode="auto">
            <a:xfrm>
              <a:off x="3485356" y="5014913"/>
              <a:ext cx="35401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LCH</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35" name="Rectangle 134"/>
            <p:cNvSpPr>
              <a:spLocks noChangeArrowheads="1"/>
            </p:cNvSpPr>
            <p:nvPr/>
          </p:nvSpPr>
          <p:spPr bwMode="auto">
            <a:xfrm>
              <a:off x="3729831" y="5014913"/>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36" name="Rectangle 135"/>
            <p:cNvSpPr>
              <a:spLocks noChangeArrowheads="1"/>
            </p:cNvSpPr>
            <p:nvPr/>
          </p:nvSpPr>
          <p:spPr bwMode="auto">
            <a:xfrm>
              <a:off x="3779044" y="5014913"/>
              <a:ext cx="4873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37" name="Rectangle 136"/>
            <p:cNvSpPr>
              <a:spLocks noChangeArrowheads="1"/>
            </p:cNvSpPr>
            <p:nvPr/>
          </p:nvSpPr>
          <p:spPr bwMode="auto">
            <a:xfrm>
              <a:off x="2920206" y="5256213"/>
              <a:ext cx="1474787" cy="244475"/>
            </a:xfrm>
            <a:prstGeom prst="rect">
              <a:avLst/>
            </a:prstGeom>
            <a:solidFill>
              <a:srgbClr val="97C3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38" name="Rectangle 137"/>
            <p:cNvSpPr>
              <a:spLocks noChangeArrowheads="1"/>
            </p:cNvSpPr>
            <p:nvPr/>
          </p:nvSpPr>
          <p:spPr bwMode="auto">
            <a:xfrm>
              <a:off x="3040856" y="5316538"/>
              <a:ext cx="34131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mac</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39" name="Rectangle 138"/>
            <p:cNvSpPr>
              <a:spLocks noChangeArrowheads="1"/>
            </p:cNvSpPr>
            <p:nvPr/>
          </p:nvSpPr>
          <p:spPr bwMode="auto">
            <a:xfrm>
              <a:off x="3285331" y="5316538"/>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40" name="Rectangle 139"/>
            <p:cNvSpPr>
              <a:spLocks noChangeArrowheads="1"/>
            </p:cNvSpPr>
            <p:nvPr/>
          </p:nvSpPr>
          <p:spPr bwMode="auto">
            <a:xfrm>
              <a:off x="3332956" y="5316538"/>
              <a:ext cx="11461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CellGroupConfig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41" name="Rectangle 140"/>
            <p:cNvSpPr>
              <a:spLocks noChangeArrowheads="1"/>
            </p:cNvSpPr>
            <p:nvPr/>
          </p:nvSpPr>
          <p:spPr bwMode="auto">
            <a:xfrm>
              <a:off x="2926556" y="5751513"/>
              <a:ext cx="1193800" cy="246063"/>
            </a:xfrm>
            <a:prstGeom prst="rect">
              <a:avLst/>
            </a:prstGeom>
            <a:solidFill>
              <a:srgbClr val="97C3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42" name="Rectangle 141"/>
            <p:cNvSpPr>
              <a:spLocks noChangeArrowheads="1"/>
            </p:cNvSpPr>
            <p:nvPr/>
          </p:nvSpPr>
          <p:spPr bwMode="auto">
            <a:xfrm>
              <a:off x="2926556" y="5751513"/>
              <a:ext cx="1193800" cy="246063"/>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143" name="Rectangle 142"/>
            <p:cNvSpPr>
              <a:spLocks noChangeArrowheads="1"/>
            </p:cNvSpPr>
            <p:nvPr/>
          </p:nvSpPr>
          <p:spPr bwMode="auto">
            <a:xfrm>
              <a:off x="3040856" y="5802313"/>
              <a:ext cx="7921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servingCell</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44" name="Rectangle 143"/>
            <p:cNvSpPr>
              <a:spLocks noChangeArrowheads="1"/>
            </p:cNvSpPr>
            <p:nvPr/>
          </p:nvSpPr>
          <p:spPr bwMode="auto">
            <a:xfrm>
              <a:off x="3686969" y="5802313"/>
              <a:ext cx="109537"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45" name="Rectangle 144"/>
            <p:cNvSpPr>
              <a:spLocks noChangeArrowheads="1"/>
            </p:cNvSpPr>
            <p:nvPr/>
          </p:nvSpPr>
          <p:spPr bwMode="auto">
            <a:xfrm>
              <a:off x="3736181" y="5802313"/>
              <a:ext cx="365125"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46" name="Rectangle 145"/>
            <p:cNvSpPr>
              <a:spLocks noChangeArrowheads="1"/>
            </p:cNvSpPr>
            <p:nvPr/>
          </p:nvSpPr>
          <p:spPr bwMode="auto">
            <a:xfrm>
              <a:off x="2999581" y="5826125"/>
              <a:ext cx="1195387" cy="234950"/>
            </a:xfrm>
            <a:prstGeom prst="rect">
              <a:avLst/>
            </a:prstGeom>
            <a:solidFill>
              <a:srgbClr val="97C3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47" name="Rectangle 146"/>
            <p:cNvSpPr>
              <a:spLocks noChangeArrowheads="1"/>
            </p:cNvSpPr>
            <p:nvPr/>
          </p:nvSpPr>
          <p:spPr bwMode="auto">
            <a:xfrm>
              <a:off x="2999581" y="5826125"/>
              <a:ext cx="1195387" cy="234950"/>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148" name="Rectangle 147"/>
            <p:cNvSpPr>
              <a:spLocks noChangeArrowheads="1"/>
            </p:cNvSpPr>
            <p:nvPr/>
          </p:nvSpPr>
          <p:spPr bwMode="auto">
            <a:xfrm>
              <a:off x="3113881" y="5875338"/>
              <a:ext cx="7921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servingCell</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49" name="Rectangle 148"/>
            <p:cNvSpPr>
              <a:spLocks noChangeArrowheads="1"/>
            </p:cNvSpPr>
            <p:nvPr/>
          </p:nvSpPr>
          <p:spPr bwMode="auto">
            <a:xfrm>
              <a:off x="3759994" y="5875338"/>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50" name="Rectangle 149"/>
            <p:cNvSpPr>
              <a:spLocks noChangeArrowheads="1"/>
            </p:cNvSpPr>
            <p:nvPr/>
          </p:nvSpPr>
          <p:spPr bwMode="auto">
            <a:xfrm>
              <a:off x="3809206" y="5875338"/>
              <a:ext cx="3651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51" name="Rectangle 150"/>
            <p:cNvSpPr>
              <a:spLocks noChangeArrowheads="1"/>
            </p:cNvSpPr>
            <p:nvPr/>
          </p:nvSpPr>
          <p:spPr bwMode="auto">
            <a:xfrm>
              <a:off x="3072606" y="5911850"/>
              <a:ext cx="1195387" cy="234950"/>
            </a:xfrm>
            <a:prstGeom prst="rect">
              <a:avLst/>
            </a:prstGeom>
            <a:solidFill>
              <a:srgbClr val="97C3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52" name="Rectangle 151"/>
            <p:cNvSpPr>
              <a:spLocks noChangeArrowheads="1"/>
            </p:cNvSpPr>
            <p:nvPr/>
          </p:nvSpPr>
          <p:spPr bwMode="auto">
            <a:xfrm>
              <a:off x="3072606" y="5911850"/>
              <a:ext cx="1195387" cy="234950"/>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153" name="Rectangle 152"/>
            <p:cNvSpPr>
              <a:spLocks noChangeArrowheads="1"/>
            </p:cNvSpPr>
            <p:nvPr/>
          </p:nvSpPr>
          <p:spPr bwMode="auto">
            <a:xfrm>
              <a:off x="3193256" y="5959475"/>
              <a:ext cx="7921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servingCell</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54" name="Rectangle 153"/>
            <p:cNvSpPr>
              <a:spLocks noChangeArrowheads="1"/>
            </p:cNvSpPr>
            <p:nvPr/>
          </p:nvSpPr>
          <p:spPr bwMode="auto">
            <a:xfrm>
              <a:off x="3839369" y="5959475"/>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55" name="Rectangle 154"/>
            <p:cNvSpPr>
              <a:spLocks noChangeArrowheads="1"/>
            </p:cNvSpPr>
            <p:nvPr/>
          </p:nvSpPr>
          <p:spPr bwMode="auto">
            <a:xfrm>
              <a:off x="3888581" y="5959475"/>
              <a:ext cx="3651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77" name="Rectangle 176"/>
            <p:cNvSpPr>
              <a:spLocks noChangeArrowheads="1"/>
            </p:cNvSpPr>
            <p:nvPr/>
          </p:nvSpPr>
          <p:spPr bwMode="auto">
            <a:xfrm>
              <a:off x="2926556" y="4195763"/>
              <a:ext cx="1487487" cy="223838"/>
            </a:xfrm>
            <a:prstGeom prst="rect">
              <a:avLst/>
            </a:prstGeom>
            <a:solidFill>
              <a:srgbClr val="97C3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178" name="Rectangle 177"/>
            <p:cNvSpPr>
              <a:spLocks noChangeArrowheads="1"/>
            </p:cNvSpPr>
            <p:nvPr/>
          </p:nvSpPr>
          <p:spPr bwMode="auto">
            <a:xfrm>
              <a:off x="2926556" y="4195763"/>
              <a:ext cx="1487487" cy="223838"/>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179" name="Rectangle 178"/>
            <p:cNvSpPr>
              <a:spLocks noChangeArrowheads="1"/>
            </p:cNvSpPr>
            <p:nvPr/>
          </p:nvSpPr>
          <p:spPr bwMode="auto">
            <a:xfrm>
              <a:off x="3042444" y="4246563"/>
              <a:ext cx="3778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LCH</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80" name="Rectangle 179"/>
            <p:cNvSpPr>
              <a:spLocks noChangeArrowheads="1"/>
            </p:cNvSpPr>
            <p:nvPr/>
          </p:nvSpPr>
          <p:spPr bwMode="auto">
            <a:xfrm>
              <a:off x="3309144" y="4246563"/>
              <a:ext cx="1222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181" name="Rectangle 180"/>
            <p:cNvSpPr>
              <a:spLocks noChangeArrowheads="1"/>
            </p:cNvSpPr>
            <p:nvPr/>
          </p:nvSpPr>
          <p:spPr bwMode="auto">
            <a:xfrm>
              <a:off x="3358356" y="4246563"/>
              <a:ext cx="10842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ToRemoveList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grpSp>
      <p:sp>
        <p:nvSpPr>
          <p:cNvPr id="280" name="Rectangle 279"/>
          <p:cNvSpPr>
            <a:spLocks noChangeArrowheads="1"/>
          </p:cNvSpPr>
          <p:nvPr/>
        </p:nvSpPr>
        <p:spPr bwMode="auto">
          <a:xfrm>
            <a:off x="2566910" y="2332490"/>
            <a:ext cx="1743075" cy="1535113"/>
          </a:xfrm>
          <a:prstGeom prst="rect">
            <a:avLst/>
          </a:prstGeom>
          <a:solidFill>
            <a:srgbClr val="C1EB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281" name="Rectangle 280"/>
          <p:cNvSpPr>
            <a:spLocks noChangeArrowheads="1"/>
          </p:cNvSpPr>
          <p:nvPr/>
        </p:nvSpPr>
        <p:spPr bwMode="auto">
          <a:xfrm>
            <a:off x="2566910" y="2332490"/>
            <a:ext cx="1743075" cy="1535113"/>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282" name="Rectangle 281"/>
          <p:cNvSpPr>
            <a:spLocks noChangeArrowheads="1"/>
          </p:cNvSpPr>
          <p:nvPr/>
        </p:nvSpPr>
        <p:spPr bwMode="auto">
          <a:xfrm>
            <a:off x="2684385" y="2381703"/>
            <a:ext cx="3905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DRB</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83" name="Rectangle 282"/>
          <p:cNvSpPr>
            <a:spLocks noChangeArrowheads="1"/>
          </p:cNvSpPr>
          <p:nvPr/>
        </p:nvSpPr>
        <p:spPr bwMode="auto">
          <a:xfrm>
            <a:off x="2939973" y="2381703"/>
            <a:ext cx="1222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84" name="Rectangle 283"/>
          <p:cNvSpPr>
            <a:spLocks noChangeArrowheads="1"/>
          </p:cNvSpPr>
          <p:nvPr/>
        </p:nvSpPr>
        <p:spPr bwMode="auto">
          <a:xfrm>
            <a:off x="2989185" y="2381703"/>
            <a:ext cx="11080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ToAddModList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85" name="Rectangle 284"/>
          <p:cNvSpPr>
            <a:spLocks noChangeArrowheads="1"/>
          </p:cNvSpPr>
          <p:nvPr/>
        </p:nvSpPr>
        <p:spPr bwMode="auto">
          <a:xfrm>
            <a:off x="2566910" y="2065790"/>
            <a:ext cx="1743075" cy="233363"/>
          </a:xfrm>
          <a:prstGeom prst="rect">
            <a:avLst/>
          </a:prstGeom>
          <a:solidFill>
            <a:srgbClr val="C1EB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286" name="Rectangle 285"/>
          <p:cNvSpPr>
            <a:spLocks noChangeArrowheads="1"/>
          </p:cNvSpPr>
          <p:nvPr/>
        </p:nvSpPr>
        <p:spPr bwMode="auto">
          <a:xfrm>
            <a:off x="2566910" y="2065790"/>
            <a:ext cx="1743075" cy="233363"/>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287" name="Rectangle 286"/>
          <p:cNvSpPr>
            <a:spLocks noChangeArrowheads="1"/>
          </p:cNvSpPr>
          <p:nvPr/>
        </p:nvSpPr>
        <p:spPr bwMode="auto">
          <a:xfrm>
            <a:off x="2684385" y="2116590"/>
            <a:ext cx="3905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DRB</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88" name="Rectangle 287"/>
          <p:cNvSpPr>
            <a:spLocks noChangeArrowheads="1"/>
          </p:cNvSpPr>
          <p:nvPr/>
        </p:nvSpPr>
        <p:spPr bwMode="auto">
          <a:xfrm>
            <a:off x="2939973" y="2116590"/>
            <a:ext cx="1222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89" name="Rectangle 288"/>
          <p:cNvSpPr>
            <a:spLocks noChangeArrowheads="1"/>
          </p:cNvSpPr>
          <p:nvPr/>
        </p:nvSpPr>
        <p:spPr bwMode="auto">
          <a:xfrm>
            <a:off x="2989185" y="2116590"/>
            <a:ext cx="10715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ToReleaseList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90" name="Rectangle 289"/>
          <p:cNvSpPr>
            <a:spLocks noChangeArrowheads="1"/>
          </p:cNvSpPr>
          <p:nvPr/>
        </p:nvSpPr>
        <p:spPr bwMode="auto">
          <a:xfrm>
            <a:off x="2627235" y="2522990"/>
            <a:ext cx="1463675" cy="1195388"/>
          </a:xfrm>
          <a:prstGeom prst="rect">
            <a:avLst/>
          </a:prstGeom>
          <a:solidFill>
            <a:srgbClr val="C1EB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291" name="Rectangle 290"/>
          <p:cNvSpPr>
            <a:spLocks noChangeArrowheads="1"/>
          </p:cNvSpPr>
          <p:nvPr/>
        </p:nvSpPr>
        <p:spPr bwMode="auto">
          <a:xfrm>
            <a:off x="2627235" y="2522990"/>
            <a:ext cx="1463675" cy="1195388"/>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292" name="Rectangle 291"/>
          <p:cNvSpPr>
            <a:spLocks noChangeArrowheads="1"/>
          </p:cNvSpPr>
          <p:nvPr/>
        </p:nvSpPr>
        <p:spPr bwMode="auto">
          <a:xfrm>
            <a:off x="2749473" y="2578553"/>
            <a:ext cx="31750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Eps</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93" name="Rectangle 292"/>
          <p:cNvSpPr>
            <a:spLocks noChangeArrowheads="1"/>
          </p:cNvSpPr>
          <p:nvPr/>
        </p:nvSpPr>
        <p:spPr bwMode="auto">
          <a:xfrm>
            <a:off x="2970135" y="2578553"/>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94" name="Rectangle 293"/>
          <p:cNvSpPr>
            <a:spLocks noChangeArrowheads="1"/>
          </p:cNvSpPr>
          <p:nvPr/>
        </p:nvSpPr>
        <p:spPr bwMode="auto">
          <a:xfrm>
            <a:off x="3017760" y="2578553"/>
            <a:ext cx="64611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BearerID</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95" name="Rectangle 294"/>
          <p:cNvSpPr>
            <a:spLocks noChangeArrowheads="1"/>
          </p:cNvSpPr>
          <p:nvPr/>
        </p:nvSpPr>
        <p:spPr bwMode="auto">
          <a:xfrm>
            <a:off x="2749473" y="2716665"/>
            <a:ext cx="26828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drb</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96" name="Rectangle 295"/>
          <p:cNvSpPr>
            <a:spLocks noChangeArrowheads="1"/>
          </p:cNvSpPr>
          <p:nvPr/>
        </p:nvSpPr>
        <p:spPr bwMode="auto">
          <a:xfrm>
            <a:off x="2944735" y="2716665"/>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97" name="Rectangle 296"/>
          <p:cNvSpPr>
            <a:spLocks noChangeArrowheads="1"/>
          </p:cNvSpPr>
          <p:nvPr/>
        </p:nvSpPr>
        <p:spPr bwMode="auto">
          <a:xfrm>
            <a:off x="2993948" y="2716665"/>
            <a:ext cx="2063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ID</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98" name="Rectangle 297"/>
          <p:cNvSpPr>
            <a:spLocks noChangeArrowheads="1"/>
          </p:cNvSpPr>
          <p:nvPr/>
        </p:nvSpPr>
        <p:spPr bwMode="auto">
          <a:xfrm>
            <a:off x="2749473" y="3121478"/>
            <a:ext cx="2206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rlc</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299" name="Rectangle 298"/>
          <p:cNvSpPr>
            <a:spLocks noChangeArrowheads="1"/>
          </p:cNvSpPr>
          <p:nvPr/>
        </p:nvSpPr>
        <p:spPr bwMode="auto">
          <a:xfrm>
            <a:off x="2895523" y="3121478"/>
            <a:ext cx="1111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00" name="Rectangle 299"/>
          <p:cNvSpPr>
            <a:spLocks noChangeArrowheads="1"/>
          </p:cNvSpPr>
          <p:nvPr/>
        </p:nvSpPr>
        <p:spPr bwMode="auto">
          <a:xfrm>
            <a:off x="2944735" y="3121478"/>
            <a:ext cx="4873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01" name="Rectangle 300"/>
          <p:cNvSpPr>
            <a:spLocks noChangeArrowheads="1"/>
          </p:cNvSpPr>
          <p:nvPr/>
        </p:nvSpPr>
        <p:spPr bwMode="auto">
          <a:xfrm>
            <a:off x="2749473" y="3250065"/>
            <a:ext cx="116998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logicalChannelID</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02" name="Rectangle 301"/>
          <p:cNvSpPr>
            <a:spLocks noChangeArrowheads="1"/>
          </p:cNvSpPr>
          <p:nvPr/>
        </p:nvSpPr>
        <p:spPr bwMode="auto">
          <a:xfrm>
            <a:off x="2749473" y="3388178"/>
            <a:ext cx="14509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logicalChannelConfig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03" name="Rectangle 302"/>
          <p:cNvSpPr>
            <a:spLocks noChangeArrowheads="1"/>
          </p:cNvSpPr>
          <p:nvPr/>
        </p:nvSpPr>
        <p:spPr bwMode="auto">
          <a:xfrm>
            <a:off x="2749473" y="3516765"/>
            <a:ext cx="2079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04" name="Rectangle 303"/>
          <p:cNvSpPr>
            <a:spLocks noChangeArrowheads="1"/>
          </p:cNvSpPr>
          <p:nvPr/>
        </p:nvSpPr>
        <p:spPr bwMode="auto">
          <a:xfrm>
            <a:off x="2719310" y="2848428"/>
            <a:ext cx="938212" cy="246063"/>
          </a:xfrm>
          <a:prstGeom prst="rect">
            <a:avLst/>
          </a:prstGeom>
          <a:solidFill>
            <a:srgbClr val="C1EB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305" name="Rectangle 304"/>
          <p:cNvSpPr>
            <a:spLocks noChangeArrowheads="1"/>
          </p:cNvSpPr>
          <p:nvPr/>
        </p:nvSpPr>
        <p:spPr bwMode="auto">
          <a:xfrm>
            <a:off x="2844723" y="2907165"/>
            <a:ext cx="3778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pdcp</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06" name="Rectangle 305"/>
          <p:cNvSpPr>
            <a:spLocks noChangeArrowheads="1"/>
          </p:cNvSpPr>
          <p:nvPr/>
        </p:nvSpPr>
        <p:spPr bwMode="auto">
          <a:xfrm>
            <a:off x="3136823" y="2907165"/>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07" name="Rectangle 306"/>
          <p:cNvSpPr>
            <a:spLocks noChangeArrowheads="1"/>
          </p:cNvSpPr>
          <p:nvPr/>
        </p:nvSpPr>
        <p:spPr bwMode="auto">
          <a:xfrm>
            <a:off x="3186035" y="2907165"/>
            <a:ext cx="4873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08" name="Rectangle 307"/>
          <p:cNvSpPr>
            <a:spLocks noChangeArrowheads="1"/>
          </p:cNvSpPr>
          <p:nvPr/>
        </p:nvSpPr>
        <p:spPr bwMode="auto">
          <a:xfrm>
            <a:off x="2725660" y="2588078"/>
            <a:ext cx="1462087" cy="1193800"/>
          </a:xfrm>
          <a:prstGeom prst="rect">
            <a:avLst/>
          </a:prstGeom>
          <a:solidFill>
            <a:srgbClr val="C1EB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309" name="Rectangle 308"/>
          <p:cNvSpPr>
            <a:spLocks noChangeArrowheads="1"/>
          </p:cNvSpPr>
          <p:nvPr/>
        </p:nvSpPr>
        <p:spPr bwMode="auto">
          <a:xfrm>
            <a:off x="2725660" y="2588078"/>
            <a:ext cx="1462087" cy="1193800"/>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310" name="Rectangle 309"/>
          <p:cNvSpPr>
            <a:spLocks noChangeArrowheads="1"/>
          </p:cNvSpPr>
          <p:nvPr/>
        </p:nvSpPr>
        <p:spPr bwMode="auto">
          <a:xfrm>
            <a:off x="2841548" y="2640465"/>
            <a:ext cx="31591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Eps</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11" name="Rectangle 310"/>
          <p:cNvSpPr>
            <a:spLocks noChangeArrowheads="1"/>
          </p:cNvSpPr>
          <p:nvPr/>
        </p:nvSpPr>
        <p:spPr bwMode="auto">
          <a:xfrm>
            <a:off x="3060623" y="2640465"/>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12" name="Rectangle 311"/>
          <p:cNvSpPr>
            <a:spLocks noChangeArrowheads="1"/>
          </p:cNvSpPr>
          <p:nvPr/>
        </p:nvSpPr>
        <p:spPr bwMode="auto">
          <a:xfrm>
            <a:off x="3109835" y="2640465"/>
            <a:ext cx="6445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dirty="0" err="1">
                <a:ln>
                  <a:noFill/>
                </a:ln>
                <a:solidFill>
                  <a:srgbClr val="58585A"/>
                </a:solidFill>
                <a:effectLst/>
                <a:latin typeface="Arial" panose="020B0604020202020204" pitchFamily="34" charset="0"/>
              </a:rPr>
              <a:t>BearerID</a:t>
            </a:r>
            <a:endParaRPr kumimoji="0" lang="fi-FI" altLang="fi-FI" sz="1800" b="0" i="0" u="none" strike="noStrike" cap="none" normalizeH="0" baseline="0" dirty="0">
              <a:ln>
                <a:noFill/>
              </a:ln>
              <a:solidFill>
                <a:schemeClr val="tx1"/>
              </a:solidFill>
              <a:effectLst/>
              <a:latin typeface="Arial" panose="020B0604020202020204" pitchFamily="34" charset="0"/>
            </a:endParaRPr>
          </a:p>
        </p:txBody>
      </p:sp>
      <p:sp>
        <p:nvSpPr>
          <p:cNvPr id="313" name="Rectangle 312"/>
          <p:cNvSpPr>
            <a:spLocks noChangeArrowheads="1"/>
          </p:cNvSpPr>
          <p:nvPr/>
        </p:nvSpPr>
        <p:spPr bwMode="auto">
          <a:xfrm>
            <a:off x="2841548" y="2778578"/>
            <a:ext cx="26828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drb</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14" name="Rectangle 313"/>
          <p:cNvSpPr>
            <a:spLocks noChangeArrowheads="1"/>
          </p:cNvSpPr>
          <p:nvPr/>
        </p:nvSpPr>
        <p:spPr bwMode="auto">
          <a:xfrm>
            <a:off x="3036810" y="2778578"/>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15" name="Rectangle 314"/>
          <p:cNvSpPr>
            <a:spLocks noChangeArrowheads="1"/>
          </p:cNvSpPr>
          <p:nvPr/>
        </p:nvSpPr>
        <p:spPr bwMode="auto">
          <a:xfrm>
            <a:off x="3084435" y="2778578"/>
            <a:ext cx="2079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dirty="0">
                <a:ln>
                  <a:noFill/>
                </a:ln>
                <a:solidFill>
                  <a:srgbClr val="58585A"/>
                </a:solidFill>
                <a:effectLst/>
                <a:latin typeface="Arial" panose="020B0604020202020204" pitchFamily="34" charset="0"/>
              </a:rPr>
              <a:t>ID</a:t>
            </a:r>
            <a:endParaRPr kumimoji="0" lang="fi-FI" altLang="fi-FI" sz="1800" b="0" i="0" u="none" strike="noStrike" cap="none" normalizeH="0" baseline="0" dirty="0">
              <a:ln>
                <a:noFill/>
              </a:ln>
              <a:solidFill>
                <a:schemeClr val="tx1"/>
              </a:solidFill>
              <a:effectLst/>
              <a:latin typeface="Arial" panose="020B0604020202020204" pitchFamily="34" charset="0"/>
            </a:endParaRPr>
          </a:p>
        </p:txBody>
      </p:sp>
      <p:sp>
        <p:nvSpPr>
          <p:cNvPr id="316" name="Rectangle 315"/>
          <p:cNvSpPr>
            <a:spLocks noChangeArrowheads="1"/>
          </p:cNvSpPr>
          <p:nvPr/>
        </p:nvSpPr>
        <p:spPr bwMode="auto">
          <a:xfrm>
            <a:off x="2841548" y="3578678"/>
            <a:ext cx="2063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17" name="Rectangle 316"/>
          <p:cNvSpPr>
            <a:spLocks noChangeArrowheads="1"/>
          </p:cNvSpPr>
          <p:nvPr/>
        </p:nvSpPr>
        <p:spPr bwMode="auto">
          <a:xfrm>
            <a:off x="2528892" y="2024515"/>
            <a:ext cx="1905022" cy="1946062"/>
          </a:xfrm>
          <a:prstGeom prst="rect">
            <a:avLst/>
          </a:prstGeom>
          <a:noFill/>
          <a:ln w="23813"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318" name="Rectangle 317"/>
          <p:cNvSpPr>
            <a:spLocks noChangeArrowheads="1"/>
          </p:cNvSpPr>
          <p:nvPr/>
        </p:nvSpPr>
        <p:spPr bwMode="auto">
          <a:xfrm>
            <a:off x="2840754" y="2959552"/>
            <a:ext cx="948978"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dirty="0">
                <a:ln>
                  <a:noFill/>
                </a:ln>
                <a:solidFill>
                  <a:srgbClr val="58585A"/>
                </a:solidFill>
                <a:effectLst/>
                <a:latin typeface="Arial" panose="020B0604020202020204" pitchFamily="34" charset="0"/>
              </a:rPr>
              <a:t>PDCP-</a:t>
            </a:r>
            <a:r>
              <a:rPr kumimoji="0" lang="fi-FI" altLang="fi-FI" sz="900" b="0" i="0" u="none" strike="noStrike" cap="none" normalizeH="0" baseline="0" dirty="0" err="1">
                <a:ln>
                  <a:noFill/>
                </a:ln>
                <a:solidFill>
                  <a:srgbClr val="58585A"/>
                </a:solidFill>
                <a:effectLst/>
                <a:latin typeface="Arial" panose="020B0604020202020204" pitchFamily="34" charset="0"/>
              </a:rPr>
              <a:t>Config</a:t>
            </a:r>
            <a:endParaRPr kumimoji="0" lang="fi-FI" altLang="fi-FI" sz="900" b="0" i="0" u="none" strike="noStrike" cap="none" normalizeH="0" baseline="0" dirty="0">
              <a:ln>
                <a:noFill/>
              </a:ln>
              <a:solidFill>
                <a:srgbClr val="58585A"/>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fi-FI" altLang="fi-FI" sz="900" dirty="0" err="1">
                <a:solidFill>
                  <a:srgbClr val="58585A"/>
                </a:solidFill>
              </a:rPr>
              <a:t>keyToUse</a:t>
            </a:r>
            <a:endParaRPr lang="fi-FI" altLang="fi-FI" sz="900" dirty="0">
              <a:solidFill>
                <a:srgbClr val="58585A"/>
              </a:solidFill>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dirty="0" err="1">
                <a:ln>
                  <a:noFill/>
                </a:ln>
                <a:solidFill>
                  <a:srgbClr val="58585A"/>
                </a:solidFill>
                <a:effectLst/>
                <a:latin typeface="Arial" panose="020B0604020202020204" pitchFamily="34" charset="0"/>
              </a:rPr>
              <a:t>triggerPDCPReest</a:t>
            </a:r>
            <a:endParaRPr kumimoji="0" lang="fi-FI" altLang="fi-FI" sz="1800" b="0" i="0" u="none" strike="noStrike" cap="none" normalizeH="0" baseline="0" dirty="0">
              <a:ln>
                <a:noFill/>
              </a:ln>
              <a:solidFill>
                <a:schemeClr val="tx1"/>
              </a:solidFill>
              <a:effectLst/>
              <a:latin typeface="Arial" panose="020B0604020202020204" pitchFamily="34" charset="0"/>
            </a:endParaRPr>
          </a:p>
        </p:txBody>
      </p:sp>
      <p:grpSp>
        <p:nvGrpSpPr>
          <p:cNvPr id="319" name="Group 318"/>
          <p:cNvGrpSpPr/>
          <p:nvPr/>
        </p:nvGrpSpPr>
        <p:grpSpPr>
          <a:xfrm>
            <a:off x="7062860" y="1596866"/>
            <a:ext cx="3543542" cy="3699843"/>
            <a:chOff x="2701131" y="3294063"/>
            <a:chExt cx="2719387" cy="3251200"/>
          </a:xfrm>
        </p:grpSpPr>
        <p:sp>
          <p:nvSpPr>
            <p:cNvPr id="320" name="Rectangle 319"/>
            <p:cNvSpPr>
              <a:spLocks noChangeArrowheads="1"/>
            </p:cNvSpPr>
            <p:nvPr/>
          </p:nvSpPr>
          <p:spPr bwMode="auto">
            <a:xfrm>
              <a:off x="2701131" y="3294063"/>
              <a:ext cx="2498725" cy="3251200"/>
            </a:xfrm>
            <a:prstGeom prst="rect">
              <a:avLst/>
            </a:prstGeom>
            <a:solidFill>
              <a:srgbClr val="FFE8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321" name="Rectangle 320"/>
            <p:cNvSpPr>
              <a:spLocks noChangeArrowheads="1"/>
            </p:cNvSpPr>
            <p:nvPr/>
          </p:nvSpPr>
          <p:spPr bwMode="auto">
            <a:xfrm>
              <a:off x="2701131" y="3294063"/>
              <a:ext cx="2498725" cy="3251200"/>
            </a:xfrm>
            <a:prstGeom prst="rect">
              <a:avLst/>
            </a:prstGeom>
            <a:noFill/>
            <a:ln w="23813"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322" name="Rectangle 321"/>
            <p:cNvSpPr>
              <a:spLocks noChangeArrowheads="1"/>
            </p:cNvSpPr>
            <p:nvPr/>
          </p:nvSpPr>
          <p:spPr bwMode="auto">
            <a:xfrm>
              <a:off x="2824956" y="3352800"/>
              <a:ext cx="27940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NR</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23" name="Rectangle 322"/>
            <p:cNvSpPr>
              <a:spLocks noChangeArrowheads="1"/>
            </p:cNvSpPr>
            <p:nvPr/>
          </p:nvSpPr>
          <p:spPr bwMode="auto">
            <a:xfrm>
              <a:off x="2994819" y="3352800"/>
              <a:ext cx="1222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24" name="Rectangle 323"/>
            <p:cNvSpPr>
              <a:spLocks noChangeArrowheads="1"/>
            </p:cNvSpPr>
            <p:nvPr/>
          </p:nvSpPr>
          <p:spPr bwMode="auto">
            <a:xfrm>
              <a:off x="3044031" y="3352800"/>
              <a:ext cx="237648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RRCConnectionReconfiguration </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25" name="Rectangle 324"/>
            <p:cNvSpPr>
              <a:spLocks noChangeArrowheads="1"/>
            </p:cNvSpPr>
            <p:nvPr/>
          </p:nvSpPr>
          <p:spPr bwMode="auto">
            <a:xfrm>
              <a:off x="2824956" y="3490913"/>
              <a:ext cx="7921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(message)</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26" name="Rectangle 325"/>
            <p:cNvSpPr>
              <a:spLocks noChangeArrowheads="1"/>
            </p:cNvSpPr>
            <p:nvPr/>
          </p:nvSpPr>
          <p:spPr bwMode="auto">
            <a:xfrm>
              <a:off x="2793206" y="3725863"/>
              <a:ext cx="2339975" cy="2771775"/>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327" name="Rectangle 326"/>
            <p:cNvSpPr>
              <a:spLocks noChangeArrowheads="1"/>
            </p:cNvSpPr>
            <p:nvPr/>
          </p:nvSpPr>
          <p:spPr bwMode="auto">
            <a:xfrm>
              <a:off x="2793206" y="3725863"/>
              <a:ext cx="2339975" cy="2771775"/>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328" name="Rectangle 327"/>
            <p:cNvSpPr>
              <a:spLocks noChangeArrowheads="1"/>
            </p:cNvSpPr>
            <p:nvPr/>
          </p:nvSpPr>
          <p:spPr bwMode="auto">
            <a:xfrm>
              <a:off x="2912269" y="3770313"/>
              <a:ext cx="27940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NR</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29" name="Rectangle 328"/>
            <p:cNvSpPr>
              <a:spLocks noChangeArrowheads="1"/>
            </p:cNvSpPr>
            <p:nvPr/>
          </p:nvSpPr>
          <p:spPr bwMode="auto">
            <a:xfrm>
              <a:off x="3082131" y="3770313"/>
              <a:ext cx="122237"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30" name="Rectangle 329"/>
            <p:cNvSpPr>
              <a:spLocks noChangeArrowheads="1"/>
            </p:cNvSpPr>
            <p:nvPr/>
          </p:nvSpPr>
          <p:spPr bwMode="auto">
            <a:xfrm>
              <a:off x="3131344" y="3770313"/>
              <a:ext cx="17065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RRCConnectionReconf</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31" name="Rectangle 330"/>
            <p:cNvSpPr>
              <a:spLocks noChangeArrowheads="1"/>
            </p:cNvSpPr>
            <p:nvPr/>
          </p:nvSpPr>
          <p:spPr bwMode="auto">
            <a:xfrm>
              <a:off x="4606131" y="3770313"/>
              <a:ext cx="219075"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32" name="Rectangle 331"/>
            <p:cNvSpPr>
              <a:spLocks noChangeArrowheads="1"/>
            </p:cNvSpPr>
            <p:nvPr/>
          </p:nvSpPr>
          <p:spPr bwMode="auto">
            <a:xfrm>
              <a:off x="4728369" y="3770313"/>
              <a:ext cx="12065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33" name="Rectangle 332"/>
            <p:cNvSpPr>
              <a:spLocks noChangeArrowheads="1"/>
            </p:cNvSpPr>
            <p:nvPr/>
          </p:nvSpPr>
          <p:spPr bwMode="auto">
            <a:xfrm>
              <a:off x="4775994" y="3770313"/>
              <a:ext cx="29210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IEs</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34" name="Rectangle 333"/>
            <p:cNvSpPr>
              <a:spLocks noChangeArrowheads="1"/>
            </p:cNvSpPr>
            <p:nvPr/>
          </p:nvSpPr>
          <p:spPr bwMode="auto">
            <a:xfrm>
              <a:off x="2912269" y="6192838"/>
              <a:ext cx="25558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35" name="Rectangle 334"/>
            <p:cNvSpPr>
              <a:spLocks noChangeArrowheads="1"/>
            </p:cNvSpPr>
            <p:nvPr/>
          </p:nvSpPr>
          <p:spPr bwMode="auto">
            <a:xfrm>
              <a:off x="2853531" y="3992563"/>
              <a:ext cx="1620837" cy="2249488"/>
            </a:xfrm>
            <a:prstGeom prst="rect">
              <a:avLst/>
            </a:prstGeom>
            <a:solidFill>
              <a:srgbClr val="97C3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336" name="Rectangle 335"/>
            <p:cNvSpPr>
              <a:spLocks noChangeArrowheads="1"/>
            </p:cNvSpPr>
            <p:nvPr/>
          </p:nvSpPr>
          <p:spPr bwMode="auto">
            <a:xfrm>
              <a:off x="2853531" y="3992563"/>
              <a:ext cx="1620837" cy="2249488"/>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337" name="Rectangle 336"/>
            <p:cNvSpPr>
              <a:spLocks noChangeArrowheads="1"/>
            </p:cNvSpPr>
            <p:nvPr/>
          </p:nvSpPr>
          <p:spPr bwMode="auto">
            <a:xfrm>
              <a:off x="2967831" y="4041775"/>
              <a:ext cx="3905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SCG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38" name="Rectangle 337"/>
            <p:cNvSpPr>
              <a:spLocks noChangeArrowheads="1"/>
            </p:cNvSpPr>
            <p:nvPr/>
          </p:nvSpPr>
          <p:spPr bwMode="auto">
            <a:xfrm>
              <a:off x="3248819" y="4041775"/>
              <a:ext cx="12065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39" name="Rectangle 338"/>
            <p:cNvSpPr>
              <a:spLocks noChangeArrowheads="1"/>
            </p:cNvSpPr>
            <p:nvPr/>
          </p:nvSpPr>
          <p:spPr bwMode="auto">
            <a:xfrm>
              <a:off x="3296444" y="4041775"/>
              <a:ext cx="5365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40" name="Rectangle 339"/>
            <p:cNvSpPr>
              <a:spLocks noChangeArrowheads="1"/>
            </p:cNvSpPr>
            <p:nvPr/>
          </p:nvSpPr>
          <p:spPr bwMode="auto">
            <a:xfrm>
              <a:off x="2926556" y="4440238"/>
              <a:ext cx="1487487" cy="800100"/>
            </a:xfrm>
            <a:prstGeom prst="rect">
              <a:avLst/>
            </a:prstGeom>
            <a:solidFill>
              <a:srgbClr val="97C3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341" name="Rectangle 340"/>
            <p:cNvSpPr>
              <a:spLocks noChangeArrowheads="1"/>
            </p:cNvSpPr>
            <p:nvPr/>
          </p:nvSpPr>
          <p:spPr bwMode="auto">
            <a:xfrm>
              <a:off x="2926556" y="4440238"/>
              <a:ext cx="1487487" cy="800100"/>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342" name="Rectangle 341"/>
            <p:cNvSpPr>
              <a:spLocks noChangeArrowheads="1"/>
            </p:cNvSpPr>
            <p:nvPr/>
          </p:nvSpPr>
          <p:spPr bwMode="auto">
            <a:xfrm>
              <a:off x="3042444" y="4487863"/>
              <a:ext cx="3778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LCH</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43" name="Rectangle 342"/>
            <p:cNvSpPr>
              <a:spLocks noChangeArrowheads="1"/>
            </p:cNvSpPr>
            <p:nvPr/>
          </p:nvSpPr>
          <p:spPr bwMode="auto">
            <a:xfrm>
              <a:off x="3309144" y="4487863"/>
              <a:ext cx="1222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44" name="Rectangle 343"/>
            <p:cNvSpPr>
              <a:spLocks noChangeArrowheads="1"/>
            </p:cNvSpPr>
            <p:nvPr/>
          </p:nvSpPr>
          <p:spPr bwMode="auto">
            <a:xfrm>
              <a:off x="3358356" y="4487863"/>
              <a:ext cx="11096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ToAddModList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45" name="Rectangle 344"/>
            <p:cNvSpPr>
              <a:spLocks noChangeArrowheads="1"/>
            </p:cNvSpPr>
            <p:nvPr/>
          </p:nvSpPr>
          <p:spPr bwMode="auto">
            <a:xfrm>
              <a:off x="2999581" y="4632325"/>
              <a:ext cx="1206500" cy="511175"/>
            </a:xfrm>
            <a:prstGeom prst="rect">
              <a:avLst/>
            </a:prstGeom>
            <a:solidFill>
              <a:srgbClr val="97C3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346" name="Rectangle 345"/>
            <p:cNvSpPr>
              <a:spLocks noChangeArrowheads="1"/>
            </p:cNvSpPr>
            <p:nvPr/>
          </p:nvSpPr>
          <p:spPr bwMode="auto">
            <a:xfrm>
              <a:off x="2999581" y="4632325"/>
              <a:ext cx="1206500" cy="511175"/>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347" name="Rectangle 346"/>
            <p:cNvSpPr>
              <a:spLocks noChangeArrowheads="1"/>
            </p:cNvSpPr>
            <p:nvPr/>
          </p:nvSpPr>
          <p:spPr bwMode="auto">
            <a:xfrm>
              <a:off x="3120231" y="4684713"/>
              <a:ext cx="26828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drb</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48" name="Rectangle 347"/>
            <p:cNvSpPr>
              <a:spLocks noChangeArrowheads="1"/>
            </p:cNvSpPr>
            <p:nvPr/>
          </p:nvSpPr>
          <p:spPr bwMode="auto">
            <a:xfrm>
              <a:off x="3315494" y="4684713"/>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49" name="Rectangle 348"/>
            <p:cNvSpPr>
              <a:spLocks noChangeArrowheads="1"/>
            </p:cNvSpPr>
            <p:nvPr/>
          </p:nvSpPr>
          <p:spPr bwMode="auto">
            <a:xfrm>
              <a:off x="3364706" y="4684713"/>
              <a:ext cx="2063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ID</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50" name="Rectangle 349"/>
            <p:cNvSpPr>
              <a:spLocks noChangeArrowheads="1"/>
            </p:cNvSpPr>
            <p:nvPr/>
          </p:nvSpPr>
          <p:spPr bwMode="auto">
            <a:xfrm>
              <a:off x="3120231" y="4822825"/>
              <a:ext cx="2190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rlc</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51" name="Rectangle 350"/>
            <p:cNvSpPr>
              <a:spLocks noChangeArrowheads="1"/>
            </p:cNvSpPr>
            <p:nvPr/>
          </p:nvSpPr>
          <p:spPr bwMode="auto">
            <a:xfrm>
              <a:off x="3266281" y="4822825"/>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52" name="Rectangle 351"/>
            <p:cNvSpPr>
              <a:spLocks noChangeArrowheads="1"/>
            </p:cNvSpPr>
            <p:nvPr/>
          </p:nvSpPr>
          <p:spPr bwMode="auto">
            <a:xfrm>
              <a:off x="3315494" y="4822825"/>
              <a:ext cx="4873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53" name="Rectangle 352"/>
            <p:cNvSpPr>
              <a:spLocks noChangeArrowheads="1"/>
            </p:cNvSpPr>
            <p:nvPr/>
          </p:nvSpPr>
          <p:spPr bwMode="auto">
            <a:xfrm>
              <a:off x="3120231" y="4951413"/>
              <a:ext cx="34131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mac</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54" name="Rectangle 353"/>
            <p:cNvSpPr>
              <a:spLocks noChangeArrowheads="1"/>
            </p:cNvSpPr>
            <p:nvPr/>
          </p:nvSpPr>
          <p:spPr bwMode="auto">
            <a:xfrm>
              <a:off x="3364706" y="4951413"/>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55" name="Rectangle 354"/>
            <p:cNvSpPr>
              <a:spLocks noChangeArrowheads="1"/>
            </p:cNvSpPr>
            <p:nvPr/>
          </p:nvSpPr>
          <p:spPr bwMode="auto">
            <a:xfrm>
              <a:off x="3412331" y="4951413"/>
              <a:ext cx="35401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LCH</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56" name="Rectangle 355"/>
            <p:cNvSpPr>
              <a:spLocks noChangeArrowheads="1"/>
            </p:cNvSpPr>
            <p:nvPr/>
          </p:nvSpPr>
          <p:spPr bwMode="auto">
            <a:xfrm>
              <a:off x="3656806" y="4951413"/>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57" name="Rectangle 356"/>
            <p:cNvSpPr>
              <a:spLocks noChangeArrowheads="1"/>
            </p:cNvSpPr>
            <p:nvPr/>
          </p:nvSpPr>
          <p:spPr bwMode="auto">
            <a:xfrm>
              <a:off x="3706019" y="4951413"/>
              <a:ext cx="4873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58" name="Rectangle 357"/>
            <p:cNvSpPr>
              <a:spLocks noChangeArrowheads="1"/>
            </p:cNvSpPr>
            <p:nvPr/>
          </p:nvSpPr>
          <p:spPr bwMode="auto">
            <a:xfrm>
              <a:off x="3072606" y="4695825"/>
              <a:ext cx="1206500" cy="512763"/>
            </a:xfrm>
            <a:prstGeom prst="rect">
              <a:avLst/>
            </a:prstGeom>
            <a:solidFill>
              <a:srgbClr val="97C3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359" name="Rectangle 358"/>
            <p:cNvSpPr>
              <a:spLocks noChangeArrowheads="1"/>
            </p:cNvSpPr>
            <p:nvPr/>
          </p:nvSpPr>
          <p:spPr bwMode="auto">
            <a:xfrm>
              <a:off x="3072606" y="4695825"/>
              <a:ext cx="1206500" cy="512763"/>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360" name="Rectangle 359"/>
            <p:cNvSpPr>
              <a:spLocks noChangeArrowheads="1"/>
            </p:cNvSpPr>
            <p:nvPr/>
          </p:nvSpPr>
          <p:spPr bwMode="auto">
            <a:xfrm>
              <a:off x="3193256" y="4748213"/>
              <a:ext cx="26828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drb</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61" name="Rectangle 360"/>
            <p:cNvSpPr>
              <a:spLocks noChangeArrowheads="1"/>
            </p:cNvSpPr>
            <p:nvPr/>
          </p:nvSpPr>
          <p:spPr bwMode="auto">
            <a:xfrm>
              <a:off x="3388519" y="4748213"/>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62" name="Rectangle 361"/>
            <p:cNvSpPr>
              <a:spLocks noChangeArrowheads="1"/>
            </p:cNvSpPr>
            <p:nvPr/>
          </p:nvSpPr>
          <p:spPr bwMode="auto">
            <a:xfrm>
              <a:off x="3437731" y="4748213"/>
              <a:ext cx="2063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ID</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63" name="Rectangle 362"/>
            <p:cNvSpPr>
              <a:spLocks noChangeArrowheads="1"/>
            </p:cNvSpPr>
            <p:nvPr/>
          </p:nvSpPr>
          <p:spPr bwMode="auto">
            <a:xfrm>
              <a:off x="3193256" y="4887913"/>
              <a:ext cx="2190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rlc</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64" name="Rectangle 363"/>
            <p:cNvSpPr>
              <a:spLocks noChangeArrowheads="1"/>
            </p:cNvSpPr>
            <p:nvPr/>
          </p:nvSpPr>
          <p:spPr bwMode="auto">
            <a:xfrm>
              <a:off x="3339306" y="4887913"/>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65" name="Rectangle 364"/>
            <p:cNvSpPr>
              <a:spLocks noChangeArrowheads="1"/>
            </p:cNvSpPr>
            <p:nvPr/>
          </p:nvSpPr>
          <p:spPr bwMode="auto">
            <a:xfrm>
              <a:off x="3388519" y="4887913"/>
              <a:ext cx="4873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66" name="Rectangle 365"/>
            <p:cNvSpPr>
              <a:spLocks noChangeArrowheads="1"/>
            </p:cNvSpPr>
            <p:nvPr/>
          </p:nvSpPr>
          <p:spPr bwMode="auto">
            <a:xfrm>
              <a:off x="3193256" y="5014913"/>
              <a:ext cx="34131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mac</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67" name="Rectangle 366"/>
            <p:cNvSpPr>
              <a:spLocks noChangeArrowheads="1"/>
            </p:cNvSpPr>
            <p:nvPr/>
          </p:nvSpPr>
          <p:spPr bwMode="auto">
            <a:xfrm>
              <a:off x="3437731" y="5014913"/>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68" name="Rectangle 367"/>
            <p:cNvSpPr>
              <a:spLocks noChangeArrowheads="1"/>
            </p:cNvSpPr>
            <p:nvPr/>
          </p:nvSpPr>
          <p:spPr bwMode="auto">
            <a:xfrm>
              <a:off x="3485356" y="5014913"/>
              <a:ext cx="35401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LCH</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69" name="Rectangle 368"/>
            <p:cNvSpPr>
              <a:spLocks noChangeArrowheads="1"/>
            </p:cNvSpPr>
            <p:nvPr/>
          </p:nvSpPr>
          <p:spPr bwMode="auto">
            <a:xfrm>
              <a:off x="3729831" y="5014913"/>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70" name="Rectangle 369"/>
            <p:cNvSpPr>
              <a:spLocks noChangeArrowheads="1"/>
            </p:cNvSpPr>
            <p:nvPr/>
          </p:nvSpPr>
          <p:spPr bwMode="auto">
            <a:xfrm>
              <a:off x="3779044" y="5014913"/>
              <a:ext cx="4873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71" name="Rectangle 370"/>
            <p:cNvSpPr>
              <a:spLocks noChangeArrowheads="1"/>
            </p:cNvSpPr>
            <p:nvPr/>
          </p:nvSpPr>
          <p:spPr bwMode="auto">
            <a:xfrm>
              <a:off x="2920206" y="5256213"/>
              <a:ext cx="1474787" cy="244475"/>
            </a:xfrm>
            <a:prstGeom prst="rect">
              <a:avLst/>
            </a:prstGeom>
            <a:solidFill>
              <a:srgbClr val="97C3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372" name="Rectangle 371"/>
            <p:cNvSpPr>
              <a:spLocks noChangeArrowheads="1"/>
            </p:cNvSpPr>
            <p:nvPr/>
          </p:nvSpPr>
          <p:spPr bwMode="auto">
            <a:xfrm>
              <a:off x="3040856" y="5316538"/>
              <a:ext cx="34131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mac</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73" name="Rectangle 372"/>
            <p:cNvSpPr>
              <a:spLocks noChangeArrowheads="1"/>
            </p:cNvSpPr>
            <p:nvPr/>
          </p:nvSpPr>
          <p:spPr bwMode="auto">
            <a:xfrm>
              <a:off x="3285331" y="5316538"/>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74" name="Rectangle 373"/>
            <p:cNvSpPr>
              <a:spLocks noChangeArrowheads="1"/>
            </p:cNvSpPr>
            <p:nvPr/>
          </p:nvSpPr>
          <p:spPr bwMode="auto">
            <a:xfrm>
              <a:off x="3332956" y="5316538"/>
              <a:ext cx="11461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CellGroupConfig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75" name="Rectangle 374"/>
            <p:cNvSpPr>
              <a:spLocks noChangeArrowheads="1"/>
            </p:cNvSpPr>
            <p:nvPr/>
          </p:nvSpPr>
          <p:spPr bwMode="auto">
            <a:xfrm>
              <a:off x="2926556" y="5751513"/>
              <a:ext cx="1193800" cy="246063"/>
            </a:xfrm>
            <a:prstGeom prst="rect">
              <a:avLst/>
            </a:prstGeom>
            <a:solidFill>
              <a:srgbClr val="97C3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376" name="Rectangle 375"/>
            <p:cNvSpPr>
              <a:spLocks noChangeArrowheads="1"/>
            </p:cNvSpPr>
            <p:nvPr/>
          </p:nvSpPr>
          <p:spPr bwMode="auto">
            <a:xfrm>
              <a:off x="2926556" y="5751513"/>
              <a:ext cx="1193800" cy="246063"/>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377" name="Rectangle 376"/>
            <p:cNvSpPr>
              <a:spLocks noChangeArrowheads="1"/>
            </p:cNvSpPr>
            <p:nvPr/>
          </p:nvSpPr>
          <p:spPr bwMode="auto">
            <a:xfrm>
              <a:off x="3040856" y="5802313"/>
              <a:ext cx="7921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servingCell</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78" name="Rectangle 377"/>
            <p:cNvSpPr>
              <a:spLocks noChangeArrowheads="1"/>
            </p:cNvSpPr>
            <p:nvPr/>
          </p:nvSpPr>
          <p:spPr bwMode="auto">
            <a:xfrm>
              <a:off x="3686969" y="5802313"/>
              <a:ext cx="109537"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79" name="Rectangle 378"/>
            <p:cNvSpPr>
              <a:spLocks noChangeArrowheads="1"/>
            </p:cNvSpPr>
            <p:nvPr/>
          </p:nvSpPr>
          <p:spPr bwMode="auto">
            <a:xfrm>
              <a:off x="3736181" y="5802313"/>
              <a:ext cx="365125"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80" name="Rectangle 379"/>
            <p:cNvSpPr>
              <a:spLocks noChangeArrowheads="1"/>
            </p:cNvSpPr>
            <p:nvPr/>
          </p:nvSpPr>
          <p:spPr bwMode="auto">
            <a:xfrm>
              <a:off x="2999581" y="5826125"/>
              <a:ext cx="1195387" cy="234950"/>
            </a:xfrm>
            <a:prstGeom prst="rect">
              <a:avLst/>
            </a:prstGeom>
            <a:solidFill>
              <a:srgbClr val="97C3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381" name="Rectangle 380"/>
            <p:cNvSpPr>
              <a:spLocks noChangeArrowheads="1"/>
            </p:cNvSpPr>
            <p:nvPr/>
          </p:nvSpPr>
          <p:spPr bwMode="auto">
            <a:xfrm>
              <a:off x="2999581" y="5826125"/>
              <a:ext cx="1195387" cy="234950"/>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382" name="Rectangle 381"/>
            <p:cNvSpPr>
              <a:spLocks noChangeArrowheads="1"/>
            </p:cNvSpPr>
            <p:nvPr/>
          </p:nvSpPr>
          <p:spPr bwMode="auto">
            <a:xfrm>
              <a:off x="3113881" y="5875338"/>
              <a:ext cx="7921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servingCell</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83" name="Rectangle 382"/>
            <p:cNvSpPr>
              <a:spLocks noChangeArrowheads="1"/>
            </p:cNvSpPr>
            <p:nvPr/>
          </p:nvSpPr>
          <p:spPr bwMode="auto">
            <a:xfrm>
              <a:off x="3759994" y="5875338"/>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84" name="Rectangle 383"/>
            <p:cNvSpPr>
              <a:spLocks noChangeArrowheads="1"/>
            </p:cNvSpPr>
            <p:nvPr/>
          </p:nvSpPr>
          <p:spPr bwMode="auto">
            <a:xfrm>
              <a:off x="3809206" y="5875338"/>
              <a:ext cx="3651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85" name="Rectangle 384"/>
            <p:cNvSpPr>
              <a:spLocks noChangeArrowheads="1"/>
            </p:cNvSpPr>
            <p:nvPr/>
          </p:nvSpPr>
          <p:spPr bwMode="auto">
            <a:xfrm>
              <a:off x="3072606" y="5911850"/>
              <a:ext cx="1195387" cy="234950"/>
            </a:xfrm>
            <a:prstGeom prst="rect">
              <a:avLst/>
            </a:prstGeom>
            <a:solidFill>
              <a:srgbClr val="97C3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386" name="Rectangle 385"/>
            <p:cNvSpPr>
              <a:spLocks noChangeArrowheads="1"/>
            </p:cNvSpPr>
            <p:nvPr/>
          </p:nvSpPr>
          <p:spPr bwMode="auto">
            <a:xfrm>
              <a:off x="3072606" y="5911850"/>
              <a:ext cx="1195387" cy="234950"/>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387" name="Rectangle 386"/>
            <p:cNvSpPr>
              <a:spLocks noChangeArrowheads="1"/>
            </p:cNvSpPr>
            <p:nvPr/>
          </p:nvSpPr>
          <p:spPr bwMode="auto">
            <a:xfrm>
              <a:off x="3193256" y="5959475"/>
              <a:ext cx="7921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servingCell</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88" name="Rectangle 387"/>
            <p:cNvSpPr>
              <a:spLocks noChangeArrowheads="1"/>
            </p:cNvSpPr>
            <p:nvPr/>
          </p:nvSpPr>
          <p:spPr bwMode="auto">
            <a:xfrm>
              <a:off x="3839369" y="5959475"/>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89" name="Rectangle 388"/>
            <p:cNvSpPr>
              <a:spLocks noChangeArrowheads="1"/>
            </p:cNvSpPr>
            <p:nvPr/>
          </p:nvSpPr>
          <p:spPr bwMode="auto">
            <a:xfrm>
              <a:off x="3888581" y="5959475"/>
              <a:ext cx="3651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90" name="Rectangle 389"/>
            <p:cNvSpPr>
              <a:spLocks noChangeArrowheads="1"/>
            </p:cNvSpPr>
            <p:nvPr/>
          </p:nvSpPr>
          <p:spPr bwMode="auto">
            <a:xfrm>
              <a:off x="2926556" y="4195763"/>
              <a:ext cx="1487487" cy="223838"/>
            </a:xfrm>
            <a:prstGeom prst="rect">
              <a:avLst/>
            </a:prstGeom>
            <a:solidFill>
              <a:srgbClr val="97C3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391" name="Rectangle 390"/>
            <p:cNvSpPr>
              <a:spLocks noChangeArrowheads="1"/>
            </p:cNvSpPr>
            <p:nvPr/>
          </p:nvSpPr>
          <p:spPr bwMode="auto">
            <a:xfrm>
              <a:off x="2926556" y="4195763"/>
              <a:ext cx="1487487" cy="223838"/>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392" name="Rectangle 391"/>
            <p:cNvSpPr>
              <a:spLocks noChangeArrowheads="1"/>
            </p:cNvSpPr>
            <p:nvPr/>
          </p:nvSpPr>
          <p:spPr bwMode="auto">
            <a:xfrm>
              <a:off x="3042444" y="4246563"/>
              <a:ext cx="3778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LCH</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93" name="Rectangle 392"/>
            <p:cNvSpPr>
              <a:spLocks noChangeArrowheads="1"/>
            </p:cNvSpPr>
            <p:nvPr/>
          </p:nvSpPr>
          <p:spPr bwMode="auto">
            <a:xfrm>
              <a:off x="3309144" y="4246563"/>
              <a:ext cx="1222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94" name="Rectangle 393"/>
            <p:cNvSpPr>
              <a:spLocks noChangeArrowheads="1"/>
            </p:cNvSpPr>
            <p:nvPr/>
          </p:nvSpPr>
          <p:spPr bwMode="auto">
            <a:xfrm>
              <a:off x="3358356" y="4246563"/>
              <a:ext cx="10842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ToRemoveList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grpSp>
      <p:grpSp>
        <p:nvGrpSpPr>
          <p:cNvPr id="395" name="Group 394"/>
          <p:cNvGrpSpPr/>
          <p:nvPr/>
        </p:nvGrpSpPr>
        <p:grpSpPr>
          <a:xfrm>
            <a:off x="7215260" y="1749266"/>
            <a:ext cx="3543542" cy="3699843"/>
            <a:chOff x="2701131" y="3294063"/>
            <a:chExt cx="2719387" cy="3251200"/>
          </a:xfrm>
        </p:grpSpPr>
        <p:sp>
          <p:nvSpPr>
            <p:cNvPr id="396" name="Rectangle 395"/>
            <p:cNvSpPr>
              <a:spLocks noChangeArrowheads="1"/>
            </p:cNvSpPr>
            <p:nvPr/>
          </p:nvSpPr>
          <p:spPr bwMode="auto">
            <a:xfrm>
              <a:off x="2701131" y="3294063"/>
              <a:ext cx="2498725" cy="3251200"/>
            </a:xfrm>
            <a:prstGeom prst="rect">
              <a:avLst/>
            </a:prstGeom>
            <a:solidFill>
              <a:srgbClr val="FFE8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397" name="Rectangle 396"/>
            <p:cNvSpPr>
              <a:spLocks noChangeArrowheads="1"/>
            </p:cNvSpPr>
            <p:nvPr/>
          </p:nvSpPr>
          <p:spPr bwMode="auto">
            <a:xfrm>
              <a:off x="2701131" y="3294063"/>
              <a:ext cx="2498725" cy="3251200"/>
            </a:xfrm>
            <a:prstGeom prst="rect">
              <a:avLst/>
            </a:prstGeom>
            <a:noFill/>
            <a:ln w="23813"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398" name="Rectangle 397"/>
            <p:cNvSpPr>
              <a:spLocks noChangeArrowheads="1"/>
            </p:cNvSpPr>
            <p:nvPr/>
          </p:nvSpPr>
          <p:spPr bwMode="auto">
            <a:xfrm>
              <a:off x="2824956" y="3352800"/>
              <a:ext cx="27940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NR</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399" name="Rectangle 398"/>
            <p:cNvSpPr>
              <a:spLocks noChangeArrowheads="1"/>
            </p:cNvSpPr>
            <p:nvPr/>
          </p:nvSpPr>
          <p:spPr bwMode="auto">
            <a:xfrm>
              <a:off x="2994819" y="3352800"/>
              <a:ext cx="1222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00" name="Rectangle 399"/>
            <p:cNvSpPr>
              <a:spLocks noChangeArrowheads="1"/>
            </p:cNvSpPr>
            <p:nvPr/>
          </p:nvSpPr>
          <p:spPr bwMode="auto">
            <a:xfrm>
              <a:off x="3044031" y="3352800"/>
              <a:ext cx="237648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RRCConnectionReconfiguration </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01" name="Rectangle 400"/>
            <p:cNvSpPr>
              <a:spLocks noChangeArrowheads="1"/>
            </p:cNvSpPr>
            <p:nvPr/>
          </p:nvSpPr>
          <p:spPr bwMode="auto">
            <a:xfrm>
              <a:off x="2824956" y="3490913"/>
              <a:ext cx="7921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(message)</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02" name="Rectangle 401"/>
            <p:cNvSpPr>
              <a:spLocks noChangeArrowheads="1"/>
            </p:cNvSpPr>
            <p:nvPr/>
          </p:nvSpPr>
          <p:spPr bwMode="auto">
            <a:xfrm>
              <a:off x="2793206" y="3725863"/>
              <a:ext cx="2339975" cy="2771775"/>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403" name="Rectangle 402"/>
            <p:cNvSpPr>
              <a:spLocks noChangeArrowheads="1"/>
            </p:cNvSpPr>
            <p:nvPr/>
          </p:nvSpPr>
          <p:spPr bwMode="auto">
            <a:xfrm>
              <a:off x="2793206" y="3725863"/>
              <a:ext cx="2339975" cy="2771775"/>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404" name="Rectangle 403"/>
            <p:cNvSpPr>
              <a:spLocks noChangeArrowheads="1"/>
            </p:cNvSpPr>
            <p:nvPr/>
          </p:nvSpPr>
          <p:spPr bwMode="auto">
            <a:xfrm>
              <a:off x="2912269" y="3770313"/>
              <a:ext cx="27940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NR</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05" name="Rectangle 404"/>
            <p:cNvSpPr>
              <a:spLocks noChangeArrowheads="1"/>
            </p:cNvSpPr>
            <p:nvPr/>
          </p:nvSpPr>
          <p:spPr bwMode="auto">
            <a:xfrm>
              <a:off x="3082131" y="3770313"/>
              <a:ext cx="122237"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06" name="Rectangle 405"/>
            <p:cNvSpPr>
              <a:spLocks noChangeArrowheads="1"/>
            </p:cNvSpPr>
            <p:nvPr/>
          </p:nvSpPr>
          <p:spPr bwMode="auto">
            <a:xfrm>
              <a:off x="3131344" y="3770313"/>
              <a:ext cx="17065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RRCConnectionReconf</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07" name="Rectangle 406"/>
            <p:cNvSpPr>
              <a:spLocks noChangeArrowheads="1"/>
            </p:cNvSpPr>
            <p:nvPr/>
          </p:nvSpPr>
          <p:spPr bwMode="auto">
            <a:xfrm>
              <a:off x="4606131" y="3770313"/>
              <a:ext cx="219075"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08" name="Rectangle 407"/>
            <p:cNvSpPr>
              <a:spLocks noChangeArrowheads="1"/>
            </p:cNvSpPr>
            <p:nvPr/>
          </p:nvSpPr>
          <p:spPr bwMode="auto">
            <a:xfrm>
              <a:off x="4728369" y="3770313"/>
              <a:ext cx="12065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09" name="Rectangle 408"/>
            <p:cNvSpPr>
              <a:spLocks noChangeArrowheads="1"/>
            </p:cNvSpPr>
            <p:nvPr/>
          </p:nvSpPr>
          <p:spPr bwMode="auto">
            <a:xfrm>
              <a:off x="4775994" y="3770313"/>
              <a:ext cx="29210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IEs</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10" name="Rectangle 409"/>
            <p:cNvSpPr>
              <a:spLocks noChangeArrowheads="1"/>
            </p:cNvSpPr>
            <p:nvPr/>
          </p:nvSpPr>
          <p:spPr bwMode="auto">
            <a:xfrm>
              <a:off x="2912269" y="6192838"/>
              <a:ext cx="25558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11" name="Rectangle 410"/>
            <p:cNvSpPr>
              <a:spLocks noChangeArrowheads="1"/>
            </p:cNvSpPr>
            <p:nvPr/>
          </p:nvSpPr>
          <p:spPr bwMode="auto">
            <a:xfrm>
              <a:off x="2853531" y="3992563"/>
              <a:ext cx="1620837" cy="2249488"/>
            </a:xfrm>
            <a:prstGeom prst="rect">
              <a:avLst/>
            </a:prstGeom>
            <a:solidFill>
              <a:srgbClr val="97C3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412" name="Rectangle 411"/>
            <p:cNvSpPr>
              <a:spLocks noChangeArrowheads="1"/>
            </p:cNvSpPr>
            <p:nvPr/>
          </p:nvSpPr>
          <p:spPr bwMode="auto">
            <a:xfrm>
              <a:off x="2853531" y="3992563"/>
              <a:ext cx="1620837" cy="2249488"/>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413" name="Rectangle 412"/>
            <p:cNvSpPr>
              <a:spLocks noChangeArrowheads="1"/>
            </p:cNvSpPr>
            <p:nvPr/>
          </p:nvSpPr>
          <p:spPr bwMode="auto">
            <a:xfrm>
              <a:off x="2967831" y="4041775"/>
              <a:ext cx="3905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SCG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14" name="Rectangle 413"/>
            <p:cNvSpPr>
              <a:spLocks noChangeArrowheads="1"/>
            </p:cNvSpPr>
            <p:nvPr/>
          </p:nvSpPr>
          <p:spPr bwMode="auto">
            <a:xfrm>
              <a:off x="3248819" y="4041775"/>
              <a:ext cx="12065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15" name="Rectangle 414"/>
            <p:cNvSpPr>
              <a:spLocks noChangeArrowheads="1"/>
            </p:cNvSpPr>
            <p:nvPr/>
          </p:nvSpPr>
          <p:spPr bwMode="auto">
            <a:xfrm>
              <a:off x="3296444" y="4041775"/>
              <a:ext cx="5365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16" name="Rectangle 415"/>
            <p:cNvSpPr>
              <a:spLocks noChangeArrowheads="1"/>
            </p:cNvSpPr>
            <p:nvPr/>
          </p:nvSpPr>
          <p:spPr bwMode="auto">
            <a:xfrm>
              <a:off x="2926556" y="4440238"/>
              <a:ext cx="1487487" cy="800100"/>
            </a:xfrm>
            <a:prstGeom prst="rect">
              <a:avLst/>
            </a:prstGeom>
            <a:solidFill>
              <a:srgbClr val="97C3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417" name="Rectangle 416"/>
            <p:cNvSpPr>
              <a:spLocks noChangeArrowheads="1"/>
            </p:cNvSpPr>
            <p:nvPr/>
          </p:nvSpPr>
          <p:spPr bwMode="auto">
            <a:xfrm>
              <a:off x="2926556" y="4440238"/>
              <a:ext cx="1487487" cy="800100"/>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418" name="Rectangle 417"/>
            <p:cNvSpPr>
              <a:spLocks noChangeArrowheads="1"/>
            </p:cNvSpPr>
            <p:nvPr/>
          </p:nvSpPr>
          <p:spPr bwMode="auto">
            <a:xfrm>
              <a:off x="3042444" y="4487863"/>
              <a:ext cx="3778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LCH</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19" name="Rectangle 418"/>
            <p:cNvSpPr>
              <a:spLocks noChangeArrowheads="1"/>
            </p:cNvSpPr>
            <p:nvPr/>
          </p:nvSpPr>
          <p:spPr bwMode="auto">
            <a:xfrm>
              <a:off x="3309144" y="4487863"/>
              <a:ext cx="1222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20" name="Rectangle 419"/>
            <p:cNvSpPr>
              <a:spLocks noChangeArrowheads="1"/>
            </p:cNvSpPr>
            <p:nvPr/>
          </p:nvSpPr>
          <p:spPr bwMode="auto">
            <a:xfrm>
              <a:off x="3358356" y="4487863"/>
              <a:ext cx="11096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ToAddModList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21" name="Rectangle 420"/>
            <p:cNvSpPr>
              <a:spLocks noChangeArrowheads="1"/>
            </p:cNvSpPr>
            <p:nvPr/>
          </p:nvSpPr>
          <p:spPr bwMode="auto">
            <a:xfrm>
              <a:off x="2999581" y="4632325"/>
              <a:ext cx="1206500" cy="511175"/>
            </a:xfrm>
            <a:prstGeom prst="rect">
              <a:avLst/>
            </a:prstGeom>
            <a:solidFill>
              <a:srgbClr val="97C3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422" name="Rectangle 421"/>
            <p:cNvSpPr>
              <a:spLocks noChangeArrowheads="1"/>
            </p:cNvSpPr>
            <p:nvPr/>
          </p:nvSpPr>
          <p:spPr bwMode="auto">
            <a:xfrm>
              <a:off x="2999581" y="4632325"/>
              <a:ext cx="1206500" cy="511175"/>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423" name="Rectangle 422"/>
            <p:cNvSpPr>
              <a:spLocks noChangeArrowheads="1"/>
            </p:cNvSpPr>
            <p:nvPr/>
          </p:nvSpPr>
          <p:spPr bwMode="auto">
            <a:xfrm>
              <a:off x="3120231" y="4684713"/>
              <a:ext cx="26828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drb</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24" name="Rectangle 423"/>
            <p:cNvSpPr>
              <a:spLocks noChangeArrowheads="1"/>
            </p:cNvSpPr>
            <p:nvPr/>
          </p:nvSpPr>
          <p:spPr bwMode="auto">
            <a:xfrm>
              <a:off x="3315494" y="4684713"/>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25" name="Rectangle 424"/>
            <p:cNvSpPr>
              <a:spLocks noChangeArrowheads="1"/>
            </p:cNvSpPr>
            <p:nvPr/>
          </p:nvSpPr>
          <p:spPr bwMode="auto">
            <a:xfrm>
              <a:off x="3364706" y="4684713"/>
              <a:ext cx="2063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ID</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26" name="Rectangle 425"/>
            <p:cNvSpPr>
              <a:spLocks noChangeArrowheads="1"/>
            </p:cNvSpPr>
            <p:nvPr/>
          </p:nvSpPr>
          <p:spPr bwMode="auto">
            <a:xfrm>
              <a:off x="3120231" y="4822825"/>
              <a:ext cx="2190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rlc</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27" name="Rectangle 426"/>
            <p:cNvSpPr>
              <a:spLocks noChangeArrowheads="1"/>
            </p:cNvSpPr>
            <p:nvPr/>
          </p:nvSpPr>
          <p:spPr bwMode="auto">
            <a:xfrm>
              <a:off x="3266281" y="4822825"/>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28" name="Rectangle 427"/>
            <p:cNvSpPr>
              <a:spLocks noChangeArrowheads="1"/>
            </p:cNvSpPr>
            <p:nvPr/>
          </p:nvSpPr>
          <p:spPr bwMode="auto">
            <a:xfrm>
              <a:off x="3315494" y="4822825"/>
              <a:ext cx="4873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29" name="Rectangle 428"/>
            <p:cNvSpPr>
              <a:spLocks noChangeArrowheads="1"/>
            </p:cNvSpPr>
            <p:nvPr/>
          </p:nvSpPr>
          <p:spPr bwMode="auto">
            <a:xfrm>
              <a:off x="3120231" y="4951413"/>
              <a:ext cx="34131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mac</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30" name="Rectangle 429"/>
            <p:cNvSpPr>
              <a:spLocks noChangeArrowheads="1"/>
            </p:cNvSpPr>
            <p:nvPr/>
          </p:nvSpPr>
          <p:spPr bwMode="auto">
            <a:xfrm>
              <a:off x="3364706" y="4951413"/>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31" name="Rectangle 430"/>
            <p:cNvSpPr>
              <a:spLocks noChangeArrowheads="1"/>
            </p:cNvSpPr>
            <p:nvPr/>
          </p:nvSpPr>
          <p:spPr bwMode="auto">
            <a:xfrm>
              <a:off x="3412331" y="4951413"/>
              <a:ext cx="35401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LCH</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32" name="Rectangle 431"/>
            <p:cNvSpPr>
              <a:spLocks noChangeArrowheads="1"/>
            </p:cNvSpPr>
            <p:nvPr/>
          </p:nvSpPr>
          <p:spPr bwMode="auto">
            <a:xfrm>
              <a:off x="3656806" y="4951413"/>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33" name="Rectangle 432"/>
            <p:cNvSpPr>
              <a:spLocks noChangeArrowheads="1"/>
            </p:cNvSpPr>
            <p:nvPr/>
          </p:nvSpPr>
          <p:spPr bwMode="auto">
            <a:xfrm>
              <a:off x="3706019" y="4951413"/>
              <a:ext cx="4873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34" name="Rectangle 433"/>
            <p:cNvSpPr>
              <a:spLocks noChangeArrowheads="1"/>
            </p:cNvSpPr>
            <p:nvPr/>
          </p:nvSpPr>
          <p:spPr bwMode="auto">
            <a:xfrm>
              <a:off x="3072606" y="4695825"/>
              <a:ext cx="1206500" cy="512763"/>
            </a:xfrm>
            <a:prstGeom prst="rect">
              <a:avLst/>
            </a:prstGeom>
            <a:solidFill>
              <a:srgbClr val="97C3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435" name="Rectangle 434"/>
            <p:cNvSpPr>
              <a:spLocks noChangeArrowheads="1"/>
            </p:cNvSpPr>
            <p:nvPr/>
          </p:nvSpPr>
          <p:spPr bwMode="auto">
            <a:xfrm>
              <a:off x="3072606" y="4695825"/>
              <a:ext cx="1206500" cy="512763"/>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436" name="Rectangle 435"/>
            <p:cNvSpPr>
              <a:spLocks noChangeArrowheads="1"/>
            </p:cNvSpPr>
            <p:nvPr/>
          </p:nvSpPr>
          <p:spPr bwMode="auto">
            <a:xfrm>
              <a:off x="3193256" y="4748213"/>
              <a:ext cx="26828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drb</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37" name="Rectangle 436"/>
            <p:cNvSpPr>
              <a:spLocks noChangeArrowheads="1"/>
            </p:cNvSpPr>
            <p:nvPr/>
          </p:nvSpPr>
          <p:spPr bwMode="auto">
            <a:xfrm>
              <a:off x="3388519" y="4748213"/>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38" name="Rectangle 437"/>
            <p:cNvSpPr>
              <a:spLocks noChangeArrowheads="1"/>
            </p:cNvSpPr>
            <p:nvPr/>
          </p:nvSpPr>
          <p:spPr bwMode="auto">
            <a:xfrm>
              <a:off x="3437731" y="4748213"/>
              <a:ext cx="2063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ID</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39" name="Rectangle 438"/>
            <p:cNvSpPr>
              <a:spLocks noChangeArrowheads="1"/>
            </p:cNvSpPr>
            <p:nvPr/>
          </p:nvSpPr>
          <p:spPr bwMode="auto">
            <a:xfrm>
              <a:off x="3193256" y="4887913"/>
              <a:ext cx="2190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rlc</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40" name="Rectangle 439"/>
            <p:cNvSpPr>
              <a:spLocks noChangeArrowheads="1"/>
            </p:cNvSpPr>
            <p:nvPr/>
          </p:nvSpPr>
          <p:spPr bwMode="auto">
            <a:xfrm>
              <a:off x="3339306" y="4887913"/>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41" name="Rectangle 440"/>
            <p:cNvSpPr>
              <a:spLocks noChangeArrowheads="1"/>
            </p:cNvSpPr>
            <p:nvPr/>
          </p:nvSpPr>
          <p:spPr bwMode="auto">
            <a:xfrm>
              <a:off x="3388519" y="4887913"/>
              <a:ext cx="4873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42" name="Rectangle 441"/>
            <p:cNvSpPr>
              <a:spLocks noChangeArrowheads="1"/>
            </p:cNvSpPr>
            <p:nvPr/>
          </p:nvSpPr>
          <p:spPr bwMode="auto">
            <a:xfrm>
              <a:off x="3193256" y="5014913"/>
              <a:ext cx="34131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mac</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43" name="Rectangle 442"/>
            <p:cNvSpPr>
              <a:spLocks noChangeArrowheads="1"/>
            </p:cNvSpPr>
            <p:nvPr/>
          </p:nvSpPr>
          <p:spPr bwMode="auto">
            <a:xfrm>
              <a:off x="3437731" y="5014913"/>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44" name="Rectangle 443"/>
            <p:cNvSpPr>
              <a:spLocks noChangeArrowheads="1"/>
            </p:cNvSpPr>
            <p:nvPr/>
          </p:nvSpPr>
          <p:spPr bwMode="auto">
            <a:xfrm>
              <a:off x="3485356" y="5014913"/>
              <a:ext cx="35401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LCH</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45" name="Rectangle 444"/>
            <p:cNvSpPr>
              <a:spLocks noChangeArrowheads="1"/>
            </p:cNvSpPr>
            <p:nvPr/>
          </p:nvSpPr>
          <p:spPr bwMode="auto">
            <a:xfrm>
              <a:off x="3729831" y="5014913"/>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46" name="Rectangle 445"/>
            <p:cNvSpPr>
              <a:spLocks noChangeArrowheads="1"/>
            </p:cNvSpPr>
            <p:nvPr/>
          </p:nvSpPr>
          <p:spPr bwMode="auto">
            <a:xfrm>
              <a:off x="3779044" y="5014913"/>
              <a:ext cx="4873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47" name="Rectangle 446"/>
            <p:cNvSpPr>
              <a:spLocks noChangeArrowheads="1"/>
            </p:cNvSpPr>
            <p:nvPr/>
          </p:nvSpPr>
          <p:spPr bwMode="auto">
            <a:xfrm>
              <a:off x="2920206" y="5256213"/>
              <a:ext cx="1474787" cy="244475"/>
            </a:xfrm>
            <a:prstGeom prst="rect">
              <a:avLst/>
            </a:prstGeom>
            <a:solidFill>
              <a:srgbClr val="97C3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448" name="Rectangle 447"/>
            <p:cNvSpPr>
              <a:spLocks noChangeArrowheads="1"/>
            </p:cNvSpPr>
            <p:nvPr/>
          </p:nvSpPr>
          <p:spPr bwMode="auto">
            <a:xfrm>
              <a:off x="3040856" y="5316538"/>
              <a:ext cx="34131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mac</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49" name="Rectangle 448"/>
            <p:cNvSpPr>
              <a:spLocks noChangeArrowheads="1"/>
            </p:cNvSpPr>
            <p:nvPr/>
          </p:nvSpPr>
          <p:spPr bwMode="auto">
            <a:xfrm>
              <a:off x="3285331" y="5316538"/>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50" name="Rectangle 449"/>
            <p:cNvSpPr>
              <a:spLocks noChangeArrowheads="1"/>
            </p:cNvSpPr>
            <p:nvPr/>
          </p:nvSpPr>
          <p:spPr bwMode="auto">
            <a:xfrm>
              <a:off x="3332956" y="5316538"/>
              <a:ext cx="11461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CellGroupConfig</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51" name="Rectangle 450"/>
            <p:cNvSpPr>
              <a:spLocks noChangeArrowheads="1"/>
            </p:cNvSpPr>
            <p:nvPr/>
          </p:nvSpPr>
          <p:spPr bwMode="auto">
            <a:xfrm>
              <a:off x="2926556" y="5751513"/>
              <a:ext cx="1193800" cy="246063"/>
            </a:xfrm>
            <a:prstGeom prst="rect">
              <a:avLst/>
            </a:prstGeom>
            <a:solidFill>
              <a:srgbClr val="97C3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452" name="Rectangle 451"/>
            <p:cNvSpPr>
              <a:spLocks noChangeArrowheads="1"/>
            </p:cNvSpPr>
            <p:nvPr/>
          </p:nvSpPr>
          <p:spPr bwMode="auto">
            <a:xfrm>
              <a:off x="2926556" y="5751513"/>
              <a:ext cx="1193800" cy="246063"/>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453" name="Rectangle 452"/>
            <p:cNvSpPr>
              <a:spLocks noChangeArrowheads="1"/>
            </p:cNvSpPr>
            <p:nvPr/>
          </p:nvSpPr>
          <p:spPr bwMode="auto">
            <a:xfrm>
              <a:off x="3040856" y="5802313"/>
              <a:ext cx="7921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servingCell</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54" name="Rectangle 453"/>
            <p:cNvSpPr>
              <a:spLocks noChangeArrowheads="1"/>
            </p:cNvSpPr>
            <p:nvPr/>
          </p:nvSpPr>
          <p:spPr bwMode="auto">
            <a:xfrm>
              <a:off x="3686969" y="5802313"/>
              <a:ext cx="109537"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55" name="Rectangle 454"/>
            <p:cNvSpPr>
              <a:spLocks noChangeArrowheads="1"/>
            </p:cNvSpPr>
            <p:nvPr/>
          </p:nvSpPr>
          <p:spPr bwMode="auto">
            <a:xfrm>
              <a:off x="3736181" y="5802313"/>
              <a:ext cx="365125"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56" name="Rectangle 455"/>
            <p:cNvSpPr>
              <a:spLocks noChangeArrowheads="1"/>
            </p:cNvSpPr>
            <p:nvPr/>
          </p:nvSpPr>
          <p:spPr bwMode="auto">
            <a:xfrm>
              <a:off x="2999581" y="5826125"/>
              <a:ext cx="1195387" cy="234950"/>
            </a:xfrm>
            <a:prstGeom prst="rect">
              <a:avLst/>
            </a:prstGeom>
            <a:solidFill>
              <a:srgbClr val="97C3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457" name="Rectangle 456"/>
            <p:cNvSpPr>
              <a:spLocks noChangeArrowheads="1"/>
            </p:cNvSpPr>
            <p:nvPr/>
          </p:nvSpPr>
          <p:spPr bwMode="auto">
            <a:xfrm>
              <a:off x="2999581" y="5826125"/>
              <a:ext cx="1195387" cy="234950"/>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458" name="Rectangle 457"/>
            <p:cNvSpPr>
              <a:spLocks noChangeArrowheads="1"/>
            </p:cNvSpPr>
            <p:nvPr/>
          </p:nvSpPr>
          <p:spPr bwMode="auto">
            <a:xfrm>
              <a:off x="3113881" y="5875338"/>
              <a:ext cx="7921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servingCell</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59" name="Rectangle 458"/>
            <p:cNvSpPr>
              <a:spLocks noChangeArrowheads="1"/>
            </p:cNvSpPr>
            <p:nvPr/>
          </p:nvSpPr>
          <p:spPr bwMode="auto">
            <a:xfrm>
              <a:off x="3759994" y="5875338"/>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60" name="Rectangle 459"/>
            <p:cNvSpPr>
              <a:spLocks noChangeArrowheads="1"/>
            </p:cNvSpPr>
            <p:nvPr/>
          </p:nvSpPr>
          <p:spPr bwMode="auto">
            <a:xfrm>
              <a:off x="3809206" y="5875338"/>
              <a:ext cx="3651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61" name="Rectangle 460"/>
            <p:cNvSpPr>
              <a:spLocks noChangeArrowheads="1"/>
            </p:cNvSpPr>
            <p:nvPr/>
          </p:nvSpPr>
          <p:spPr bwMode="auto">
            <a:xfrm>
              <a:off x="3072606" y="5911850"/>
              <a:ext cx="1195387" cy="234950"/>
            </a:xfrm>
            <a:prstGeom prst="rect">
              <a:avLst/>
            </a:prstGeom>
            <a:solidFill>
              <a:srgbClr val="97C3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462" name="Rectangle 461"/>
            <p:cNvSpPr>
              <a:spLocks noChangeArrowheads="1"/>
            </p:cNvSpPr>
            <p:nvPr/>
          </p:nvSpPr>
          <p:spPr bwMode="auto">
            <a:xfrm>
              <a:off x="3072606" y="5911850"/>
              <a:ext cx="1195387" cy="234950"/>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463" name="Rectangle 462"/>
            <p:cNvSpPr>
              <a:spLocks noChangeArrowheads="1"/>
            </p:cNvSpPr>
            <p:nvPr/>
          </p:nvSpPr>
          <p:spPr bwMode="auto">
            <a:xfrm>
              <a:off x="3193256" y="5959475"/>
              <a:ext cx="7921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servingCell</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64" name="Rectangle 463"/>
            <p:cNvSpPr>
              <a:spLocks noChangeArrowheads="1"/>
            </p:cNvSpPr>
            <p:nvPr/>
          </p:nvSpPr>
          <p:spPr bwMode="auto">
            <a:xfrm>
              <a:off x="3839369" y="5959475"/>
              <a:ext cx="1095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65" name="Rectangle 464"/>
            <p:cNvSpPr>
              <a:spLocks noChangeArrowheads="1"/>
            </p:cNvSpPr>
            <p:nvPr/>
          </p:nvSpPr>
          <p:spPr bwMode="auto">
            <a:xfrm>
              <a:off x="3888581" y="5959475"/>
              <a:ext cx="3651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0" i="0" u="none" strike="noStrike" cap="none" normalizeH="0" baseline="0">
                  <a:ln>
                    <a:noFill/>
                  </a:ln>
                  <a:solidFill>
                    <a:srgbClr val="58585A"/>
                  </a:solidFill>
                  <a:effectLst/>
                  <a:latin typeface="Arial" panose="020B0604020202020204" pitchFamily="34" charset="0"/>
                </a:rPr>
                <a:t>Conf</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66" name="Rectangle 465"/>
            <p:cNvSpPr>
              <a:spLocks noChangeArrowheads="1"/>
            </p:cNvSpPr>
            <p:nvPr/>
          </p:nvSpPr>
          <p:spPr bwMode="auto">
            <a:xfrm>
              <a:off x="2926556" y="4195763"/>
              <a:ext cx="1487487" cy="223838"/>
            </a:xfrm>
            <a:prstGeom prst="rect">
              <a:avLst/>
            </a:prstGeom>
            <a:solidFill>
              <a:srgbClr val="97C3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i-FI"/>
            </a:p>
          </p:txBody>
        </p:sp>
        <p:sp>
          <p:nvSpPr>
            <p:cNvPr id="467" name="Rectangle 466"/>
            <p:cNvSpPr>
              <a:spLocks noChangeArrowheads="1"/>
            </p:cNvSpPr>
            <p:nvPr/>
          </p:nvSpPr>
          <p:spPr bwMode="auto">
            <a:xfrm>
              <a:off x="2926556" y="4195763"/>
              <a:ext cx="1487487" cy="223838"/>
            </a:xfrm>
            <a:prstGeom prst="rect">
              <a:avLst/>
            </a:prstGeom>
            <a:noFill/>
            <a:ln w="12700" cap="flat">
              <a:solidFill>
                <a:srgbClr val="58585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i-FI"/>
            </a:p>
          </p:txBody>
        </p:sp>
        <p:sp>
          <p:nvSpPr>
            <p:cNvPr id="468" name="Rectangle 467"/>
            <p:cNvSpPr>
              <a:spLocks noChangeArrowheads="1"/>
            </p:cNvSpPr>
            <p:nvPr/>
          </p:nvSpPr>
          <p:spPr bwMode="auto">
            <a:xfrm>
              <a:off x="3042444" y="4246563"/>
              <a:ext cx="3778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LCH</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69" name="Rectangle 468"/>
            <p:cNvSpPr>
              <a:spLocks noChangeArrowheads="1"/>
            </p:cNvSpPr>
            <p:nvPr/>
          </p:nvSpPr>
          <p:spPr bwMode="auto">
            <a:xfrm>
              <a:off x="3309144" y="4246563"/>
              <a:ext cx="122237"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sp>
          <p:nvSpPr>
            <p:cNvPr id="470" name="Rectangle 469"/>
            <p:cNvSpPr>
              <a:spLocks noChangeArrowheads="1"/>
            </p:cNvSpPr>
            <p:nvPr/>
          </p:nvSpPr>
          <p:spPr bwMode="auto">
            <a:xfrm>
              <a:off x="3358356" y="4246563"/>
              <a:ext cx="1084262"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spcBef>
                  <a:spcPct val="0"/>
                </a:spcBef>
                <a:defRPr>
                  <a:solidFill>
                    <a:schemeClr val="tx1"/>
                  </a:solidFill>
                  <a:latin typeface="Arial" panose="020B0604020202020204" pitchFamily="34" charset="0"/>
                </a:defRPr>
              </a:lvl1pPr>
              <a:lvl2pPr eaLnBrk="0" hangingPunct="0">
                <a:spcBef>
                  <a:spcPct val="0"/>
                </a:spcBef>
                <a:defRPr>
                  <a:solidFill>
                    <a:schemeClr val="tx1"/>
                  </a:solidFill>
                  <a:latin typeface="Arial" panose="020B0604020202020204" pitchFamily="34" charset="0"/>
                </a:defRPr>
              </a:lvl2pPr>
              <a:lvl3pPr eaLnBrk="0" hangingPunct="0">
                <a:spcBef>
                  <a:spcPct val="0"/>
                </a:spcBef>
                <a:defRPr>
                  <a:solidFill>
                    <a:schemeClr val="tx1"/>
                  </a:solidFill>
                  <a:latin typeface="Arial" panose="020B0604020202020204" pitchFamily="34" charset="0"/>
                </a:defRPr>
              </a:lvl3pPr>
              <a:lvl4pPr eaLnBrk="0" hangingPunct="0">
                <a:spcBef>
                  <a:spcPct val="0"/>
                </a:spcBef>
                <a:defRPr>
                  <a:solidFill>
                    <a:schemeClr val="tx1"/>
                  </a:solidFill>
                  <a:latin typeface="Arial" panose="020B0604020202020204" pitchFamily="34" charset="0"/>
                </a:defRPr>
              </a:lvl4pPr>
              <a:lvl5pPr eaLnBrk="0" hangingPunct="0">
                <a:spcBef>
                  <a:spcPct val="0"/>
                </a:spcBef>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900" b="1" i="0" u="none" strike="noStrike" cap="none" normalizeH="0" baseline="0">
                  <a:ln>
                    <a:noFill/>
                  </a:ln>
                  <a:solidFill>
                    <a:srgbClr val="58585A"/>
                  </a:solidFill>
                  <a:effectLst/>
                  <a:latin typeface="Arial" panose="020B0604020202020204" pitchFamily="34" charset="0"/>
                </a:rPr>
                <a:t>ToRemoveList</a:t>
              </a:r>
              <a:endParaRPr kumimoji="0" lang="fi-FI" altLang="fi-FI" sz="1800" b="0" i="0" u="none" strike="noStrike" cap="none" normalizeH="0" baseline="0">
                <a:ln>
                  <a:noFill/>
                </a:ln>
                <a:solidFill>
                  <a:schemeClr val="tx1"/>
                </a:solidFill>
                <a:effectLst/>
                <a:latin typeface="Arial" panose="020B0604020202020204" pitchFamily="34" charset="0"/>
              </a:endParaRPr>
            </a:p>
          </p:txBody>
        </p:sp>
      </p:grpSp>
      <p:sp>
        <p:nvSpPr>
          <p:cNvPr id="3" name="TextBox 2"/>
          <p:cNvSpPr txBox="1"/>
          <p:nvPr/>
        </p:nvSpPr>
        <p:spPr>
          <a:xfrm>
            <a:off x="2550214" y="1422340"/>
            <a:ext cx="2118226" cy="523220"/>
          </a:xfrm>
          <a:prstGeom prst="rect">
            <a:avLst/>
          </a:prstGeom>
          <a:noFill/>
        </p:spPr>
        <p:txBody>
          <a:bodyPr wrap="square" rtlCol="0">
            <a:spAutoFit/>
          </a:bodyPr>
          <a:lstStyle/>
          <a:p>
            <a:r>
              <a:rPr lang="fi-FI" sz="1400" dirty="0" err="1"/>
              <a:t>Container</a:t>
            </a:r>
            <a:r>
              <a:rPr lang="fi-FI" sz="1400" dirty="0"/>
              <a:t> for </a:t>
            </a:r>
            <a:r>
              <a:rPr lang="fi-FI" sz="1400" dirty="0" err="1"/>
              <a:t>bearers</a:t>
            </a:r>
            <a:r>
              <a:rPr lang="fi-FI" sz="1400" dirty="0"/>
              <a:t> </a:t>
            </a:r>
            <a:r>
              <a:rPr lang="fi-FI" sz="1400" dirty="0" err="1"/>
              <a:t>terminated</a:t>
            </a:r>
            <a:r>
              <a:rPr lang="fi-FI" sz="1400" dirty="0"/>
              <a:t> in SCG</a:t>
            </a:r>
          </a:p>
        </p:txBody>
      </p:sp>
      <p:cxnSp>
        <p:nvCxnSpPr>
          <p:cNvPr id="6" name="Straight Arrow Connector 5"/>
          <p:cNvCxnSpPr>
            <a:endCxn id="166" idx="1"/>
          </p:cNvCxnSpPr>
          <p:nvPr/>
        </p:nvCxnSpPr>
        <p:spPr bwMode="auto">
          <a:xfrm flipV="1">
            <a:off x="346074" y="3288824"/>
            <a:ext cx="274638" cy="139481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8" name="TextBox 7"/>
          <p:cNvSpPr txBox="1"/>
          <p:nvPr/>
        </p:nvSpPr>
        <p:spPr>
          <a:xfrm>
            <a:off x="483393" y="4438638"/>
            <a:ext cx="3438448" cy="584775"/>
          </a:xfrm>
          <a:prstGeom prst="rect">
            <a:avLst/>
          </a:prstGeom>
          <a:noFill/>
        </p:spPr>
        <p:txBody>
          <a:bodyPr wrap="square" rtlCol="0">
            <a:spAutoFit/>
          </a:bodyPr>
          <a:lstStyle/>
          <a:p>
            <a:r>
              <a:rPr lang="fi-FI" sz="1600" dirty="0" err="1"/>
              <a:t>Add</a:t>
            </a:r>
            <a:r>
              <a:rPr lang="fi-FI" sz="1600" dirty="0"/>
              <a:t> </a:t>
            </a:r>
            <a:r>
              <a:rPr lang="fi-FI" sz="1600" dirty="0" err="1"/>
              <a:t>new</a:t>
            </a:r>
            <a:r>
              <a:rPr lang="fi-FI" sz="1600" dirty="0"/>
              <a:t> NR PDCP </a:t>
            </a:r>
            <a:r>
              <a:rPr lang="fi-FI" sz="1600" dirty="0" err="1"/>
              <a:t>config</a:t>
            </a:r>
            <a:r>
              <a:rPr lang="fi-FI" sz="1600" dirty="0"/>
              <a:t> to </a:t>
            </a:r>
            <a:r>
              <a:rPr lang="fi-FI" sz="1600" dirty="0" err="1"/>
              <a:t>the</a:t>
            </a:r>
            <a:r>
              <a:rPr lang="fi-FI" sz="1600" dirty="0"/>
              <a:t> </a:t>
            </a:r>
            <a:r>
              <a:rPr lang="fi-FI" sz="1600" dirty="0" err="1"/>
              <a:t>current</a:t>
            </a:r>
            <a:r>
              <a:rPr lang="fi-FI" sz="1600" dirty="0"/>
              <a:t> </a:t>
            </a:r>
            <a:r>
              <a:rPr lang="fi-FI" sz="1600" dirty="0" err="1"/>
              <a:t>structure</a:t>
            </a:r>
            <a:r>
              <a:rPr lang="fi-FI" sz="1600" dirty="0"/>
              <a:t> (</a:t>
            </a:r>
            <a:r>
              <a:rPr lang="fi-FI" sz="1600" dirty="0" err="1"/>
              <a:t>extension</a:t>
            </a:r>
            <a:r>
              <a:rPr lang="fi-FI" sz="1600" dirty="0"/>
              <a:t>) </a:t>
            </a:r>
          </a:p>
        </p:txBody>
      </p:sp>
    </p:spTree>
    <p:extLst>
      <p:ext uri="{BB962C8B-B14F-4D97-AF65-F5344CB8AC3E}">
        <p14:creationId xmlns:p14="http://schemas.microsoft.com/office/powerpoint/2010/main" val="3754433731"/>
      </p:ext>
    </p:extLst>
  </p:cSld>
  <p:clrMapOvr>
    <a:masterClrMapping/>
  </p:clrMapOvr>
</p:sld>
</file>

<file path=ppt/theme/theme1.xml><?xml version="1.0" encoding="utf-8"?>
<a:theme xmlns:a="http://schemas.openxmlformats.org/drawingml/2006/main" name="PresentationTemplate2011">
  <a:themeElements>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fontScheme name="Landscape2009">
      <a:majorFont>
        <a:latin typeface="Ericsson Capital TT"/>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ln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EriCOLL Docs" ma:contentTypeID="0x010100BB337192E63E44A7A744CE7393F41F4E00FC0FCE182CC02C499F00CC069FCD5A25" ma:contentTypeVersion="4" ma:contentTypeDescription="EriCOLL Document Content Type" ma:contentTypeScope="" ma:versionID="8079501ba6d835028f0d09cdf9167ea7">
  <xsd:schema xmlns:xsd="http://www.w3.org/2001/XMLSchema" xmlns:xs="http://www.w3.org/2001/XMLSchema" xmlns:p="http://schemas.microsoft.com/office/2006/metadata/properties" xmlns:ns2="08b2df90-05d3-4030-90d4-c9feeb4a1cd9" xmlns:ns3="7789c8df-cd92-43c1-8a83-195dbc0f0a0a" xmlns:ns4="http://schemas.microsoft.com/sharepoint/v4" targetNamespace="http://schemas.microsoft.com/office/2006/metadata/properties" ma:root="true" ma:fieldsID="e5d41675443d5dbeba1239eee52e13cf" ns2:_="" ns3:_="" ns4:_="">
    <xsd:import namespace="08b2df90-05d3-4030-90d4-c9feeb4a1cd9"/>
    <xsd:import namespace="7789c8df-cd92-43c1-8a83-195dbc0f0a0a"/>
    <xsd:import namespace="http://schemas.microsoft.com/sharepoint/v4"/>
    <xsd:element name="properties">
      <xsd:complexType>
        <xsd:sequence>
          <xsd:element name="documentManagement">
            <xsd:complexType>
              <xsd:all>
                <xsd:element ref="ns2:_dlc_DocId" minOccurs="0"/>
                <xsd:element ref="ns2:_dlc_DocIdUrl" minOccurs="0"/>
                <xsd:element ref="ns2:_dlc_DocIdPersistId" minOccurs="0"/>
                <xsd:element ref="ns3:Prepared." minOccurs="0"/>
                <xsd:element ref="ns3:EriCOLLDate." minOccurs="0"/>
                <xsd:element ref="ns3:AbstractOrSummary." minOccurs="0"/>
                <xsd:element ref="ns2:TaxKeywordTaxHTField" minOccurs="0"/>
                <xsd:element ref="ns2:TaxCatchAll" minOccurs="0"/>
                <xsd:element ref="ns2:TaxCatchAllLabel" minOccurs="0"/>
                <xsd:element ref="ns3:EriCOLLCategoryTaxHTField0" minOccurs="0"/>
                <xsd:element ref="ns3:EriCOLLOrganizationUnitTaxHTField0" minOccurs="0"/>
                <xsd:element ref="ns3:EriCOLLCompetenceTaxHTField0" minOccurs="0"/>
                <xsd:element ref="ns3:EriCOLLCountryTaxHTField0" minOccurs="0"/>
                <xsd:element ref="ns2:EriCOLLCustomerTaxHTField0" minOccurs="0"/>
                <xsd:element ref="ns3:EriCOLLProcessTaxHTField0" minOccurs="0"/>
                <xsd:element ref="ns3:EriCOLLProductsTaxHTField0" minOccurs="0"/>
                <xsd:element ref="ns3:EriCOLLProjectsTaxHTField0" minOccurs="0"/>
                <xsd:element ref="ns4:IconOverla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8b2df90-05d3-4030-90d4-c9feeb4a1cd9"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TaxKeywordTaxHTField" ma:index="14" nillable="true" ma:taxonomy="true" ma:internalName="TaxKeywordTaxHTField" ma:taxonomyFieldName="TaxKeyword" ma:displayName="Keywords." ma:readOnly="false" ma:fieldId="{23f27201-bee3-471e-b2e7-b64fd8b7ca38}" ma:taxonomyMulti="true" ma:sspId="0e710d51-58b4-4530-836b-fce5679fe049" ma:termSetId="00000000-0000-0000-0000-000000000000" ma:anchorId="00000000-0000-0000-0000-000000000000" ma:open="true" ma:isKeyword="true">
      <xsd:complexType>
        <xsd:sequence>
          <xsd:element ref="pc:Terms" minOccurs="0" maxOccurs="1"/>
        </xsd:sequence>
      </xsd:complexType>
    </xsd:element>
    <xsd:element name="TaxCatchAll" ma:index="15" nillable="true" ma:displayName="Taxonomy Catch All Column" ma:description="" ma:hidden="true" ma:list="{0e88c6dd-3e4a-491b-951a-4bd56caf40b2}" ma:internalName="TaxCatchAll" ma:showField="CatchAllData" ma:web="7789c8df-cd92-43c1-8a83-195dbc0f0a0a">
      <xsd:complexType>
        <xsd:complexContent>
          <xsd:extension base="dms:MultiChoiceLookup">
            <xsd:sequence>
              <xsd:element name="Value" type="dms:Lookup" maxOccurs="unbounded" minOccurs="0" nillable="true"/>
            </xsd:sequence>
          </xsd:extension>
        </xsd:complexContent>
      </xsd:complexType>
    </xsd:element>
    <xsd:element name="TaxCatchAllLabel" ma:index="16" nillable="true" ma:displayName="Taxonomy Catch All Column1" ma:description="" ma:hidden="true" ma:list="{0e88c6dd-3e4a-491b-951a-4bd56caf40b2}" ma:internalName="TaxCatchAllLabel" ma:readOnly="true" ma:showField="CatchAllDataLabel" ma:web="7789c8df-cd92-43c1-8a83-195dbc0f0a0a">
      <xsd:complexType>
        <xsd:complexContent>
          <xsd:extension base="dms:MultiChoiceLookup">
            <xsd:sequence>
              <xsd:element name="Value" type="dms:Lookup" maxOccurs="unbounded" minOccurs="0" nillable="true"/>
            </xsd:sequence>
          </xsd:extension>
        </xsd:complexContent>
      </xsd:complexType>
    </xsd:element>
    <xsd:element name="EriCOLLCustomerTaxHTField0" ma:index="26" nillable="true" ma:taxonomy="true" ma:internalName="EriCOLLCustomerTaxHTField0" ma:taxonomyFieldName="EriCOLLCustomer" ma:displayName="Customer." ma:default="" ma:fieldId="{8480f48b-f8b7-4c77-be55-63d41a1fdb0d}" ma:taxonomyMulti="true" ma:sspId="0e710d51-58b4-4530-836b-fce5679fe049" ma:termSetId="4e0bb0d4-0179-488a-a161-abd655dda2e7"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789c8df-cd92-43c1-8a83-195dbc0f0a0a" elementFormDefault="qualified">
    <xsd:import namespace="http://schemas.microsoft.com/office/2006/documentManagement/types"/>
    <xsd:import namespace="http://schemas.microsoft.com/office/infopath/2007/PartnerControls"/>
    <xsd:element name="Prepared." ma:index="11" nillable="true" ma:displayName="Prepared." ma:internalName="Prepared_x002e_" ma:readOnly="false">
      <xsd:simpleType>
        <xsd:restriction base="dms:Text">
          <xsd:maxLength value="255"/>
        </xsd:restriction>
      </xsd:simpleType>
    </xsd:element>
    <xsd:element name="EriCOLLDate." ma:index="12" nillable="true" ma:displayName="Date." ma:internalName="EriCOLLDate_x002e_" ma:readOnly="false">
      <xsd:simpleType>
        <xsd:restriction base="dms:Text">
          <xsd:maxLength value="255"/>
        </xsd:restriction>
      </xsd:simpleType>
    </xsd:element>
    <xsd:element name="AbstractOrSummary." ma:index="13" nillable="true" ma:displayName="Abstract/Summary." ma:internalName="AbstractOrSummary_x002e_" ma:readOnly="false">
      <xsd:simpleType>
        <xsd:restriction base="dms:Note"/>
      </xsd:simpleType>
    </xsd:element>
    <xsd:element name="EriCOLLCategoryTaxHTField0" ma:index="18" nillable="true" ma:taxonomy="true" ma:internalName="EriCOLLCategoryTaxHTField0" ma:taxonomyFieldName="EriCOLLCategory" ma:displayName="Category." ma:default="1;#Research|7f1f7aab-c784-40ec-8666-825d2ac7abef" ma:fieldId="{e72cc46e-70aa-41d8-b11d-9bbfd769c5eb}" ma:taxonomyMulti="true" ma:sspId="0e710d51-58b4-4530-836b-fce5679fe049" ma:termSetId="f35c1d4c-78ac-4f40-bb38-8d71ec401e64" ma:anchorId="00000000-0000-0000-0000-000000000000" ma:open="false" ma:isKeyword="false">
      <xsd:complexType>
        <xsd:sequence>
          <xsd:element ref="pc:Terms" minOccurs="0" maxOccurs="1"/>
        </xsd:sequence>
      </xsd:complexType>
    </xsd:element>
    <xsd:element name="EriCOLLOrganizationUnitTaxHTField0" ma:index="20" nillable="true" ma:taxonomy="true" ma:internalName="EriCOLLOrganizationUnitTaxHTField0" ma:taxonomyFieldName="EriCOLLOrganizationUnit" ma:displayName="Organization Unit." ma:default="2;#GFTE ER Radio Access Technologies|692a7af5-c1f7-4d68-b1ab-a7920dfecb78" ma:fieldId="{7588c015-b936-47f7-bb64-663949dc467e}" ma:taxonomyMulti="true" ma:sspId="0e710d51-58b4-4530-836b-fce5679fe049" ma:termSetId="67f5b04f-38bf-47c9-889f-003f3bcd1395" ma:anchorId="00000000-0000-0000-0000-000000000000" ma:open="false" ma:isKeyword="false">
      <xsd:complexType>
        <xsd:sequence>
          <xsd:element ref="pc:Terms" minOccurs="0" maxOccurs="1"/>
        </xsd:sequence>
      </xsd:complexType>
    </xsd:element>
    <xsd:element name="EriCOLLCompetenceTaxHTField0" ma:index="22" nillable="true" ma:taxonomy="true" ma:internalName="EriCOLLCompetenceTaxHTField0" ma:taxonomyFieldName="EriCOLLCompetence" ma:displayName="Competence." ma:default="" ma:fieldId="{ff7cf505-5048-4f7f-991c-4d426a4ce272}" ma:taxonomyMulti="true" ma:sspId="0e710d51-58b4-4530-836b-fce5679fe049" ma:termSetId="3b0c01a2-44af-4012-bd1f-a99c2b798efa" ma:anchorId="00000000-0000-0000-0000-000000000000" ma:open="false" ma:isKeyword="false">
      <xsd:complexType>
        <xsd:sequence>
          <xsd:element ref="pc:Terms" minOccurs="0" maxOccurs="1"/>
        </xsd:sequence>
      </xsd:complexType>
    </xsd:element>
    <xsd:element name="EriCOLLCountryTaxHTField0" ma:index="24" nillable="true" ma:taxonomy="true" ma:internalName="EriCOLLCountryTaxHTField0" ma:taxonomyFieldName="EriCOLLCountry" ma:displayName="Country." ma:default="" ma:fieldId="{a6c34b01-f2c2-4f05-b9ad-d4935bafeeb2}" ma:taxonomyMulti="true" ma:sspId="0e710d51-58b4-4530-836b-fce5679fe049" ma:termSetId="d4bcc4ed-3121-4db4-a523-83f3d1018798" ma:anchorId="00000000-0000-0000-0000-000000000000" ma:open="false" ma:isKeyword="false">
      <xsd:complexType>
        <xsd:sequence>
          <xsd:element ref="pc:Terms" minOccurs="0" maxOccurs="1"/>
        </xsd:sequence>
      </xsd:complexType>
    </xsd:element>
    <xsd:element name="EriCOLLProcessTaxHTField0" ma:index="28" nillable="true" ma:taxonomy="true" ma:internalName="EriCOLLProcessTaxHTField0" ma:taxonomyFieldName="EriCOLLProcess" ma:displayName="Process." ma:default="" ma:fieldId="{69b1f811-b392-4734-aa69-0125c68961bd}" ma:taxonomyMulti="true" ma:sspId="0e710d51-58b4-4530-836b-fce5679fe049" ma:termSetId="3d5773de-e402-4858-b471-2c5969a51f0d" ma:anchorId="00000000-0000-0000-0000-000000000000" ma:open="false" ma:isKeyword="false">
      <xsd:complexType>
        <xsd:sequence>
          <xsd:element ref="pc:Terms" minOccurs="0" maxOccurs="1"/>
        </xsd:sequence>
      </xsd:complexType>
    </xsd:element>
    <xsd:element name="EriCOLLProductsTaxHTField0" ma:index="30" nillable="true" ma:taxonomy="true" ma:internalName="EriCOLLProductsTaxHTField0" ma:taxonomyFieldName="EriCOLLProducts" ma:displayName="Products." ma:default="" ma:fieldId="{e7fe205b-2114-43c4-bcb7-1bbbbd16d461}" ma:taxonomyMulti="true" ma:sspId="0e710d51-58b4-4530-836b-fce5679fe049" ma:termSetId="943c8fbd-8b50-4b6a-b4b8-9342be84b8f7" ma:anchorId="00000000-0000-0000-0000-000000000000" ma:open="false" ma:isKeyword="false">
      <xsd:complexType>
        <xsd:sequence>
          <xsd:element ref="pc:Terms" minOccurs="0" maxOccurs="1"/>
        </xsd:sequence>
      </xsd:complexType>
    </xsd:element>
    <xsd:element name="EriCOLLProjectsTaxHTField0" ma:index="32" nillable="true" ma:taxonomy="true" ma:internalName="EriCOLLProjectsTaxHTField0" ma:taxonomyFieldName="EriCOLLProjects" ma:displayName="Projects." ma:default="" ma:fieldId="{6d690e96-80d8-4550-9bd4-922d740a55ff}" ma:taxonomyMulti="true" ma:sspId="0e710d51-58b4-4530-836b-fce5679fe049" ma:termSetId="66ed0c52-5b15-42c7-a9e7-77fbdfe62b34"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34"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3.xml><?xml version="1.0" encoding="utf-8"?>
<?mso-contentType ?>
<SharedContentType xmlns="Microsoft.SharePoint.Taxonomy.ContentTypeSync" SourceId="0e710d51-58b4-4530-836b-fce5679fe049" ContentTypeId="0x010100BB337192E63E44A7A744CE7393F41F4E" PreviousValue="false"/>
</file>

<file path=customXml/item4.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TaxCatchAll xmlns="08b2df90-05d3-4030-90d4-c9feeb4a1cd9">
      <Value>3</Value>
      <Value>1</Value>
    </TaxCatchAll>
    <TaxKeywordTaxHTField xmlns="08b2df90-05d3-4030-90d4-c9feeb4a1cd9">
      <Terms xmlns="http://schemas.microsoft.com/office/infopath/2007/PartnerControls"/>
    </TaxKeywordTaxHTField>
    <EriCOLLCustomerTaxHTField0 xmlns="08b2df90-05d3-4030-90d4-c9feeb4a1cd9">
      <Terms xmlns="http://schemas.microsoft.com/office/infopath/2007/PartnerControls"/>
    </EriCOLLCustomerTaxHTField0>
    <_dlc_DocId xmlns="08b2df90-05d3-4030-90d4-c9feeb4a1cd9">5NUHHDQN7SK2-1-113803</_dlc_DocId>
    <_dlc_DocIdUrl xmlns="08b2df90-05d3-4030-90d4-c9feeb4a1cd9">
      <Url>https://ericoll.internal.ericsson.com/sites/star/_layouts/DocIdRedir.aspx?ID=5NUHHDQN7SK2-1-113803</Url>
      <Description>5NUHHDQN7SK2-1-113803</Description>
    </_dlc_DocIdUrl>
    <EriCOLLCountryTaxHTField0 xmlns="7789c8df-cd92-43c1-8a83-195dbc0f0a0a">
      <Terms xmlns="http://schemas.microsoft.com/office/infopath/2007/PartnerControls"/>
    </EriCOLLCountryTaxHTField0>
    <EriCOLLProcessTaxHTField0 xmlns="7789c8df-cd92-43c1-8a83-195dbc0f0a0a">
      <Terms xmlns="http://schemas.microsoft.com/office/infopath/2007/PartnerControls"/>
    </EriCOLLProcessTaxHTField0>
    <EriCOLLOrganizationUnitTaxHTField0 xmlns="7789c8df-cd92-43c1-8a83-195dbc0f0a0a">
      <Terms xmlns="http://schemas.microsoft.com/office/infopath/2007/PartnerControls">
        <TermInfo xmlns="http://schemas.microsoft.com/office/infopath/2007/PartnerControls">
          <TermName xmlns="http://schemas.microsoft.com/office/infopath/2007/PartnerControls">GFTE ER WAN RN Deployment ＆ Spectrum Man</TermName>
          <TermId xmlns="http://schemas.microsoft.com/office/infopath/2007/PartnerControls">644d70e3-351b-4c06-8b80-4aa32d170e18</TermId>
        </TermInfo>
      </Terms>
    </EriCOLLOrganizationUnitTaxHTField0>
    <EriCOLLCompetenceTaxHTField0 xmlns="7789c8df-cd92-43c1-8a83-195dbc0f0a0a">
      <Terms xmlns="http://schemas.microsoft.com/office/infopath/2007/PartnerControls"/>
    </EriCOLLCompetenceTaxHTField0>
    <EriCOLLProjectsTaxHTField0 xmlns="7789c8df-cd92-43c1-8a83-195dbc0f0a0a">
      <Terms xmlns="http://schemas.microsoft.com/office/infopath/2007/PartnerControls"/>
    </EriCOLLProjectsTaxHTField0>
    <EriCOLLCategoryTaxHTField0 xmlns="7789c8df-cd92-43c1-8a83-195dbc0f0a0a">
      <Terms xmlns="http://schemas.microsoft.com/office/infopath/2007/PartnerControls">
        <TermInfo xmlns="http://schemas.microsoft.com/office/infopath/2007/PartnerControls">
          <TermName xmlns="http://schemas.microsoft.com/office/infopath/2007/PartnerControls">Research</TermName>
          <TermId xmlns="http://schemas.microsoft.com/office/infopath/2007/PartnerControls">7f1f7aab-c784-40ec-8666-825d2ac7abef</TermId>
        </TermInfo>
      </Terms>
    </EriCOLLCategoryTaxHTField0>
    <EriCOLLProductsTaxHTField0 xmlns="7789c8df-cd92-43c1-8a83-195dbc0f0a0a">
      <Terms xmlns="http://schemas.microsoft.com/office/infopath/2007/PartnerControls"/>
    </EriCOLLProductsTaxHTField0>
    <EriCOLLDate. xmlns="7789c8df-cd92-43c1-8a83-195dbc0f0a0a" xsi:nil="true"/>
    <AbstractOrSummary. xmlns="7789c8df-cd92-43c1-8a83-195dbc0f0a0a" xsi:nil="true"/>
    <Prepared. xmlns="7789c8df-cd92-43c1-8a83-195dbc0f0a0a" xsi:nil="true"/>
  </documentManagement>
</p:properties>
</file>

<file path=customXml/item5.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955E1C3-C764-4E26-A789-CC930EF0BE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8b2df90-05d3-4030-90d4-c9feeb4a1cd9"/>
    <ds:schemaRef ds:uri="7789c8df-cd92-43c1-8a83-195dbc0f0a0a"/>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9D97ECA-AE1B-4965-A21D-8C55DB0D1D14}">
  <ds:schemaRefs>
    <ds:schemaRef ds:uri="http://schemas.microsoft.com/sharepoint/events"/>
  </ds:schemaRefs>
</ds:datastoreItem>
</file>

<file path=customXml/itemProps3.xml><?xml version="1.0" encoding="utf-8"?>
<ds:datastoreItem xmlns:ds="http://schemas.openxmlformats.org/officeDocument/2006/customXml" ds:itemID="{65D78371-B2BC-4312-BF9E-1B1AC8466EB4}">
  <ds:schemaRefs>
    <ds:schemaRef ds:uri="Microsoft.SharePoint.Taxonomy.ContentTypeSync"/>
  </ds:schemaRefs>
</ds:datastoreItem>
</file>

<file path=customXml/itemProps4.xml><?xml version="1.0" encoding="utf-8"?>
<ds:datastoreItem xmlns:ds="http://schemas.openxmlformats.org/officeDocument/2006/customXml" ds:itemID="{3E518B0A-A964-417C-AFDD-CE7CFE9A7424}">
  <ds:schemaRefs>
    <ds:schemaRef ds:uri="http://purl.org/dc/dcmitype/"/>
    <ds:schemaRef ds:uri="http://schemas.openxmlformats.org/package/2006/metadata/core-properties"/>
    <ds:schemaRef ds:uri="7789c8df-cd92-43c1-8a83-195dbc0f0a0a"/>
    <ds:schemaRef ds:uri="http://schemas.microsoft.com/office/2006/metadata/properties"/>
    <ds:schemaRef ds:uri="http://www.w3.org/XML/1998/namespace"/>
    <ds:schemaRef ds:uri="http://schemas.microsoft.com/office/2006/documentManagement/types"/>
    <ds:schemaRef ds:uri="http://purl.org/dc/elements/1.1/"/>
    <ds:schemaRef ds:uri="http://purl.org/dc/terms/"/>
    <ds:schemaRef ds:uri="http://schemas.microsoft.com/sharepoint/v4"/>
    <ds:schemaRef ds:uri="http://schemas.microsoft.com/office/infopath/2007/PartnerControls"/>
    <ds:schemaRef ds:uri="08b2df90-05d3-4030-90d4-c9feeb4a1cd9"/>
  </ds:schemaRefs>
</ds:datastoreItem>
</file>

<file path=customXml/itemProps5.xml><?xml version="1.0" encoding="utf-8"?>
<ds:datastoreItem xmlns:ds="http://schemas.openxmlformats.org/officeDocument/2006/customXml" ds:itemID="{E6F35E34-C2AE-4D12-BDC3-8E89854CF60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4478</TotalTime>
  <Words>994</Words>
  <Application>Microsoft Office PowerPoint</Application>
  <PresentationFormat>Widescreen</PresentationFormat>
  <Paragraphs>551</Paragraphs>
  <Slides>6</Slides>
  <Notes>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6</vt:i4>
      </vt:variant>
    </vt:vector>
  </HeadingPairs>
  <TitlesOfParts>
    <vt:vector size="9" baseType="lpstr">
      <vt:lpstr>Arial</vt:lpstr>
      <vt:lpstr>Ericsson Capital TT</vt:lpstr>
      <vt:lpstr>PresentationTemplate2011</vt:lpstr>
      <vt:lpstr>Offline 45: Summary of reconfiguration structure </vt:lpstr>
      <vt:lpstr>Open issues for offline discussion</vt:lpstr>
      <vt:lpstr>Summary</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Open issues for offline discussion</dc:title>
  <dc:creator/>
  <cp:keywords/>
  <dc:description>Rev PA1</dc:description>
  <cp:lastModifiedBy>Riikka Susitaival</cp:lastModifiedBy>
  <cp:revision>315</cp:revision>
  <dcterms:created xsi:type="dcterms:W3CDTF">2011-05-24T09:22:48Z</dcterms:created>
  <dcterms:modified xsi:type="dcterms:W3CDTF">2017-08-25T09:12:10Z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Presentation2011</vt:lpwstr>
  </property>
  <property fmtid="{D5CDD505-2E9C-101B-9397-08002B2CF9AE}" pid="3" name="TemplateName">
    <vt:lpwstr>CXC 173 2731/1</vt:lpwstr>
  </property>
  <property fmtid="{D5CDD505-2E9C-101B-9397-08002B2CF9AE}" pid="4" name="TemplateVersion">
    <vt:lpwstr>R1A</vt:lpwstr>
  </property>
  <property fmtid="{D5CDD505-2E9C-101B-9397-08002B2CF9AE}" pid="5" name="EmbeddedFonts">
    <vt:bool>true</vt:bool>
  </property>
  <property fmtid="{D5CDD505-2E9C-101B-9397-08002B2CF9AE}" pid="6" name="FooterType">
    <vt:lpwstr>PresTemp</vt:lpwstr>
  </property>
  <property fmtid="{D5CDD505-2E9C-101B-9397-08002B2CF9AE}" pid="7" name="UsedFont">
    <vt:lpwstr>Ericsson Capital TT</vt:lpwstr>
  </property>
  <property fmtid="{D5CDD505-2E9C-101B-9397-08002B2CF9AE}" pid="8" name="x">
    <vt:lpwstr>1</vt:lpwstr>
  </property>
  <property fmtid="{D5CDD505-2E9C-101B-9397-08002B2CF9AE}" pid="9" name="White">
    <vt:bool>true</vt:bool>
  </property>
  <property fmtid="{D5CDD505-2E9C-101B-9397-08002B2CF9AE}" pid="10" name="chkMetaData">
    <vt:bool>false</vt:bool>
  </property>
  <property fmtid="{D5CDD505-2E9C-101B-9397-08002B2CF9AE}" pid="11" name="chkTaglines">
    <vt:bool>false</vt:bool>
  </property>
  <property fmtid="{D5CDD505-2E9C-101B-9397-08002B2CF9AE}" pid="12" name="SecurityClass">
    <vt:lpwstr>Ericsson Confidential</vt:lpwstr>
  </property>
  <property fmtid="{D5CDD505-2E9C-101B-9397-08002B2CF9AE}" pid="13" name="txtConfLabel">
    <vt:lpwstr>Ericsson Confidential</vt:lpwstr>
  </property>
  <property fmtid="{D5CDD505-2E9C-101B-9397-08002B2CF9AE}" pid="14" name="optUseConfClass">
    <vt:bool>true</vt:bool>
  </property>
  <property fmtid="{D5CDD505-2E9C-101B-9397-08002B2CF9AE}" pid="15" name="optUseConfLabel">
    <vt:bool>false</vt:bool>
  </property>
  <property fmtid="{D5CDD505-2E9C-101B-9397-08002B2CF9AE}" pid="16" name="optFooterCVLDocNo">
    <vt:bool>true</vt:bool>
  </property>
  <property fmtid="{D5CDD505-2E9C-101B-9397-08002B2CF9AE}" pid="17" name="optFooterCVLCopyright">
    <vt:bool>false</vt:bool>
  </property>
  <property fmtid="{D5CDD505-2E9C-101B-9397-08002B2CF9AE}" pid="18" name="optEnterText1">
    <vt:bool>false</vt:bool>
  </property>
  <property fmtid="{D5CDD505-2E9C-101B-9397-08002B2CF9AE}" pid="19" name="optFooterCVLConfLabel">
    <vt:bool>true</vt:bool>
  </property>
  <property fmtid="{D5CDD505-2E9C-101B-9397-08002B2CF9AE}" pid="20" name="optEnterText2">
    <vt:bool>false</vt:bool>
  </property>
  <property fmtid="{D5CDD505-2E9C-101B-9397-08002B2CF9AE}" pid="21" name="optFooterCVLTitle">
    <vt:bool>true</vt:bool>
  </property>
  <property fmtid="{D5CDD505-2E9C-101B-9397-08002B2CF9AE}" pid="22" name="optFooterCVLPrep">
    <vt:bool>false</vt:bool>
  </property>
  <property fmtid="{D5CDD505-2E9C-101B-9397-08002B2CF9AE}" pid="23" name="optEnterText3">
    <vt:bool>false</vt:bool>
  </property>
  <property fmtid="{D5CDD505-2E9C-101B-9397-08002B2CF9AE}" pid="24" name="optFooterCVLDate">
    <vt:bool>true</vt:bool>
  </property>
  <property fmtid="{D5CDD505-2E9C-101B-9397-08002B2CF9AE}" pid="25" name="optEnterText4">
    <vt:bool>false</vt:bool>
  </property>
  <property fmtid="{D5CDD505-2E9C-101B-9397-08002B2CF9AE}" pid="26" name="LeftFooterField">
    <vt:lpwstr/>
  </property>
  <property fmtid="{D5CDD505-2E9C-101B-9397-08002B2CF9AE}" pid="27" name="MiddleFooterField">
    <vt:lpwstr>Ericsson Confidential</vt:lpwstr>
  </property>
  <property fmtid="{D5CDD505-2E9C-101B-9397-08002B2CF9AE}" pid="28" name="RightFooterField">
    <vt:lpwstr/>
  </property>
  <property fmtid="{D5CDD505-2E9C-101B-9397-08002B2CF9AE}" pid="29" name="RightFooterField2">
    <vt:lpwstr>2014-09-13</vt:lpwstr>
  </property>
  <property fmtid="{D5CDD505-2E9C-101B-9397-08002B2CF9AE}" pid="30" name="TotalNumb">
    <vt:bool>false</vt:bool>
  </property>
  <property fmtid="{D5CDD505-2E9C-101B-9397-08002B2CF9AE}" pid="31" name="Pages">
    <vt:bool>true</vt:bool>
  </property>
  <property fmtid="{D5CDD505-2E9C-101B-9397-08002B2CF9AE}" pid="32" name="DocumentType2">
    <vt:lpwstr>Presentation2011</vt:lpwstr>
  </property>
  <property fmtid="{D5CDD505-2E9C-101B-9397-08002B2CF9AE}" pid="33" name="TemplateName2">
    <vt:lpwstr>CXC 173 2731/1</vt:lpwstr>
  </property>
  <property fmtid="{D5CDD505-2E9C-101B-9397-08002B2CF9AE}" pid="34" name="TemplateVersion2">
    <vt:lpwstr>R1A</vt:lpwstr>
  </property>
  <property fmtid="{D5CDD505-2E9C-101B-9397-08002B2CF9AE}" pid="35" name="PackageNo">
    <vt:lpwstr>LXA 119 603</vt:lpwstr>
  </property>
  <property fmtid="{D5CDD505-2E9C-101B-9397-08002B2CF9AE}" pid="36" name="PackageVersion">
    <vt:lpwstr>R5C</vt:lpwstr>
  </property>
  <property fmtid="{D5CDD505-2E9C-101B-9397-08002B2CF9AE}" pid="37" name="Prepared">
    <vt:lpwstr/>
  </property>
  <property fmtid="{D5CDD505-2E9C-101B-9397-08002B2CF9AE}" pid="38" name="ApprovedBy">
    <vt:lpwstr/>
  </property>
  <property fmtid="{D5CDD505-2E9C-101B-9397-08002B2CF9AE}" pid="39" name="DocNo">
    <vt:lpwstr/>
  </property>
  <property fmtid="{D5CDD505-2E9C-101B-9397-08002B2CF9AE}" pid="40" name="Checked">
    <vt:lpwstr/>
  </property>
  <property fmtid="{D5CDD505-2E9C-101B-9397-08002B2CF9AE}" pid="41" name="Revision">
    <vt:lpwstr>PA1</vt:lpwstr>
  </property>
  <property fmtid="{D5CDD505-2E9C-101B-9397-08002B2CF9AE}" pid="42" name="DocName">
    <vt:lpwstr/>
  </property>
  <property fmtid="{D5CDD505-2E9C-101B-9397-08002B2CF9AE}" pid="43" name="Title">
    <vt:lpwstr/>
  </property>
  <property fmtid="{D5CDD505-2E9C-101B-9397-08002B2CF9AE}" pid="44" name="Date">
    <vt:lpwstr>2014-09-13</vt:lpwstr>
  </property>
  <property fmtid="{D5CDD505-2E9C-101B-9397-08002B2CF9AE}" pid="45" name="Reference">
    <vt:lpwstr/>
  </property>
  <property fmtid="{D5CDD505-2E9C-101B-9397-08002B2CF9AE}" pid="46" name="Keyword">
    <vt:lpwstr/>
  </property>
  <property fmtid="{D5CDD505-2E9C-101B-9397-08002B2CF9AE}" pid="47" name="ContentTypeId">
    <vt:lpwstr>0x010100BB337192E63E44A7A744CE7393F41F4E00FC0FCE182CC02C499F00CC069FCD5A25</vt:lpwstr>
  </property>
  <property fmtid="{D5CDD505-2E9C-101B-9397-08002B2CF9AE}" pid="48" name="EriCOLLCategory">
    <vt:lpwstr>1;#Research|7f1f7aab-c784-40ec-8666-825d2ac7abef</vt:lpwstr>
  </property>
  <property fmtid="{D5CDD505-2E9C-101B-9397-08002B2CF9AE}" pid="49" name="TaxKeyword">
    <vt:lpwstr/>
  </property>
  <property fmtid="{D5CDD505-2E9C-101B-9397-08002B2CF9AE}" pid="50" name="EriCOLLCountry">
    <vt:lpwstr/>
  </property>
  <property fmtid="{D5CDD505-2E9C-101B-9397-08002B2CF9AE}" pid="51" name="EriCOLLCompetence">
    <vt:lpwstr/>
  </property>
  <property fmtid="{D5CDD505-2E9C-101B-9397-08002B2CF9AE}" pid="52" name="EriCOLLOrganizationUnit">
    <vt:lpwstr>3;#GFTE ER WAN RN Deployment ＆ Spectrum Man|644d70e3-351b-4c06-8b80-4aa32d170e18</vt:lpwstr>
  </property>
  <property fmtid="{D5CDD505-2E9C-101B-9397-08002B2CF9AE}" pid="53" name="EriCOLLProducts">
    <vt:lpwstr/>
  </property>
  <property fmtid="{D5CDD505-2E9C-101B-9397-08002B2CF9AE}" pid="54" name="EriCOLLCustomer">
    <vt:lpwstr/>
  </property>
  <property fmtid="{D5CDD505-2E9C-101B-9397-08002B2CF9AE}" pid="55" name="EriCOLLProjects">
    <vt:lpwstr/>
  </property>
  <property fmtid="{D5CDD505-2E9C-101B-9397-08002B2CF9AE}" pid="56" name="EriCOLLProcess">
    <vt:lpwstr/>
  </property>
  <property fmtid="{D5CDD505-2E9C-101B-9397-08002B2CF9AE}" pid="57" name="_dlc_DocIdItemGuid">
    <vt:lpwstr>d1b1c71a-b7bf-4c43-b92a-447359972b4e</vt:lpwstr>
  </property>
  <property fmtid="{D5CDD505-2E9C-101B-9397-08002B2CF9AE}" pid="58" name="UpdateProcess">
    <vt:lpwstr>End</vt:lpwstr>
  </property>
</Properties>
</file>