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72" r:id="rId4"/>
    <p:sldId id="273" r:id="rId5"/>
    <p:sldId id="267" r:id="rId6"/>
    <p:sldId id="262" r:id="rId7"/>
    <p:sldId id="268" r:id="rId8"/>
    <p:sldId id="26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" initials="Intel_1" lastIdx="6" clrIdx="0">
    <p:extLst>
      <p:ext uri="{19B8F6BF-5375-455C-9EA6-DF929625EA0E}">
        <p15:presenceInfo xmlns="" xmlns:p15="http://schemas.microsoft.com/office/powerpoint/2012/main" userId="Intel" providerId="None"/>
      </p:ext>
    </p:extLst>
  </p:cmAuthor>
  <p:cmAuthor id="2" name="Huawei - Chen Li" initials="ALi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2757" autoAdjust="0"/>
  </p:normalViewPr>
  <p:slideViewPr>
    <p:cSldViewPr>
      <p:cViewPr varScale="1">
        <p:scale>
          <a:sx n="65" d="100"/>
          <a:sy n="65" d="100"/>
        </p:scale>
        <p:origin x="-13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2EA4-E008-45FF-AB64-CB458CF24253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DF512-BCD9-46FB-8D2C-0FFD0699B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253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DF512-BCD9-46FB-8D2C-0FFD0699BDB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884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F891-043D-4963-B21A-51AFC8424D6B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0158-F12F-4D79-AE45-CC39A5A596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Note for offline discussion </a:t>
            </a:r>
            <a:r>
              <a:rPr lang="en-US" altLang="zh-CN" sz="3600" dirty="0" smtClean="0"/>
              <a:t>on clarification to PRS-info for </a:t>
            </a:r>
            <a:r>
              <a:rPr lang="en-US" altLang="zh-CN" sz="3600" dirty="0" err="1" smtClean="0"/>
              <a:t>FeMTC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8" y="0"/>
            <a:ext cx="8786842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Comparison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dirty="0" smtClean="0"/>
              <a:t>Alt1 understanding:</a:t>
            </a:r>
            <a:endParaRPr lang="en-US" altLang="zh-CN" sz="2600" dirty="0" smtClean="0"/>
          </a:p>
          <a:p>
            <a:pPr lvl="1"/>
            <a:r>
              <a:rPr lang="en-US" altLang="zh-CN" sz="2400" dirty="0" smtClean="0"/>
              <a:t>T</a:t>
            </a:r>
            <a:r>
              <a:rPr lang="en-US" altLang="zh-CN" sz="1600" dirty="0" smtClean="0"/>
              <a:t>PRS</a:t>
            </a:r>
            <a:r>
              <a:rPr lang="en-US" altLang="zh-CN" sz="2400" dirty="0" smtClean="0"/>
              <a:t> from the configuration index</a:t>
            </a:r>
            <a:r>
              <a:rPr lang="en-US" altLang="zh-CN" sz="2400" dirty="0" smtClean="0"/>
              <a:t> , the </a:t>
            </a:r>
            <a:r>
              <a:rPr lang="en-US" altLang="zh-CN" sz="2400" dirty="0" smtClean="0"/>
              <a:t>product of </a:t>
            </a:r>
            <a:r>
              <a:rPr lang="en-US" altLang="zh-CN" sz="2400" i="1" dirty="0" smtClean="0"/>
              <a:t>PRS occasion interval </a:t>
            </a:r>
            <a:r>
              <a:rPr lang="en-US" altLang="zh-CN" sz="2400" dirty="0" smtClean="0"/>
              <a:t>(10,20,40,80) and </a:t>
            </a:r>
            <a:r>
              <a:rPr lang="en-US" altLang="zh-CN" sz="2400" dirty="0" smtClean="0"/>
              <a:t>the PRS occasion group length (2,4,8,16,32,64,128) equals a value in the set of legacy PRS periods (160,320,640,1280</a:t>
            </a:r>
            <a:r>
              <a:rPr lang="en-US" altLang="zh-CN" sz="2400" dirty="0" smtClean="0"/>
              <a:t>).</a:t>
            </a:r>
          </a:p>
          <a:p>
            <a:pPr lvl="2"/>
            <a:r>
              <a:rPr lang="en-US" altLang="zh-CN" sz="2000" dirty="0" smtClean="0"/>
              <a:t>only the first four values in the 36.211 Table 6.10.4.3-1 can be used for </a:t>
            </a:r>
            <a:r>
              <a:rPr lang="en-US" altLang="zh-CN" sz="2000" dirty="0" err="1" smtClean="0"/>
              <a:t>FeMTC</a:t>
            </a:r>
            <a:r>
              <a:rPr lang="en-US" altLang="zh-CN" sz="2000" dirty="0" smtClean="0"/>
              <a:t>, as PRS periods.</a:t>
            </a:r>
          </a:p>
          <a:p>
            <a:pPr lvl="1"/>
            <a:endParaRPr lang="en-US" altLang="zh-CN" sz="2100" dirty="0" smtClean="0"/>
          </a:p>
          <a:p>
            <a:r>
              <a:rPr lang="en-US" altLang="zh-CN" sz="2600" dirty="0" smtClean="0"/>
              <a:t>Alt2 understanding: </a:t>
            </a:r>
            <a:endParaRPr lang="en-US" altLang="zh-CN" sz="2600" dirty="0" smtClean="0"/>
          </a:p>
          <a:p>
            <a:pPr lvl="1"/>
            <a:r>
              <a:rPr lang="en-US" altLang="zh-CN" sz="2400" dirty="0" smtClean="0"/>
              <a:t>the product of the T</a:t>
            </a:r>
            <a:r>
              <a:rPr lang="en-US" altLang="zh-CN" sz="1600" dirty="0" smtClean="0"/>
              <a:t>PRS</a:t>
            </a:r>
            <a:r>
              <a:rPr lang="en-US" altLang="zh-CN" sz="2400" dirty="0" smtClean="0"/>
              <a:t> from the configuration index </a:t>
            </a:r>
            <a:r>
              <a:rPr lang="en-US" altLang="zh-CN" sz="2400" dirty="0" smtClean="0"/>
              <a:t>(</a:t>
            </a:r>
            <a:r>
              <a:rPr lang="en-US" altLang="zh-CN" sz="2400" dirty="0" smtClean="0">
                <a:solidFill>
                  <a:srgbClr val="FF0000"/>
                </a:solidFill>
              </a:rPr>
              <a:t>5,</a:t>
            </a:r>
            <a:r>
              <a:rPr lang="en-US" altLang="zh-CN" sz="2400" dirty="0" smtClean="0"/>
              <a:t>10,20,40,80,160,320,640,1280</a:t>
            </a:r>
            <a:r>
              <a:rPr lang="en-US" altLang="zh-CN" sz="2400" dirty="0" smtClean="0"/>
              <a:t>) and the PRS occasion group length (2,4,8,16,32,64,128) equals a value in the set of legacy PRS periods (160,320,640,1280</a:t>
            </a:r>
            <a:r>
              <a:rPr lang="en-US" altLang="zh-CN" sz="2400" dirty="0" smtClean="0"/>
              <a:t>).</a:t>
            </a:r>
          </a:p>
          <a:p>
            <a:pPr lvl="2"/>
            <a:r>
              <a:rPr lang="en-US" altLang="zh-CN" sz="2000" dirty="0" smtClean="0"/>
              <a:t>all the values in the 36.211 Table 6.10.4.3-1 can be used for </a:t>
            </a:r>
            <a:r>
              <a:rPr lang="en-US" altLang="zh-CN" sz="2000" dirty="0" err="1" smtClean="0"/>
              <a:t>FeMTC</a:t>
            </a:r>
            <a:endParaRPr lang="en-US" altLang="zh-CN" sz="2000" dirty="0" smtClean="0"/>
          </a:p>
          <a:p>
            <a:pPr lvl="2"/>
            <a:r>
              <a:rPr lang="en-US" altLang="zh-CN" sz="2100" dirty="0" smtClean="0"/>
              <a:t>here </a:t>
            </a:r>
            <a:r>
              <a:rPr lang="en-US" altLang="zh-CN" sz="2100" dirty="0" smtClean="0"/>
              <a:t>T</a:t>
            </a:r>
            <a:r>
              <a:rPr lang="en-US" altLang="zh-CN" sz="1500" dirty="0" smtClean="0"/>
              <a:t>PRS</a:t>
            </a:r>
            <a:r>
              <a:rPr lang="en-US" altLang="zh-CN" sz="2100" dirty="0" smtClean="0"/>
              <a:t> is used as PRS occasion interval, but its value range is </a:t>
            </a:r>
            <a:r>
              <a:rPr lang="en-US" altLang="zh-CN" sz="2100" dirty="0" err="1" smtClean="0"/>
              <a:t>largrer</a:t>
            </a:r>
            <a:r>
              <a:rPr lang="en-US" altLang="zh-CN" sz="2100" dirty="0" smtClean="0"/>
              <a:t> </a:t>
            </a:r>
            <a:r>
              <a:rPr lang="en-US" altLang="zh-CN" sz="2100" dirty="0" smtClean="0"/>
              <a:t>than the value range (10,20,40,80) agreed by </a:t>
            </a:r>
            <a:r>
              <a:rPr lang="en-US" altLang="zh-CN" sz="2100" dirty="0" smtClean="0"/>
              <a:t>RAN1, which will also change the RAN1 agreements on frequency hopping. </a:t>
            </a:r>
            <a:endParaRPr lang="zh-CN" altLang="zh-CN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8" y="0"/>
            <a:ext cx="8786842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7609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We send </a:t>
            </a:r>
            <a:r>
              <a:rPr lang="en-US" altLang="zh-CN" sz="2800" b="1" dirty="0" smtClean="0"/>
              <a:t>LS to </a:t>
            </a:r>
            <a:r>
              <a:rPr lang="en-US" altLang="zh-CN" sz="2800" b="1" dirty="0" smtClean="0"/>
              <a:t>RAN1</a:t>
            </a:r>
          </a:p>
          <a:p>
            <a:pPr lvl="1"/>
            <a:r>
              <a:rPr lang="en-US" altLang="zh-CN" sz="2400" b="1" dirty="0" smtClean="0"/>
              <a:t> </a:t>
            </a:r>
            <a:r>
              <a:rPr lang="en-US" altLang="zh-CN" sz="2400" b="1" dirty="0" smtClean="0"/>
              <a:t>to </a:t>
            </a:r>
            <a:r>
              <a:rPr lang="en-US" altLang="zh-CN" sz="2400" b="1" dirty="0" smtClean="0"/>
              <a:t>confirm with RAN1 which is the right understanding:</a:t>
            </a:r>
          </a:p>
          <a:p>
            <a:pPr lvl="2"/>
            <a:r>
              <a:rPr lang="en-US" altLang="zh-CN" sz="2000" dirty="0" smtClean="0"/>
              <a:t>Alt1: only the first four values in the 36.211 Table 6.10.4.3-1 can be used for </a:t>
            </a:r>
            <a:r>
              <a:rPr lang="en-US" altLang="zh-CN" sz="2000" dirty="0" err="1" smtClean="0"/>
              <a:t>FeMTC</a:t>
            </a:r>
            <a:r>
              <a:rPr lang="en-US" altLang="zh-CN" sz="2000" dirty="0" smtClean="0"/>
              <a:t>, as PRS periods. 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Alt2: all the values in the 36.211 Table 6.10.4.3-1 can be used for </a:t>
            </a:r>
            <a:r>
              <a:rPr lang="en-US" altLang="zh-CN" sz="2000" dirty="0" err="1" smtClean="0"/>
              <a:t>FeMTC</a:t>
            </a:r>
            <a:r>
              <a:rPr lang="en-US" altLang="zh-CN" sz="2000" dirty="0" smtClean="0"/>
              <a:t> </a:t>
            </a:r>
          </a:p>
          <a:p>
            <a:pPr lvl="1"/>
            <a:r>
              <a:rPr lang="en-US" altLang="zh-CN" sz="2400" b="1" dirty="0" smtClean="0"/>
              <a:t> to confirm with </a:t>
            </a:r>
            <a:r>
              <a:rPr lang="en-US" altLang="zh-CN" sz="2400" b="1" dirty="0" smtClean="0"/>
              <a:t>RAN1:</a:t>
            </a:r>
            <a:endParaRPr lang="en-US" altLang="zh-CN" sz="2400" b="1" dirty="0" smtClean="0"/>
          </a:p>
          <a:p>
            <a:pPr lvl="2"/>
            <a:r>
              <a:rPr lang="en-US" altLang="zh-CN" sz="2000" dirty="0" smtClean="0"/>
              <a:t>If </a:t>
            </a:r>
            <a:r>
              <a:rPr lang="en-US" altLang="zh-CN" sz="2000" dirty="0" smtClean="0"/>
              <a:t>the maximum hopping distance (interval ) can be larger than </a:t>
            </a:r>
            <a:r>
              <a:rPr lang="en-US" altLang="zh-CN" sz="2000" dirty="0" smtClean="0"/>
              <a:t>80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71744"/>
            <a:ext cx="8786842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Annex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571612"/>
            <a:ext cx="2000264" cy="642942"/>
          </a:xfrm>
        </p:spPr>
        <p:txBody>
          <a:bodyPr>
            <a:normAutofit/>
          </a:bodyPr>
          <a:lstStyle/>
          <a:p>
            <a:r>
              <a:rPr lang="en-US" altLang="zh-CN" sz="2800" b="1" dirty="0" smtClean="0"/>
              <a:t>Alt1 </a:t>
            </a:r>
            <a:endParaRPr lang="en-GB" altLang="zh-CN" sz="2800" dirty="0" smtClean="0"/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7147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en-GB" altLang="zh-CN" sz="3200" dirty="0" smtClean="0"/>
              <a:t>RAN2 understanding on RAN1 agreements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214282" y="4572008"/>
            <a:ext cx="2000264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2800" b="1" dirty="0" smtClean="0"/>
              <a:t>Alt2</a:t>
            </a:r>
            <a:endParaRPr kumimoji="0" lang="en-GB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143396"/>
            <a:ext cx="64865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0251" y="1071546"/>
            <a:ext cx="64865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Text proposal for Alt1*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34" y="1428736"/>
          <a:ext cx="8143964" cy="3840480"/>
        </p:xfrm>
        <a:graphic>
          <a:graphicData uri="http://schemas.openxmlformats.org/drawingml/2006/table">
            <a:tbl>
              <a:tblPr/>
              <a:tblGrid>
                <a:gridCol w="8143964"/>
              </a:tblGrid>
              <a:tr h="409560">
                <a:tc>
                  <a:txBody>
                    <a:bodyPr/>
                    <a:lstStyle/>
                    <a:p>
                      <a:r>
                        <a:rPr lang="en-GB" altLang="zh-CN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prsOccGroupLen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This field specifies the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 occasion group length, defined as </a:t>
                      </a:r>
                      <a:r>
                        <a:rPr lang="en-GB" altLang="zh-CN" sz="1800" strike="sngStrike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length of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number of consecutive PRS occasions comprising a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PRS occasion group. Enumerated values define 2, 4, 8, 16, 32, 64 or 128</a:t>
                      </a:r>
                      <a:r>
                        <a:rPr lang="zh-CN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consecutive PRS occasions.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strike="sngStrike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and the product of the PRS periodicity T_PRS from the </a:t>
                      </a:r>
                      <a:r>
                        <a:rPr lang="en-GB" altLang="zh-CN" sz="1800" strike="sngStrike" kern="1200" baseline="0" dirty="0" err="1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prs-ConfigurationIndex</a:t>
                      </a:r>
                      <a:r>
                        <a:rPr lang="en-GB" altLang="zh-CN" sz="1800" strike="sngStrike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and the PRS occasion group length cannot exceed 1280. If omitted, the PRS occasion group length is 1. </a:t>
                      </a:r>
                    </a:p>
                    <a:p>
                      <a:endParaRPr lang="en-GB" altLang="zh-CN" sz="1800" strike="sngStrike" kern="1200" baseline="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 product of </a:t>
                      </a:r>
                      <a:r>
                        <a:rPr lang="en-GB" altLang="zh-CN" sz="1800" i="1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prsOccGroupLen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× PRS occasion interval, that is, the PRS periodicity T</a:t>
                      </a:r>
                      <a:r>
                        <a:rPr lang="en-GB" altLang="zh-CN" sz="1800" u="sng" kern="1200" baseline="-25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from the </a:t>
                      </a:r>
                      <a:r>
                        <a:rPr lang="en-GB" altLang="zh-CN" sz="1800" i="1" u="sng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prs-ConfigurationIndex</a:t>
                      </a:r>
                      <a:r>
                        <a:rPr lang="en-US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zh-CN" sz="1800" u="sng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should be within the value set of  {160, 320, 640,1280} </a:t>
                      </a:r>
                      <a:r>
                        <a:rPr lang="en-GB" altLang="zh-CN" sz="1800" u="sng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The values that can be used for PRS occasion interval are </a:t>
                      </a:r>
                      <a:r>
                        <a:rPr lang="en-US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10, 20, 40 or 80 </a:t>
                      </a:r>
                      <a:r>
                        <a:rPr lang="en-US" altLang="zh-CN" sz="1800" u="sng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endParaRPr lang="zh-CN" altLang="zh-CN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If this field is absent, the number of PRS occasions comprising a PRS occasion group is 1.</a:t>
                      </a:r>
                      <a:endParaRPr lang="zh-CN" sz="1350" strike="sngStrike" kern="100" baseline="0" dirty="0">
                        <a:solidFill>
                          <a:srgbClr val="0070C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1406" y="6000768"/>
            <a:ext cx="5500726" cy="428628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altLang="zh-CN" sz="1600" dirty="0" smtClean="0"/>
              <a:t>* Blue for deletion and red for new adding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Text proposal for Alt2*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34" y="1434476"/>
          <a:ext cx="8143964" cy="3566160"/>
        </p:xfrm>
        <a:graphic>
          <a:graphicData uri="http://schemas.openxmlformats.org/drawingml/2006/table">
            <a:tbl>
              <a:tblPr/>
              <a:tblGrid>
                <a:gridCol w="8143964"/>
              </a:tblGrid>
              <a:tr h="409560">
                <a:tc>
                  <a:txBody>
                    <a:bodyPr/>
                    <a:lstStyle/>
                    <a:p>
                      <a:r>
                        <a:rPr lang="en-GB" altLang="zh-CN" sz="18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prsOccGroupLen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This field specifies the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 occasion group length, defined as </a:t>
                      </a:r>
                      <a:r>
                        <a:rPr lang="en-GB" altLang="zh-CN" sz="1800" strike="sngStrike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length of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number of consecutive PRS occasions comprising a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PRS occasion group. Enumerated values define 2, 4, 8, 16, 32, 64 or 128</a:t>
                      </a:r>
                      <a:r>
                        <a:rPr lang="zh-CN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consecutive PRS occasions.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800" strike="sngStrike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and the product of the PRS periodicity T_PRS from the </a:t>
                      </a:r>
                      <a:r>
                        <a:rPr lang="en-GB" altLang="zh-CN" sz="1800" strike="sngStrike" kern="1200" baseline="0" dirty="0" err="1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prs-ConfigurationIndex</a:t>
                      </a:r>
                      <a:r>
                        <a:rPr lang="en-GB" altLang="zh-CN" sz="1800" strike="sngStrike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and the PRS occasion group length cannot exceed 1280. If omitted, the PRS occasion group length is 1. </a:t>
                      </a:r>
                    </a:p>
                    <a:p>
                      <a:endParaRPr lang="en-GB" altLang="zh-CN" sz="1800" strike="sngStrike" kern="1200" baseline="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When the target device </a:t>
                      </a:r>
                      <a:r>
                        <a:rPr lang="en-GB" altLang="zh-CN" sz="1800" u="sng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reveives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 </a:t>
                      </a:r>
                      <a:r>
                        <a:rPr lang="en-GB" altLang="zh-CN" sz="1800" i="1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prsOccGroupLen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together with a PRS periodicity T</a:t>
                      </a:r>
                      <a:r>
                        <a:rPr lang="en-GB" altLang="zh-CN" sz="1800" u="sng" kern="1200" baseline="-25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for the same cell where the product </a:t>
                      </a:r>
                      <a:r>
                        <a:rPr lang="en-GB" altLang="zh-CN" sz="1800" i="1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prsOccGroupLen 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× T</a:t>
                      </a:r>
                      <a:r>
                        <a:rPr lang="en-GB" altLang="zh-CN" sz="1800" u="sng" kern="1200" baseline="-250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PRS</a:t>
                      </a:r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exceeds 1280 ms or is below 160 ms, the target device may assume no PRS is transmitted by that cell.</a:t>
                      </a:r>
                      <a:endParaRPr lang="zh-CN" altLang="zh-CN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zh-CN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altLang="zh-CN" sz="1800" u="sng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If this field is absent, the number of PRS occasions comprising a PRS occasion group is 1.</a:t>
                      </a:r>
                      <a:endParaRPr lang="zh-CN" sz="1350" strike="sngStrike" kern="100" baseline="0" dirty="0">
                        <a:solidFill>
                          <a:srgbClr val="0070C0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260" marR="6826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71406" y="6000768"/>
            <a:ext cx="5500726" cy="428628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altLang="zh-CN" sz="1600" dirty="0" smtClean="0"/>
              <a:t>* Blue for deletion and red for new adding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14353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If we go for Alt2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pPr lvl="1">
              <a:spcBef>
                <a:spcPts val="800"/>
              </a:spcBef>
            </a:pPr>
            <a:r>
              <a:rPr lang="en-US" altLang="zh-CN" sz="2200" dirty="0" smtClean="0"/>
              <a:t>We may need further clarification on some cases, e.g. if </a:t>
            </a:r>
            <a:r>
              <a:rPr lang="en-GB" altLang="zh-CN" sz="2200" i="1" dirty="0" err="1" smtClean="0"/>
              <a:t>prsOccGroupLen</a:t>
            </a:r>
            <a:r>
              <a:rPr lang="en-GB" altLang="zh-CN" sz="2200" dirty="0" smtClean="0"/>
              <a:t> </a:t>
            </a:r>
            <a:r>
              <a:rPr lang="en-US" altLang="zh-CN" sz="2200" dirty="0" smtClean="0"/>
              <a:t>is set to128(it’s allowed for </a:t>
            </a:r>
            <a:r>
              <a:rPr lang="en-US" altLang="zh-CN" sz="2200" dirty="0" err="1" smtClean="0"/>
              <a:t>FeMTC</a:t>
            </a:r>
            <a:r>
              <a:rPr lang="en-US" altLang="zh-CN" sz="2200" dirty="0" smtClean="0"/>
              <a:t>), how to set</a:t>
            </a:r>
            <a:r>
              <a:rPr lang="en-GB" altLang="zh-CN" sz="2200" dirty="0" smtClean="0"/>
              <a:t> T</a:t>
            </a:r>
            <a:r>
              <a:rPr lang="en-GB" altLang="zh-CN" sz="1600" dirty="0" smtClean="0"/>
              <a:t>PRS</a:t>
            </a:r>
            <a:r>
              <a:rPr lang="en-GB" altLang="zh-CN" sz="2200" dirty="0" smtClean="0"/>
              <a:t> </a:t>
            </a:r>
            <a:r>
              <a:rPr lang="en-US" altLang="zh-CN" sz="2200" dirty="0" smtClean="0"/>
              <a:t>to guarantee that </a:t>
            </a:r>
            <a:r>
              <a:rPr lang="en-GB" altLang="zh-CN" sz="2200" i="1" dirty="0" err="1" smtClean="0"/>
              <a:t>prsOccGroupLen</a:t>
            </a:r>
            <a:r>
              <a:rPr lang="en-GB" altLang="zh-CN" sz="2200" dirty="0" smtClean="0"/>
              <a:t> × T</a:t>
            </a:r>
            <a:r>
              <a:rPr lang="en-GB" altLang="zh-CN" sz="1600" dirty="0" smtClean="0"/>
              <a:t>PRS</a:t>
            </a:r>
            <a:r>
              <a:rPr lang="en-GB" altLang="zh-CN" sz="2200" dirty="0" smtClean="0"/>
              <a:t> doesn’t exceed 1280 ms?</a:t>
            </a:r>
          </a:p>
          <a:p>
            <a:pPr lvl="1">
              <a:spcBef>
                <a:spcPts val="800"/>
              </a:spcBef>
            </a:pPr>
            <a:r>
              <a:rPr lang="en-US" altLang="zh-CN" sz="2200" dirty="0" smtClean="0"/>
              <a:t>Since there always only one occasion exists in a PRS period, the further clarification may be needed for PRS frequency hopping for </a:t>
            </a:r>
            <a:r>
              <a:rPr lang="en-US" altLang="zh-CN" sz="2200" dirty="0" err="1" smtClean="0"/>
              <a:t>FeMTC</a:t>
            </a:r>
            <a:endParaRPr lang="en-US" altLang="zh-CN" sz="2200" dirty="0" smtClean="0"/>
          </a:p>
          <a:p>
            <a:endParaRPr lang="en-US" altLang="zh-CN" sz="2400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28596" y="3000372"/>
            <a:ext cx="8229600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</TotalTime>
  <Words>634</Words>
  <Application>Microsoft Office PowerPoint</Application>
  <PresentationFormat>全屏显示(4:3)</PresentationFormat>
  <Paragraphs>47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Note for offline discussion on clarification to PRS-info for FeMTC</vt:lpstr>
      <vt:lpstr>Comparison</vt:lpstr>
      <vt:lpstr>Proposal</vt:lpstr>
      <vt:lpstr>Annex</vt:lpstr>
      <vt:lpstr>幻灯片 5</vt:lpstr>
      <vt:lpstr>Text proposal for Alt1*</vt:lpstr>
      <vt:lpstr>Text proposal for Alt2*</vt:lpstr>
      <vt:lpstr>幻灯片 8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232</cp:revision>
  <dcterms:created xsi:type="dcterms:W3CDTF">2016-10-12T03:26:35Z</dcterms:created>
  <dcterms:modified xsi:type="dcterms:W3CDTF">2017-05-19T01:56:13Z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(2)Y8B/LWU4qns6ATKPq2O1F+g1QketvVXLg/KN6tnKyRDpcovFXs7itXRe9jSM3HveamBt65Cp
IqNt+GdkND6uha9myjDVvjhbA9SYoig6gt4vnCEJXoIA7whL807RFU3I0QRPXec+TWTaPtT/
0q8LFMeA1NhdzioDHMhfRq2bCuZsQnsfhKW44pICNAKYZLpWm1Fjk47XdQOyBJTLTOMz5TYL
tTmAo/L6l4F7MArw58</vt:lpwstr>
  </property>
  <property fmtid="{D5CDD505-2E9C-101B-9397-08002B2CF9AE}" pid="3" name="_2015_ms_pID_7253431">
    <vt:lpwstr>EbgQJ80GxzsvrP9MsZpL++Q2ZcGvZYsvhfGrmdWH3Zlx61iHwGs1CQ
apcn+fJwfcR4tMjNBAIsA7J1CRO8k9OMWfTu5EvSpQceCFtIJJQPqNxpzQgrsXfraXcY0JtW
LEpzLotwSHA3mum/Vfijnh/Ajn9kd9NL2IrqZuupBauAmQ==</vt:lpwstr>
  </property>
  <property fmtid="{D5CDD505-2E9C-101B-9397-08002B2CF9AE}" pid="4" name="TitusGUID">
    <vt:lpwstr>9bf01deb-26ee-4491-907e-a5cfadf9a32d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2016-10-13 02:46:23Z</vt:lpwstr>
  </property>
  <property fmtid="{D5CDD505-2E9C-101B-9397-08002B2CF9AE}" pid="7" name="CTPClassification">
    <vt:lpwstr>CTP_IC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1476329099</vt:lpwstr>
  </property>
</Properties>
</file>