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5" autoAdjust="0"/>
    <p:restoredTop sz="94664" autoAdjust="0"/>
  </p:normalViewPr>
  <p:slideViewPr>
    <p:cSldViewPr snapToGrid="0">
      <p:cViewPr varScale="1">
        <p:scale>
          <a:sx n="73" d="100"/>
          <a:sy n="73" d="100"/>
        </p:scale>
        <p:origin x="9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FB7C-676D-4314-85CF-8ADEE8ACB49D}" type="datetimeFigureOut">
              <a:rPr lang="de-DE" smtClean="0"/>
              <a:t>17.11.2016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D28E-F2E0-406B-A3E7-A7844FC0315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7308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FB7C-676D-4314-85CF-8ADEE8ACB49D}" type="datetimeFigureOut">
              <a:rPr lang="de-DE" smtClean="0"/>
              <a:t>17.11.2016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D28E-F2E0-406B-A3E7-A7844FC0315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1984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FB7C-676D-4314-85CF-8ADEE8ACB49D}" type="datetimeFigureOut">
              <a:rPr lang="de-DE" smtClean="0"/>
              <a:t>17.11.2016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D28E-F2E0-406B-A3E7-A7844FC0315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3800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FB7C-676D-4314-85CF-8ADEE8ACB49D}" type="datetimeFigureOut">
              <a:rPr lang="de-DE" smtClean="0"/>
              <a:t>17.11.2016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D28E-F2E0-406B-A3E7-A7844FC0315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8900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FB7C-676D-4314-85CF-8ADEE8ACB49D}" type="datetimeFigureOut">
              <a:rPr lang="de-DE" smtClean="0"/>
              <a:t>17.11.2016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D28E-F2E0-406B-A3E7-A7844FC0315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2951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FB7C-676D-4314-85CF-8ADEE8ACB49D}" type="datetimeFigureOut">
              <a:rPr lang="de-DE" smtClean="0"/>
              <a:t>17.11.2016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D28E-F2E0-406B-A3E7-A7844FC0315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031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FB7C-676D-4314-85CF-8ADEE8ACB49D}" type="datetimeFigureOut">
              <a:rPr lang="de-DE" smtClean="0"/>
              <a:t>17.11.2016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D28E-F2E0-406B-A3E7-A7844FC0315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4148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FB7C-676D-4314-85CF-8ADEE8ACB49D}" type="datetimeFigureOut">
              <a:rPr lang="de-DE" smtClean="0"/>
              <a:t>17.11.2016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D28E-F2E0-406B-A3E7-A7844FC0315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4133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FB7C-676D-4314-85CF-8ADEE8ACB49D}" type="datetimeFigureOut">
              <a:rPr lang="de-DE" smtClean="0"/>
              <a:t>17.11.2016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D28E-F2E0-406B-A3E7-A7844FC0315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6441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FB7C-676D-4314-85CF-8ADEE8ACB49D}" type="datetimeFigureOut">
              <a:rPr lang="de-DE" smtClean="0"/>
              <a:t>17.11.2016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D28E-F2E0-406B-A3E7-A7844FC0315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4308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FB7C-676D-4314-85CF-8ADEE8ACB49D}" type="datetimeFigureOut">
              <a:rPr lang="de-DE" smtClean="0"/>
              <a:t>17.11.2016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3D28E-F2E0-406B-A3E7-A7844FC0315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0535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7FB7C-676D-4314-85CF-8ADEE8ACB49D}" type="datetimeFigureOut">
              <a:rPr lang="de-DE" smtClean="0"/>
              <a:t>17.11.2016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3D28E-F2E0-406B-A3E7-A7844FC0315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3023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2673691" y="1694492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L, D/C, SN</a:t>
            </a:r>
          </a:p>
        </p:txBody>
      </p:sp>
      <p:sp>
        <p:nvSpPr>
          <p:cNvPr id="91" name="Rectangle 90"/>
          <p:cNvSpPr/>
          <p:nvPr/>
        </p:nvSpPr>
        <p:spPr>
          <a:xfrm>
            <a:off x="3916738" y="1694492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L, D/C, SN</a:t>
            </a:r>
          </a:p>
        </p:txBody>
      </p:sp>
      <p:sp>
        <p:nvSpPr>
          <p:cNvPr id="92" name="Rectangle 91"/>
          <p:cNvSpPr/>
          <p:nvPr/>
        </p:nvSpPr>
        <p:spPr>
          <a:xfrm>
            <a:off x="5162686" y="1694492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L, D/C, SN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8301706" y="985616"/>
            <a:ext cx="910270" cy="307777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>
              <a:defRPr/>
            </a:pPr>
            <a:r>
              <a:rPr lang="sv-SE" sz="1400" kern="0" dirty="0">
                <a:solidFill>
                  <a:prstClr val="black"/>
                </a:solidFill>
                <a:latin typeface="Arial"/>
              </a:rPr>
              <a:t>LCH2</a:t>
            </a:r>
            <a:endParaRPr lang="en-US" sz="1400" kern="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753252" y="979231"/>
            <a:ext cx="1525734" cy="307777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>
              <a:defRPr/>
            </a:pPr>
            <a:r>
              <a:rPr lang="sv-SE" sz="1400" kern="0" dirty="0">
                <a:solidFill>
                  <a:prstClr val="black"/>
                </a:solidFill>
                <a:latin typeface="Arial"/>
              </a:rPr>
              <a:t>LCH1</a:t>
            </a:r>
            <a:endParaRPr lang="en-US" sz="1400" kern="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95" name="Right Brace 94"/>
          <p:cNvSpPr/>
          <p:nvPr/>
        </p:nvSpPr>
        <p:spPr>
          <a:xfrm rot="16200000">
            <a:off x="4401694" y="-490800"/>
            <a:ext cx="266755" cy="3723291"/>
          </a:xfrm>
          <a:prstGeom prst="rightBrace">
            <a:avLst>
              <a:gd name="adj1" fmla="val 36663"/>
              <a:gd name="adj2" fmla="val 50000"/>
            </a:avLst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51003" y="1649043"/>
            <a:ext cx="1025405" cy="374906"/>
          </a:xfrm>
          <a:prstGeom prst="rect">
            <a:avLst/>
          </a:prstGeom>
          <a:solidFill>
            <a:srgbClr val="89BA17"/>
          </a:solidFill>
        </p:spPr>
        <p:txBody>
          <a:bodyPr wrap="none" lIns="18000" tIns="18000" rIns="18000" bIns="18000" rtlCol="0" anchor="ctr" anchorCtr="0">
            <a:spAutoFit/>
          </a:bodyPr>
          <a:lstStyle>
            <a:defPPr>
              <a:defRPr lang="sv-SE"/>
            </a:defPPr>
            <a:lvl1pPr>
              <a:defRPr sz="1100" b="1">
                <a:solidFill>
                  <a:schemeClr val="bg1"/>
                </a:solidFill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rPr>
              <a:t>Pre-Processed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rPr>
              <a:t>In Memory:</a:t>
            </a:r>
          </a:p>
        </p:txBody>
      </p:sp>
      <p:sp>
        <p:nvSpPr>
          <p:cNvPr id="98" name="Rectangle 97"/>
          <p:cNvSpPr/>
          <p:nvPr/>
        </p:nvSpPr>
        <p:spPr>
          <a:xfrm>
            <a:off x="3285081" y="1694492"/>
            <a:ext cx="643622" cy="339464"/>
          </a:xfrm>
          <a:prstGeom prst="rect">
            <a:avLst/>
          </a:prstGeom>
          <a:solidFill>
            <a:srgbClr val="00285E">
              <a:lumMod val="25000"/>
              <a:lumOff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SDU</a:t>
            </a:r>
          </a:p>
        </p:txBody>
      </p:sp>
      <p:sp>
        <p:nvSpPr>
          <p:cNvPr id="99" name="Rectangle 98"/>
          <p:cNvSpPr/>
          <p:nvPr/>
        </p:nvSpPr>
        <p:spPr>
          <a:xfrm>
            <a:off x="4525046" y="1694492"/>
            <a:ext cx="643622" cy="339464"/>
          </a:xfrm>
          <a:prstGeom prst="rect">
            <a:avLst/>
          </a:prstGeom>
          <a:solidFill>
            <a:srgbClr val="00285E">
              <a:lumMod val="25000"/>
              <a:lumOff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SDU</a:t>
            </a:r>
          </a:p>
        </p:txBody>
      </p:sp>
      <p:sp>
        <p:nvSpPr>
          <p:cNvPr id="100" name="Right Brace 99"/>
          <p:cNvSpPr/>
          <p:nvPr/>
        </p:nvSpPr>
        <p:spPr>
          <a:xfrm rot="16200000">
            <a:off x="8646288" y="148959"/>
            <a:ext cx="266755" cy="2443773"/>
          </a:xfrm>
          <a:prstGeom prst="rightBrace">
            <a:avLst>
              <a:gd name="adj1" fmla="val 36663"/>
              <a:gd name="adj2" fmla="val 50000"/>
            </a:avLst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8180766" y="1694492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L, D/C, SN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9434550" y="1694492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L, D/C, SN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7782727" y="1694492"/>
            <a:ext cx="410004" cy="339464"/>
          </a:xfrm>
          <a:prstGeom prst="rect">
            <a:avLst/>
          </a:prstGeom>
          <a:solidFill>
            <a:srgbClr val="00285E">
              <a:lumMod val="25000"/>
              <a:lumOff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SDU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8789074" y="1694492"/>
            <a:ext cx="643622" cy="339464"/>
          </a:xfrm>
          <a:prstGeom prst="rect">
            <a:avLst/>
          </a:prstGeom>
          <a:solidFill>
            <a:srgbClr val="00285E">
              <a:lumMod val="25000"/>
              <a:lumOff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SDU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2679996" y="2423576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L, D/C, SN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3923043" y="2423576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L, D/C, SN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3291386" y="2423576"/>
            <a:ext cx="643622" cy="339464"/>
          </a:xfrm>
          <a:prstGeom prst="rect">
            <a:avLst/>
          </a:prstGeom>
          <a:solidFill>
            <a:srgbClr val="00285E">
              <a:lumMod val="25000"/>
              <a:lumOff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SDU</a:t>
            </a:r>
          </a:p>
        </p:txBody>
      </p:sp>
      <p:sp>
        <p:nvSpPr>
          <p:cNvPr id="108" name="Rectangle 107"/>
          <p:cNvSpPr/>
          <p:nvPr/>
        </p:nvSpPr>
        <p:spPr>
          <a:xfrm>
            <a:off x="4531351" y="2423576"/>
            <a:ext cx="396185" cy="339464"/>
          </a:xfrm>
          <a:prstGeom prst="rect">
            <a:avLst/>
          </a:prstGeom>
          <a:solidFill>
            <a:srgbClr val="00285E">
              <a:lumMod val="25000"/>
              <a:lumOff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SDU</a:t>
            </a:r>
          </a:p>
        </p:txBody>
      </p:sp>
      <p:sp>
        <p:nvSpPr>
          <p:cNvPr id="109" name="Rectangle 108"/>
          <p:cNvSpPr/>
          <p:nvPr/>
        </p:nvSpPr>
        <p:spPr>
          <a:xfrm>
            <a:off x="6328771" y="2429084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L, D/C, SN</a:t>
            </a:r>
          </a:p>
        </p:txBody>
      </p:sp>
      <p:sp>
        <p:nvSpPr>
          <p:cNvPr id="110" name="Rectangle 109"/>
          <p:cNvSpPr/>
          <p:nvPr/>
        </p:nvSpPr>
        <p:spPr>
          <a:xfrm>
            <a:off x="7582555" y="2429084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L, D/C, SN</a:t>
            </a:r>
          </a:p>
        </p:txBody>
      </p:sp>
      <p:sp>
        <p:nvSpPr>
          <p:cNvPr id="111" name="Rectangle 110"/>
          <p:cNvSpPr/>
          <p:nvPr/>
        </p:nvSpPr>
        <p:spPr>
          <a:xfrm>
            <a:off x="6937079" y="2429084"/>
            <a:ext cx="643622" cy="339464"/>
          </a:xfrm>
          <a:prstGeom prst="rect">
            <a:avLst/>
          </a:prstGeom>
          <a:solidFill>
            <a:srgbClr val="00285E">
              <a:lumMod val="25000"/>
              <a:lumOff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SDU</a:t>
            </a:r>
          </a:p>
        </p:txBody>
      </p:sp>
      <p:sp>
        <p:nvSpPr>
          <p:cNvPr id="112" name="Rectangle 111"/>
          <p:cNvSpPr/>
          <p:nvPr/>
        </p:nvSpPr>
        <p:spPr>
          <a:xfrm>
            <a:off x="5766729" y="1694492"/>
            <a:ext cx="643622" cy="339464"/>
          </a:xfrm>
          <a:prstGeom prst="rect">
            <a:avLst/>
          </a:prstGeom>
          <a:solidFill>
            <a:srgbClr val="00285E">
              <a:lumMod val="25000"/>
              <a:lumOff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SDU</a:t>
            </a:r>
          </a:p>
        </p:txBody>
      </p:sp>
      <p:sp>
        <p:nvSpPr>
          <p:cNvPr id="113" name="Rectangle 112"/>
          <p:cNvSpPr/>
          <p:nvPr/>
        </p:nvSpPr>
        <p:spPr>
          <a:xfrm>
            <a:off x="7547255" y="1694492"/>
            <a:ext cx="226545" cy="339464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5929509" y="2419122"/>
            <a:ext cx="410004" cy="339464"/>
          </a:xfrm>
          <a:prstGeom prst="rect">
            <a:avLst/>
          </a:prstGeom>
          <a:solidFill>
            <a:srgbClr val="00285E">
              <a:lumMod val="25000"/>
              <a:lumOff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SDU</a:t>
            </a:r>
          </a:p>
        </p:txBody>
      </p:sp>
      <p:cxnSp>
        <p:nvCxnSpPr>
          <p:cNvPr id="115" name="Straight Connector 114"/>
          <p:cNvCxnSpPr>
            <a:cxnSpLocks/>
          </p:cNvCxnSpPr>
          <p:nvPr/>
        </p:nvCxnSpPr>
        <p:spPr bwMode="auto">
          <a:xfrm flipV="1">
            <a:off x="4916088" y="2070594"/>
            <a:ext cx="0" cy="352922"/>
          </a:xfrm>
          <a:prstGeom prst="line">
            <a:avLst/>
          </a:prstGeom>
          <a:solidFill>
            <a:srgbClr val="89BA17"/>
          </a:solidFill>
          <a:ln w="12700" cap="flat" cmpd="sng" algn="ctr">
            <a:solidFill>
              <a:srgbClr val="58585A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16" name="Straight Connector 115"/>
          <p:cNvCxnSpPr>
            <a:cxnSpLocks/>
          </p:cNvCxnSpPr>
          <p:nvPr/>
        </p:nvCxnSpPr>
        <p:spPr bwMode="auto">
          <a:xfrm flipV="1">
            <a:off x="2679996" y="2070654"/>
            <a:ext cx="0" cy="352922"/>
          </a:xfrm>
          <a:prstGeom prst="line">
            <a:avLst/>
          </a:prstGeom>
          <a:solidFill>
            <a:srgbClr val="89BA17"/>
          </a:solidFill>
          <a:ln w="12700" cap="flat" cmpd="sng" algn="ctr">
            <a:solidFill>
              <a:srgbClr val="58585A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17" name="Rectangle 116"/>
          <p:cNvSpPr/>
          <p:nvPr/>
        </p:nvSpPr>
        <p:spPr>
          <a:xfrm>
            <a:off x="8199047" y="2435927"/>
            <a:ext cx="983601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D/C, RLC SN, RF=0,P,FI=0,LI=x</a:t>
            </a:r>
          </a:p>
        </p:txBody>
      </p:sp>
      <p:cxnSp>
        <p:nvCxnSpPr>
          <p:cNvPr id="118" name="Straight Arrow Connector 117"/>
          <p:cNvCxnSpPr>
            <a:cxnSpLocks/>
            <a:stCxn id="96" idx="3"/>
          </p:cNvCxnSpPr>
          <p:nvPr/>
        </p:nvCxnSpPr>
        <p:spPr bwMode="auto">
          <a:xfrm>
            <a:off x="1176408" y="1836496"/>
            <a:ext cx="1092273" cy="0"/>
          </a:xfrm>
          <a:prstGeom prst="straightConnector1">
            <a:avLst/>
          </a:prstGeom>
          <a:solidFill>
            <a:srgbClr val="89BA17"/>
          </a:solidFill>
          <a:ln w="12700" cap="flat" cmpd="sng" algn="ctr">
            <a:solidFill>
              <a:srgbClr val="58585A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9" name="Rectangle 118"/>
          <p:cNvSpPr/>
          <p:nvPr/>
        </p:nvSpPr>
        <p:spPr>
          <a:xfrm>
            <a:off x="11257812" y="2436991"/>
            <a:ext cx="688999" cy="338400"/>
          </a:xfrm>
          <a:prstGeom prst="rect">
            <a:avLst/>
          </a:prstGeom>
          <a:solidFill>
            <a:srgbClr val="8064A2"/>
          </a:solidFill>
          <a:ln w="19050" cap="flat" cmpd="sng" algn="ctr">
            <a:solidFill>
              <a:srgbClr val="FF0000"/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MAC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LCID 0 + L</a:t>
            </a:r>
          </a:p>
        </p:txBody>
      </p:sp>
      <p:sp>
        <p:nvSpPr>
          <p:cNvPr id="120" name="Rectangle 119"/>
          <p:cNvSpPr/>
          <p:nvPr/>
        </p:nvSpPr>
        <p:spPr>
          <a:xfrm>
            <a:off x="10563936" y="2429084"/>
            <a:ext cx="688999" cy="338400"/>
          </a:xfrm>
          <a:prstGeom prst="rect">
            <a:avLst/>
          </a:prstGeom>
          <a:solidFill>
            <a:srgbClr val="8064A2">
              <a:alpha val="57000"/>
            </a:srgbClr>
          </a:solidFill>
          <a:ln w="19050" cap="flat" cmpd="sng" algn="ctr">
            <a:solidFill>
              <a:srgbClr val="FF0000"/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MAC CE</a:t>
            </a:r>
          </a:p>
        </p:txBody>
      </p:sp>
      <p:sp>
        <p:nvSpPr>
          <p:cNvPr id="121" name="Rectangle 120"/>
          <p:cNvSpPr/>
          <p:nvPr/>
        </p:nvSpPr>
        <p:spPr>
          <a:xfrm>
            <a:off x="9867713" y="2431083"/>
            <a:ext cx="688999" cy="338400"/>
          </a:xfrm>
          <a:prstGeom prst="rect">
            <a:avLst/>
          </a:prstGeom>
          <a:solidFill>
            <a:srgbClr val="8064A2"/>
          </a:solidFill>
          <a:ln w="19050" cap="flat" cmpd="sng" algn="ctr">
            <a:solidFill>
              <a:srgbClr val="FF0000"/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MAC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LCID 1 + L</a:t>
            </a:r>
          </a:p>
        </p:txBody>
      </p:sp>
      <p:sp>
        <p:nvSpPr>
          <p:cNvPr id="122" name="Rectangle 121"/>
          <p:cNvSpPr/>
          <p:nvPr/>
        </p:nvSpPr>
        <p:spPr>
          <a:xfrm>
            <a:off x="9180192" y="2432602"/>
            <a:ext cx="688999" cy="338400"/>
          </a:xfrm>
          <a:prstGeom prst="rect">
            <a:avLst/>
          </a:prstGeom>
          <a:solidFill>
            <a:srgbClr val="8064A2"/>
          </a:solidFill>
          <a:ln w="19050" cap="flat" cmpd="sng" algn="ctr">
            <a:solidFill>
              <a:srgbClr val="FF0000"/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MAC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LCID 2 + L</a:t>
            </a:r>
          </a:p>
        </p:txBody>
      </p:sp>
      <p:cxnSp>
        <p:nvCxnSpPr>
          <p:cNvPr id="123" name="Straight Connector 122"/>
          <p:cNvCxnSpPr>
            <a:cxnSpLocks/>
          </p:cNvCxnSpPr>
          <p:nvPr/>
        </p:nvCxnSpPr>
        <p:spPr bwMode="auto">
          <a:xfrm flipV="1">
            <a:off x="5929509" y="2044213"/>
            <a:ext cx="1869119" cy="374909"/>
          </a:xfrm>
          <a:prstGeom prst="line">
            <a:avLst/>
          </a:prstGeom>
          <a:solidFill>
            <a:srgbClr val="89BA17"/>
          </a:solidFill>
          <a:ln w="12700" cap="flat" cmpd="sng" algn="ctr">
            <a:solidFill>
              <a:srgbClr val="58585A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24" name="Straight Connector 123"/>
          <p:cNvCxnSpPr>
            <a:cxnSpLocks/>
          </p:cNvCxnSpPr>
          <p:nvPr/>
        </p:nvCxnSpPr>
        <p:spPr bwMode="auto">
          <a:xfrm flipV="1">
            <a:off x="8204796" y="2044213"/>
            <a:ext cx="1829135" cy="384872"/>
          </a:xfrm>
          <a:prstGeom prst="line">
            <a:avLst/>
          </a:prstGeom>
          <a:solidFill>
            <a:srgbClr val="89BA17"/>
          </a:solidFill>
          <a:ln w="12700" cap="flat" cmpd="sng" algn="ctr">
            <a:solidFill>
              <a:srgbClr val="58585A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25" name="Freeform: Shape 124"/>
          <p:cNvSpPr/>
          <p:nvPr/>
        </p:nvSpPr>
        <p:spPr bwMode="auto">
          <a:xfrm flipH="1">
            <a:off x="2679635" y="2767159"/>
            <a:ext cx="3121873" cy="192439"/>
          </a:xfrm>
          <a:custGeom>
            <a:avLst/>
            <a:gdLst>
              <a:gd name="connsiteX0" fmla="*/ 86362 w 289468"/>
              <a:gd name="connsiteY0" fmla="*/ 0 h 162983"/>
              <a:gd name="connsiteX1" fmla="*/ 10162 w 289468"/>
              <a:gd name="connsiteY1" fmla="*/ 152400 h 162983"/>
              <a:gd name="connsiteX2" fmla="*/ 286387 w 289468"/>
              <a:gd name="connsiteY2" fmla="*/ 133350 h 162983"/>
              <a:gd name="connsiteX3" fmla="*/ 162562 w 289468"/>
              <a:gd name="connsiteY3" fmla="*/ 0 h 162983"/>
              <a:gd name="connsiteX0" fmla="*/ 29748 w 332803"/>
              <a:gd name="connsiteY0" fmla="*/ 0 h 198789"/>
              <a:gd name="connsiteX1" fmla="*/ 53497 w 332803"/>
              <a:gd name="connsiteY1" fmla="*/ 185737 h 198789"/>
              <a:gd name="connsiteX2" fmla="*/ 329722 w 332803"/>
              <a:gd name="connsiteY2" fmla="*/ 166687 h 198789"/>
              <a:gd name="connsiteX3" fmla="*/ 205897 w 332803"/>
              <a:gd name="connsiteY3" fmla="*/ 33337 h 198789"/>
              <a:gd name="connsiteX0" fmla="*/ 29748 w 332803"/>
              <a:gd name="connsiteY0" fmla="*/ 0 h 198789"/>
              <a:gd name="connsiteX1" fmla="*/ 53497 w 332803"/>
              <a:gd name="connsiteY1" fmla="*/ 185737 h 198789"/>
              <a:gd name="connsiteX2" fmla="*/ 329722 w 332803"/>
              <a:gd name="connsiteY2" fmla="*/ 166687 h 198789"/>
              <a:gd name="connsiteX3" fmla="*/ 205897 w 332803"/>
              <a:gd name="connsiteY3" fmla="*/ 33337 h 198789"/>
              <a:gd name="connsiteX0" fmla="*/ 29748 w 352849"/>
              <a:gd name="connsiteY0" fmla="*/ 0 h 198789"/>
              <a:gd name="connsiteX1" fmla="*/ 53497 w 352849"/>
              <a:gd name="connsiteY1" fmla="*/ 185737 h 198789"/>
              <a:gd name="connsiteX2" fmla="*/ 329722 w 352849"/>
              <a:gd name="connsiteY2" fmla="*/ 166687 h 198789"/>
              <a:gd name="connsiteX3" fmla="*/ 347591 w 352849"/>
              <a:gd name="connsiteY3" fmla="*/ 4762 h 198789"/>
              <a:gd name="connsiteX0" fmla="*/ 24018 w 347119"/>
              <a:gd name="connsiteY0" fmla="*/ 0 h 198789"/>
              <a:gd name="connsiteX1" fmla="*/ 68520 w 347119"/>
              <a:gd name="connsiteY1" fmla="*/ 185737 h 198789"/>
              <a:gd name="connsiteX2" fmla="*/ 323992 w 347119"/>
              <a:gd name="connsiteY2" fmla="*/ 166687 h 198789"/>
              <a:gd name="connsiteX3" fmla="*/ 341861 w 347119"/>
              <a:gd name="connsiteY3" fmla="*/ 4762 h 198789"/>
              <a:gd name="connsiteX0" fmla="*/ 18792 w 341893"/>
              <a:gd name="connsiteY0" fmla="*/ 0 h 192439"/>
              <a:gd name="connsiteX1" fmla="*/ 63294 w 341893"/>
              <a:gd name="connsiteY1" fmla="*/ 185737 h 192439"/>
              <a:gd name="connsiteX2" fmla="*/ 318766 w 341893"/>
              <a:gd name="connsiteY2" fmla="*/ 166687 h 192439"/>
              <a:gd name="connsiteX3" fmla="*/ 336635 w 341893"/>
              <a:gd name="connsiteY3" fmla="*/ 4762 h 192439"/>
              <a:gd name="connsiteX0" fmla="*/ 251 w 323352"/>
              <a:gd name="connsiteY0" fmla="*/ 0 h 192439"/>
              <a:gd name="connsiteX1" fmla="*/ 44753 w 323352"/>
              <a:gd name="connsiteY1" fmla="*/ 185737 h 192439"/>
              <a:gd name="connsiteX2" fmla="*/ 300225 w 323352"/>
              <a:gd name="connsiteY2" fmla="*/ 166687 h 192439"/>
              <a:gd name="connsiteX3" fmla="*/ 318094 w 323352"/>
              <a:gd name="connsiteY3" fmla="*/ 4762 h 19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352" h="192439">
                <a:moveTo>
                  <a:pt x="251" y="0"/>
                </a:moveTo>
                <a:cubicBezTo>
                  <a:pt x="-2993" y="117475"/>
                  <a:pt x="26006" y="172243"/>
                  <a:pt x="44753" y="185737"/>
                </a:cubicBezTo>
                <a:cubicBezTo>
                  <a:pt x="63500" y="199231"/>
                  <a:pt x="274825" y="192087"/>
                  <a:pt x="300225" y="166687"/>
                </a:cubicBezTo>
                <a:cubicBezTo>
                  <a:pt x="325625" y="141287"/>
                  <a:pt x="327619" y="20637"/>
                  <a:pt x="318094" y="4762"/>
                </a:cubicBezTo>
              </a:path>
            </a:pathLst>
          </a:custGeom>
          <a:noFill/>
          <a:ln w="12700" cap="flat" cmpd="sng" algn="ctr">
            <a:solidFill>
              <a:srgbClr val="58585A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126" name="Freeform: Shape 125"/>
          <p:cNvSpPr/>
          <p:nvPr/>
        </p:nvSpPr>
        <p:spPr bwMode="auto">
          <a:xfrm flipH="1">
            <a:off x="6349905" y="2738738"/>
            <a:ext cx="2679401" cy="171166"/>
          </a:xfrm>
          <a:custGeom>
            <a:avLst/>
            <a:gdLst>
              <a:gd name="connsiteX0" fmla="*/ 13148 w 599811"/>
              <a:gd name="connsiteY0" fmla="*/ 0 h 152625"/>
              <a:gd name="connsiteX1" fmla="*/ 70298 w 599811"/>
              <a:gd name="connsiteY1" fmla="*/ 133350 h 152625"/>
              <a:gd name="connsiteX2" fmla="*/ 556073 w 599811"/>
              <a:gd name="connsiteY2" fmla="*/ 142875 h 152625"/>
              <a:gd name="connsiteX3" fmla="*/ 546548 w 599811"/>
              <a:gd name="connsiteY3" fmla="*/ 47625 h 152625"/>
              <a:gd name="connsiteX0" fmla="*/ 9815 w 563031"/>
              <a:gd name="connsiteY0" fmla="*/ 0 h 164592"/>
              <a:gd name="connsiteX1" fmla="*/ 66965 w 563031"/>
              <a:gd name="connsiteY1" fmla="*/ 133350 h 164592"/>
              <a:gd name="connsiteX2" fmla="*/ 474738 w 563031"/>
              <a:gd name="connsiteY2" fmla="*/ 158750 h 164592"/>
              <a:gd name="connsiteX3" fmla="*/ 543215 w 563031"/>
              <a:gd name="connsiteY3" fmla="*/ 47625 h 164592"/>
              <a:gd name="connsiteX0" fmla="*/ 9815 w 549579"/>
              <a:gd name="connsiteY0" fmla="*/ 0 h 164592"/>
              <a:gd name="connsiteX1" fmla="*/ 66965 w 549579"/>
              <a:gd name="connsiteY1" fmla="*/ 133350 h 164592"/>
              <a:gd name="connsiteX2" fmla="*/ 474738 w 549579"/>
              <a:gd name="connsiteY2" fmla="*/ 158750 h 164592"/>
              <a:gd name="connsiteX3" fmla="*/ 543215 w 549579"/>
              <a:gd name="connsiteY3" fmla="*/ 47625 h 164592"/>
              <a:gd name="connsiteX0" fmla="*/ 9815 w 557678"/>
              <a:gd name="connsiteY0" fmla="*/ 0 h 164592"/>
              <a:gd name="connsiteX1" fmla="*/ 66965 w 557678"/>
              <a:gd name="connsiteY1" fmla="*/ 133350 h 164592"/>
              <a:gd name="connsiteX2" fmla="*/ 474738 w 557678"/>
              <a:gd name="connsiteY2" fmla="*/ 158750 h 164592"/>
              <a:gd name="connsiteX3" fmla="*/ 543215 w 557678"/>
              <a:gd name="connsiteY3" fmla="*/ 47625 h 164592"/>
              <a:gd name="connsiteX0" fmla="*/ 9815 w 566684"/>
              <a:gd name="connsiteY0" fmla="*/ 0 h 164592"/>
              <a:gd name="connsiteX1" fmla="*/ 66965 w 566684"/>
              <a:gd name="connsiteY1" fmla="*/ 133350 h 164592"/>
              <a:gd name="connsiteX2" fmla="*/ 474738 w 566684"/>
              <a:gd name="connsiteY2" fmla="*/ 158750 h 164592"/>
              <a:gd name="connsiteX3" fmla="*/ 554309 w 566684"/>
              <a:gd name="connsiteY3" fmla="*/ 47625 h 164592"/>
              <a:gd name="connsiteX0" fmla="*/ 9815 w 554309"/>
              <a:gd name="connsiteY0" fmla="*/ 0 h 164592"/>
              <a:gd name="connsiteX1" fmla="*/ 66965 w 554309"/>
              <a:gd name="connsiteY1" fmla="*/ 133350 h 164592"/>
              <a:gd name="connsiteX2" fmla="*/ 474738 w 554309"/>
              <a:gd name="connsiteY2" fmla="*/ 158750 h 164592"/>
              <a:gd name="connsiteX3" fmla="*/ 554309 w 554309"/>
              <a:gd name="connsiteY3" fmla="*/ 47625 h 164592"/>
              <a:gd name="connsiteX0" fmla="*/ 7780 w 552274"/>
              <a:gd name="connsiteY0" fmla="*/ 0 h 171166"/>
              <a:gd name="connsiteX1" fmla="*/ 64930 w 552274"/>
              <a:gd name="connsiteY1" fmla="*/ 133350 h 171166"/>
              <a:gd name="connsiteX2" fmla="*/ 413075 w 552274"/>
              <a:gd name="connsiteY2" fmla="*/ 166370 h 171166"/>
              <a:gd name="connsiteX3" fmla="*/ 552274 w 552274"/>
              <a:gd name="connsiteY3" fmla="*/ 47625 h 171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274" h="171166">
                <a:moveTo>
                  <a:pt x="7780" y="0"/>
                </a:moveTo>
                <a:cubicBezTo>
                  <a:pt x="-8889" y="54769"/>
                  <a:pt x="-2619" y="105622"/>
                  <a:pt x="64930" y="133350"/>
                </a:cubicBezTo>
                <a:cubicBezTo>
                  <a:pt x="132479" y="161078"/>
                  <a:pt x="333700" y="180657"/>
                  <a:pt x="413075" y="166370"/>
                </a:cubicBezTo>
                <a:cubicBezTo>
                  <a:pt x="492450" y="152083"/>
                  <a:pt x="533282" y="142716"/>
                  <a:pt x="552274" y="47625"/>
                </a:cubicBezTo>
              </a:path>
            </a:pathLst>
          </a:custGeom>
          <a:noFill/>
          <a:ln w="12700" cap="flat" cmpd="sng" algn="ctr">
            <a:solidFill>
              <a:srgbClr val="58585A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Arial" charset="0"/>
            </a:endParaRPr>
          </a:p>
        </p:txBody>
      </p:sp>
      <p:cxnSp>
        <p:nvCxnSpPr>
          <p:cNvPr id="127" name="Straight Connector 126"/>
          <p:cNvCxnSpPr>
            <a:cxnSpLocks/>
          </p:cNvCxnSpPr>
          <p:nvPr/>
        </p:nvCxnSpPr>
        <p:spPr bwMode="auto">
          <a:xfrm>
            <a:off x="9747656" y="2738737"/>
            <a:ext cx="0" cy="291599"/>
          </a:xfrm>
          <a:prstGeom prst="line">
            <a:avLst/>
          </a:prstGeom>
          <a:solidFill>
            <a:srgbClr val="89BA17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8" name="Straight Connector 127"/>
          <p:cNvCxnSpPr>
            <a:cxnSpLocks/>
          </p:cNvCxnSpPr>
          <p:nvPr/>
        </p:nvCxnSpPr>
        <p:spPr bwMode="auto">
          <a:xfrm>
            <a:off x="5929509" y="3156565"/>
            <a:ext cx="4496388" cy="0"/>
          </a:xfrm>
          <a:prstGeom prst="line">
            <a:avLst/>
          </a:prstGeom>
          <a:solidFill>
            <a:srgbClr val="89BA17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9" name="Straight Arrow Connector 128"/>
          <p:cNvCxnSpPr>
            <a:cxnSpLocks/>
          </p:cNvCxnSpPr>
          <p:nvPr/>
        </p:nvCxnSpPr>
        <p:spPr bwMode="auto">
          <a:xfrm flipH="1" flipV="1">
            <a:off x="9179791" y="2780919"/>
            <a:ext cx="1437" cy="249417"/>
          </a:xfrm>
          <a:prstGeom prst="straightConnector1">
            <a:avLst/>
          </a:prstGeom>
          <a:solidFill>
            <a:srgbClr val="89BA17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30" name="Straight Connector 129"/>
          <p:cNvCxnSpPr>
            <a:cxnSpLocks/>
          </p:cNvCxnSpPr>
          <p:nvPr/>
        </p:nvCxnSpPr>
        <p:spPr bwMode="auto">
          <a:xfrm>
            <a:off x="10425897" y="2724517"/>
            <a:ext cx="0" cy="432048"/>
          </a:xfrm>
          <a:prstGeom prst="line">
            <a:avLst/>
          </a:prstGeom>
          <a:solidFill>
            <a:srgbClr val="89BA17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1" name="Straight Connector 130"/>
          <p:cNvCxnSpPr>
            <a:cxnSpLocks/>
          </p:cNvCxnSpPr>
          <p:nvPr/>
        </p:nvCxnSpPr>
        <p:spPr bwMode="auto">
          <a:xfrm>
            <a:off x="9196031" y="3030336"/>
            <a:ext cx="564110" cy="0"/>
          </a:xfrm>
          <a:prstGeom prst="line">
            <a:avLst/>
          </a:prstGeom>
          <a:solidFill>
            <a:srgbClr val="89BA17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2" name="Straight Arrow Connector 131"/>
          <p:cNvCxnSpPr>
            <a:cxnSpLocks/>
          </p:cNvCxnSpPr>
          <p:nvPr/>
        </p:nvCxnSpPr>
        <p:spPr bwMode="auto">
          <a:xfrm flipV="1">
            <a:off x="5929713" y="2766005"/>
            <a:ext cx="0" cy="390560"/>
          </a:xfrm>
          <a:prstGeom prst="straightConnector1">
            <a:avLst/>
          </a:prstGeom>
          <a:solidFill>
            <a:srgbClr val="89BA17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7" name="Rectangle 176"/>
          <p:cNvSpPr/>
          <p:nvPr/>
        </p:nvSpPr>
        <p:spPr>
          <a:xfrm>
            <a:off x="4934760" y="2425353"/>
            <a:ext cx="984045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D/C, RLC SN, RF=0,P,FI=1,LI=0</a:t>
            </a:r>
          </a:p>
        </p:txBody>
      </p:sp>
      <p:sp>
        <p:nvSpPr>
          <p:cNvPr id="179" name="Rectangle 178"/>
          <p:cNvSpPr/>
          <p:nvPr/>
        </p:nvSpPr>
        <p:spPr>
          <a:xfrm>
            <a:off x="2673691" y="4945692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L, D/C, SN</a:t>
            </a:r>
          </a:p>
        </p:txBody>
      </p:sp>
      <p:sp>
        <p:nvSpPr>
          <p:cNvPr id="181" name="Rectangle 180"/>
          <p:cNvSpPr/>
          <p:nvPr/>
        </p:nvSpPr>
        <p:spPr>
          <a:xfrm>
            <a:off x="3916738" y="4945692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L, D/C, SN</a:t>
            </a:r>
          </a:p>
        </p:txBody>
      </p:sp>
      <p:sp>
        <p:nvSpPr>
          <p:cNvPr id="183" name="Rectangle 182"/>
          <p:cNvSpPr/>
          <p:nvPr/>
        </p:nvSpPr>
        <p:spPr>
          <a:xfrm>
            <a:off x="5162686" y="4945692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L, D/C, SN</a:t>
            </a:r>
          </a:p>
        </p:txBody>
      </p:sp>
      <p:sp>
        <p:nvSpPr>
          <p:cNvPr id="184" name="TextBox 183"/>
          <p:cNvSpPr txBox="1"/>
          <p:nvPr/>
        </p:nvSpPr>
        <p:spPr>
          <a:xfrm>
            <a:off x="8301706" y="4236816"/>
            <a:ext cx="910270" cy="307777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>
              <a:defRPr/>
            </a:pPr>
            <a:r>
              <a:rPr lang="sv-SE" sz="1400" kern="0" dirty="0">
                <a:solidFill>
                  <a:prstClr val="black"/>
                </a:solidFill>
                <a:latin typeface="Arial"/>
              </a:rPr>
              <a:t>LCH2</a:t>
            </a:r>
            <a:endParaRPr lang="en-US" sz="1400" kern="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3753252" y="4230431"/>
            <a:ext cx="1525734" cy="307777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>
              <a:defRPr/>
            </a:pPr>
            <a:r>
              <a:rPr lang="sv-SE" sz="1400" kern="0" dirty="0">
                <a:solidFill>
                  <a:prstClr val="black"/>
                </a:solidFill>
                <a:latin typeface="Arial"/>
              </a:rPr>
              <a:t>LCH1</a:t>
            </a:r>
            <a:endParaRPr lang="en-US" sz="1400" kern="0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186" name="Right Brace 185"/>
          <p:cNvSpPr/>
          <p:nvPr/>
        </p:nvSpPr>
        <p:spPr>
          <a:xfrm rot="16200000">
            <a:off x="4401694" y="2760400"/>
            <a:ext cx="266755" cy="3723291"/>
          </a:xfrm>
          <a:prstGeom prst="rightBrace">
            <a:avLst>
              <a:gd name="adj1" fmla="val 36663"/>
              <a:gd name="adj2" fmla="val 50000"/>
            </a:avLst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87" name="Rectangle 186"/>
          <p:cNvSpPr/>
          <p:nvPr/>
        </p:nvSpPr>
        <p:spPr>
          <a:xfrm>
            <a:off x="8187373" y="5690354"/>
            <a:ext cx="941082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D/C, RLC SN, RF=0,P,FI=1,LI=0</a:t>
            </a:r>
          </a:p>
        </p:txBody>
      </p:sp>
      <p:sp>
        <p:nvSpPr>
          <p:cNvPr id="188" name="Rectangle 187"/>
          <p:cNvSpPr/>
          <p:nvPr/>
        </p:nvSpPr>
        <p:spPr>
          <a:xfrm>
            <a:off x="3285081" y="4945692"/>
            <a:ext cx="643622" cy="339464"/>
          </a:xfrm>
          <a:prstGeom prst="rect">
            <a:avLst/>
          </a:prstGeom>
          <a:solidFill>
            <a:srgbClr val="00285E">
              <a:lumMod val="25000"/>
              <a:lumOff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SDU</a:t>
            </a:r>
          </a:p>
        </p:txBody>
      </p:sp>
      <p:sp>
        <p:nvSpPr>
          <p:cNvPr id="189" name="Rectangle 188"/>
          <p:cNvSpPr/>
          <p:nvPr/>
        </p:nvSpPr>
        <p:spPr>
          <a:xfrm>
            <a:off x="4525046" y="4945692"/>
            <a:ext cx="643622" cy="339464"/>
          </a:xfrm>
          <a:prstGeom prst="rect">
            <a:avLst/>
          </a:prstGeom>
          <a:solidFill>
            <a:srgbClr val="00285E">
              <a:lumMod val="25000"/>
              <a:lumOff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SDU</a:t>
            </a:r>
          </a:p>
        </p:txBody>
      </p:sp>
      <p:sp>
        <p:nvSpPr>
          <p:cNvPr id="190" name="Right Brace 189"/>
          <p:cNvSpPr/>
          <p:nvPr/>
        </p:nvSpPr>
        <p:spPr>
          <a:xfrm rot="16200000">
            <a:off x="8646288" y="3400159"/>
            <a:ext cx="266755" cy="2443773"/>
          </a:xfrm>
          <a:prstGeom prst="rightBrace">
            <a:avLst>
              <a:gd name="adj1" fmla="val 36663"/>
              <a:gd name="adj2" fmla="val 50000"/>
            </a:avLst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91" name="Rectangle 190"/>
          <p:cNvSpPr/>
          <p:nvPr/>
        </p:nvSpPr>
        <p:spPr>
          <a:xfrm>
            <a:off x="8180766" y="4945692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L, D/C, SN</a:t>
            </a:r>
          </a:p>
        </p:txBody>
      </p:sp>
      <p:sp>
        <p:nvSpPr>
          <p:cNvPr id="192" name="Rectangle 191"/>
          <p:cNvSpPr/>
          <p:nvPr/>
        </p:nvSpPr>
        <p:spPr>
          <a:xfrm>
            <a:off x="9434550" y="4945692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L, D/C, SN</a:t>
            </a:r>
          </a:p>
        </p:txBody>
      </p:sp>
      <p:sp>
        <p:nvSpPr>
          <p:cNvPr id="193" name="Rectangle 192"/>
          <p:cNvSpPr/>
          <p:nvPr/>
        </p:nvSpPr>
        <p:spPr>
          <a:xfrm>
            <a:off x="7782727" y="4945692"/>
            <a:ext cx="410004" cy="339464"/>
          </a:xfrm>
          <a:prstGeom prst="rect">
            <a:avLst/>
          </a:prstGeom>
          <a:solidFill>
            <a:srgbClr val="00285E">
              <a:lumMod val="25000"/>
              <a:lumOff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SDU</a:t>
            </a:r>
          </a:p>
        </p:txBody>
      </p:sp>
      <p:sp>
        <p:nvSpPr>
          <p:cNvPr id="194" name="Rectangle 193"/>
          <p:cNvSpPr/>
          <p:nvPr/>
        </p:nvSpPr>
        <p:spPr>
          <a:xfrm>
            <a:off x="8789074" y="4945692"/>
            <a:ext cx="643622" cy="339464"/>
          </a:xfrm>
          <a:prstGeom prst="rect">
            <a:avLst/>
          </a:prstGeom>
          <a:solidFill>
            <a:srgbClr val="00285E">
              <a:lumMod val="25000"/>
              <a:lumOff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SDU</a:t>
            </a:r>
          </a:p>
        </p:txBody>
      </p:sp>
      <p:sp>
        <p:nvSpPr>
          <p:cNvPr id="195" name="Rectangle 194"/>
          <p:cNvSpPr/>
          <p:nvPr/>
        </p:nvSpPr>
        <p:spPr>
          <a:xfrm>
            <a:off x="2685437" y="5674776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L, D/C, SN</a:t>
            </a:r>
          </a:p>
        </p:txBody>
      </p:sp>
      <p:sp>
        <p:nvSpPr>
          <p:cNvPr id="196" name="Rectangle 195"/>
          <p:cNvSpPr/>
          <p:nvPr/>
        </p:nvSpPr>
        <p:spPr>
          <a:xfrm>
            <a:off x="3928484" y="5674776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L, D/C, SN</a:t>
            </a:r>
          </a:p>
        </p:txBody>
      </p:sp>
      <p:sp>
        <p:nvSpPr>
          <p:cNvPr id="197" name="Rectangle 196"/>
          <p:cNvSpPr/>
          <p:nvPr/>
        </p:nvSpPr>
        <p:spPr>
          <a:xfrm>
            <a:off x="3296827" y="5674776"/>
            <a:ext cx="643622" cy="339464"/>
          </a:xfrm>
          <a:prstGeom prst="rect">
            <a:avLst/>
          </a:prstGeom>
          <a:solidFill>
            <a:srgbClr val="00285E">
              <a:lumMod val="25000"/>
              <a:lumOff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SDU</a:t>
            </a:r>
          </a:p>
        </p:txBody>
      </p:sp>
      <p:sp>
        <p:nvSpPr>
          <p:cNvPr id="198" name="Rectangle 197"/>
          <p:cNvSpPr/>
          <p:nvPr/>
        </p:nvSpPr>
        <p:spPr>
          <a:xfrm>
            <a:off x="4536792" y="5674776"/>
            <a:ext cx="396185" cy="339464"/>
          </a:xfrm>
          <a:prstGeom prst="rect">
            <a:avLst/>
          </a:prstGeom>
          <a:solidFill>
            <a:srgbClr val="00285E">
              <a:lumMod val="25000"/>
              <a:lumOff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SDU</a:t>
            </a:r>
          </a:p>
        </p:txBody>
      </p:sp>
      <p:sp>
        <p:nvSpPr>
          <p:cNvPr id="199" name="Rectangle 198"/>
          <p:cNvSpPr/>
          <p:nvPr/>
        </p:nvSpPr>
        <p:spPr>
          <a:xfrm>
            <a:off x="5325471" y="5680284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L, D/C, SN</a:t>
            </a:r>
          </a:p>
        </p:txBody>
      </p:sp>
      <p:sp>
        <p:nvSpPr>
          <p:cNvPr id="200" name="Rectangle 199"/>
          <p:cNvSpPr/>
          <p:nvPr/>
        </p:nvSpPr>
        <p:spPr>
          <a:xfrm>
            <a:off x="6579255" y="5680284"/>
            <a:ext cx="599381" cy="339464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L, D/C, SN</a:t>
            </a:r>
          </a:p>
        </p:txBody>
      </p:sp>
      <p:sp>
        <p:nvSpPr>
          <p:cNvPr id="201" name="Rectangle 200"/>
          <p:cNvSpPr/>
          <p:nvPr/>
        </p:nvSpPr>
        <p:spPr>
          <a:xfrm>
            <a:off x="5933779" y="5680284"/>
            <a:ext cx="643622" cy="339464"/>
          </a:xfrm>
          <a:prstGeom prst="rect">
            <a:avLst/>
          </a:prstGeom>
          <a:solidFill>
            <a:srgbClr val="00285E">
              <a:lumMod val="25000"/>
              <a:lumOff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SDU</a:t>
            </a:r>
          </a:p>
        </p:txBody>
      </p:sp>
      <p:sp>
        <p:nvSpPr>
          <p:cNvPr id="202" name="Rectangle 201"/>
          <p:cNvSpPr/>
          <p:nvPr/>
        </p:nvSpPr>
        <p:spPr>
          <a:xfrm>
            <a:off x="5766729" y="4945692"/>
            <a:ext cx="643622" cy="339464"/>
          </a:xfrm>
          <a:prstGeom prst="rect">
            <a:avLst/>
          </a:prstGeom>
          <a:solidFill>
            <a:srgbClr val="00285E">
              <a:lumMod val="25000"/>
              <a:lumOff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SDU</a:t>
            </a:r>
          </a:p>
        </p:txBody>
      </p:sp>
      <p:sp>
        <p:nvSpPr>
          <p:cNvPr id="203" name="Rectangle 202"/>
          <p:cNvSpPr/>
          <p:nvPr/>
        </p:nvSpPr>
        <p:spPr>
          <a:xfrm>
            <a:off x="7547255" y="4945692"/>
            <a:ext cx="226545" cy="339464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04" name="Rectangle 203"/>
          <p:cNvSpPr/>
          <p:nvPr/>
        </p:nvSpPr>
        <p:spPr>
          <a:xfrm>
            <a:off x="4926209" y="5670322"/>
            <a:ext cx="410004" cy="339464"/>
          </a:xfrm>
          <a:prstGeom prst="rect">
            <a:avLst/>
          </a:prstGeom>
          <a:solidFill>
            <a:srgbClr val="00285E">
              <a:lumMod val="25000"/>
              <a:lumOff val="75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dash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PDCP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SDU</a:t>
            </a:r>
          </a:p>
        </p:txBody>
      </p:sp>
      <p:cxnSp>
        <p:nvCxnSpPr>
          <p:cNvPr id="205" name="Straight Connector 204"/>
          <p:cNvCxnSpPr>
            <a:cxnSpLocks/>
          </p:cNvCxnSpPr>
          <p:nvPr/>
        </p:nvCxnSpPr>
        <p:spPr bwMode="auto">
          <a:xfrm flipV="1">
            <a:off x="4928788" y="5321794"/>
            <a:ext cx="0" cy="352922"/>
          </a:xfrm>
          <a:prstGeom prst="line">
            <a:avLst/>
          </a:prstGeom>
          <a:solidFill>
            <a:srgbClr val="89BA17"/>
          </a:solidFill>
          <a:ln w="12700" cap="flat" cmpd="sng" algn="ctr">
            <a:solidFill>
              <a:srgbClr val="58585A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06" name="Straight Connector 205"/>
          <p:cNvCxnSpPr>
            <a:cxnSpLocks/>
          </p:cNvCxnSpPr>
          <p:nvPr/>
        </p:nvCxnSpPr>
        <p:spPr bwMode="auto">
          <a:xfrm flipV="1">
            <a:off x="2685437" y="5321854"/>
            <a:ext cx="0" cy="352922"/>
          </a:xfrm>
          <a:prstGeom prst="line">
            <a:avLst/>
          </a:prstGeom>
          <a:solidFill>
            <a:srgbClr val="89BA17"/>
          </a:solidFill>
          <a:ln w="12700" cap="flat" cmpd="sng" algn="ctr">
            <a:solidFill>
              <a:srgbClr val="58585A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07" name="Rectangle 206"/>
          <p:cNvSpPr/>
          <p:nvPr/>
        </p:nvSpPr>
        <p:spPr>
          <a:xfrm>
            <a:off x="7195747" y="5687127"/>
            <a:ext cx="983601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D/C, RLC SN, RF=0,P,FI=0,LI=x</a:t>
            </a:r>
          </a:p>
        </p:txBody>
      </p:sp>
      <p:sp>
        <p:nvSpPr>
          <p:cNvPr id="208" name="Rectangle 207"/>
          <p:cNvSpPr/>
          <p:nvPr/>
        </p:nvSpPr>
        <p:spPr>
          <a:xfrm>
            <a:off x="11199392" y="5688191"/>
            <a:ext cx="688999" cy="338400"/>
          </a:xfrm>
          <a:prstGeom prst="rect">
            <a:avLst/>
          </a:prstGeom>
          <a:solidFill>
            <a:srgbClr val="8064A2"/>
          </a:solidFill>
          <a:ln w="19050" cap="flat" cmpd="sng" algn="ctr">
            <a:solidFill>
              <a:srgbClr val="FF0000"/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MAC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LCID 0 + L</a:t>
            </a:r>
          </a:p>
        </p:txBody>
      </p:sp>
      <p:sp>
        <p:nvSpPr>
          <p:cNvPr id="209" name="Rectangle 208"/>
          <p:cNvSpPr/>
          <p:nvPr/>
        </p:nvSpPr>
        <p:spPr>
          <a:xfrm>
            <a:off x="10505516" y="5680284"/>
            <a:ext cx="688999" cy="338400"/>
          </a:xfrm>
          <a:prstGeom prst="rect">
            <a:avLst/>
          </a:prstGeom>
          <a:solidFill>
            <a:srgbClr val="8064A2">
              <a:alpha val="57000"/>
            </a:srgbClr>
          </a:solidFill>
          <a:ln w="19050" cap="flat" cmpd="sng" algn="ctr">
            <a:solidFill>
              <a:srgbClr val="FF0000"/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MAC CE</a:t>
            </a:r>
          </a:p>
        </p:txBody>
      </p:sp>
      <p:sp>
        <p:nvSpPr>
          <p:cNvPr id="210" name="Rectangle 209"/>
          <p:cNvSpPr/>
          <p:nvPr/>
        </p:nvSpPr>
        <p:spPr>
          <a:xfrm>
            <a:off x="9809293" y="5682283"/>
            <a:ext cx="688999" cy="338400"/>
          </a:xfrm>
          <a:prstGeom prst="rect">
            <a:avLst/>
          </a:prstGeom>
          <a:solidFill>
            <a:srgbClr val="8064A2"/>
          </a:solidFill>
          <a:ln w="19050" cap="flat" cmpd="sng" algn="ctr">
            <a:solidFill>
              <a:srgbClr val="FF0000"/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MAC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LCID 1 + L</a:t>
            </a:r>
          </a:p>
        </p:txBody>
      </p:sp>
      <p:sp>
        <p:nvSpPr>
          <p:cNvPr id="211" name="Rectangle 210"/>
          <p:cNvSpPr/>
          <p:nvPr/>
        </p:nvSpPr>
        <p:spPr>
          <a:xfrm>
            <a:off x="9121772" y="5683802"/>
            <a:ext cx="688999" cy="338400"/>
          </a:xfrm>
          <a:prstGeom prst="rect">
            <a:avLst/>
          </a:prstGeom>
          <a:solidFill>
            <a:srgbClr val="8064A2"/>
          </a:solidFill>
          <a:ln w="19050" cap="flat" cmpd="sng" algn="ctr">
            <a:solidFill>
              <a:srgbClr val="FF0000"/>
            </a:solidFill>
            <a:prstDash val="solid"/>
          </a:ln>
          <a:effectLst/>
        </p:spPr>
        <p:txBody>
          <a:bodyPr lIns="18000" tIns="18000" rIns="18000" bIns="18000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MAC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LCID 2 + L</a:t>
            </a:r>
          </a:p>
        </p:txBody>
      </p:sp>
      <p:cxnSp>
        <p:nvCxnSpPr>
          <p:cNvPr id="212" name="Straight Connector 211"/>
          <p:cNvCxnSpPr>
            <a:cxnSpLocks/>
          </p:cNvCxnSpPr>
          <p:nvPr/>
        </p:nvCxnSpPr>
        <p:spPr bwMode="auto">
          <a:xfrm flipV="1">
            <a:off x="4949069" y="5321793"/>
            <a:ext cx="2849559" cy="348529"/>
          </a:xfrm>
          <a:prstGeom prst="line">
            <a:avLst/>
          </a:prstGeom>
          <a:solidFill>
            <a:srgbClr val="89BA17"/>
          </a:solidFill>
          <a:ln w="12700" cap="flat" cmpd="sng" algn="ctr">
            <a:solidFill>
              <a:srgbClr val="58585A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13" name="Straight Connector 212"/>
          <p:cNvCxnSpPr>
            <a:cxnSpLocks/>
          </p:cNvCxnSpPr>
          <p:nvPr/>
        </p:nvCxnSpPr>
        <p:spPr bwMode="auto">
          <a:xfrm flipV="1">
            <a:off x="7201496" y="5295413"/>
            <a:ext cx="2832435" cy="384871"/>
          </a:xfrm>
          <a:prstGeom prst="line">
            <a:avLst/>
          </a:prstGeom>
          <a:solidFill>
            <a:srgbClr val="89BA17"/>
          </a:solidFill>
          <a:ln w="12700" cap="flat" cmpd="sng" algn="ctr">
            <a:solidFill>
              <a:srgbClr val="58585A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14" name="Freeform: Shape 213"/>
          <p:cNvSpPr/>
          <p:nvPr/>
        </p:nvSpPr>
        <p:spPr bwMode="auto">
          <a:xfrm flipH="1">
            <a:off x="2609615" y="6018359"/>
            <a:ext cx="6455734" cy="192439"/>
          </a:xfrm>
          <a:custGeom>
            <a:avLst/>
            <a:gdLst>
              <a:gd name="connsiteX0" fmla="*/ 86362 w 289468"/>
              <a:gd name="connsiteY0" fmla="*/ 0 h 162983"/>
              <a:gd name="connsiteX1" fmla="*/ 10162 w 289468"/>
              <a:gd name="connsiteY1" fmla="*/ 152400 h 162983"/>
              <a:gd name="connsiteX2" fmla="*/ 286387 w 289468"/>
              <a:gd name="connsiteY2" fmla="*/ 133350 h 162983"/>
              <a:gd name="connsiteX3" fmla="*/ 162562 w 289468"/>
              <a:gd name="connsiteY3" fmla="*/ 0 h 162983"/>
              <a:gd name="connsiteX0" fmla="*/ 29748 w 332803"/>
              <a:gd name="connsiteY0" fmla="*/ 0 h 198789"/>
              <a:gd name="connsiteX1" fmla="*/ 53497 w 332803"/>
              <a:gd name="connsiteY1" fmla="*/ 185737 h 198789"/>
              <a:gd name="connsiteX2" fmla="*/ 329722 w 332803"/>
              <a:gd name="connsiteY2" fmla="*/ 166687 h 198789"/>
              <a:gd name="connsiteX3" fmla="*/ 205897 w 332803"/>
              <a:gd name="connsiteY3" fmla="*/ 33337 h 198789"/>
              <a:gd name="connsiteX0" fmla="*/ 29748 w 332803"/>
              <a:gd name="connsiteY0" fmla="*/ 0 h 198789"/>
              <a:gd name="connsiteX1" fmla="*/ 53497 w 332803"/>
              <a:gd name="connsiteY1" fmla="*/ 185737 h 198789"/>
              <a:gd name="connsiteX2" fmla="*/ 329722 w 332803"/>
              <a:gd name="connsiteY2" fmla="*/ 166687 h 198789"/>
              <a:gd name="connsiteX3" fmla="*/ 205897 w 332803"/>
              <a:gd name="connsiteY3" fmla="*/ 33337 h 198789"/>
              <a:gd name="connsiteX0" fmla="*/ 29748 w 352849"/>
              <a:gd name="connsiteY0" fmla="*/ 0 h 198789"/>
              <a:gd name="connsiteX1" fmla="*/ 53497 w 352849"/>
              <a:gd name="connsiteY1" fmla="*/ 185737 h 198789"/>
              <a:gd name="connsiteX2" fmla="*/ 329722 w 352849"/>
              <a:gd name="connsiteY2" fmla="*/ 166687 h 198789"/>
              <a:gd name="connsiteX3" fmla="*/ 347591 w 352849"/>
              <a:gd name="connsiteY3" fmla="*/ 4762 h 198789"/>
              <a:gd name="connsiteX0" fmla="*/ 24018 w 347119"/>
              <a:gd name="connsiteY0" fmla="*/ 0 h 198789"/>
              <a:gd name="connsiteX1" fmla="*/ 68520 w 347119"/>
              <a:gd name="connsiteY1" fmla="*/ 185737 h 198789"/>
              <a:gd name="connsiteX2" fmla="*/ 323992 w 347119"/>
              <a:gd name="connsiteY2" fmla="*/ 166687 h 198789"/>
              <a:gd name="connsiteX3" fmla="*/ 341861 w 347119"/>
              <a:gd name="connsiteY3" fmla="*/ 4762 h 198789"/>
              <a:gd name="connsiteX0" fmla="*/ 18792 w 341893"/>
              <a:gd name="connsiteY0" fmla="*/ 0 h 192439"/>
              <a:gd name="connsiteX1" fmla="*/ 63294 w 341893"/>
              <a:gd name="connsiteY1" fmla="*/ 185737 h 192439"/>
              <a:gd name="connsiteX2" fmla="*/ 318766 w 341893"/>
              <a:gd name="connsiteY2" fmla="*/ 166687 h 192439"/>
              <a:gd name="connsiteX3" fmla="*/ 336635 w 341893"/>
              <a:gd name="connsiteY3" fmla="*/ 4762 h 192439"/>
              <a:gd name="connsiteX0" fmla="*/ 251 w 323352"/>
              <a:gd name="connsiteY0" fmla="*/ 0 h 192439"/>
              <a:gd name="connsiteX1" fmla="*/ 44753 w 323352"/>
              <a:gd name="connsiteY1" fmla="*/ 185737 h 192439"/>
              <a:gd name="connsiteX2" fmla="*/ 300225 w 323352"/>
              <a:gd name="connsiteY2" fmla="*/ 166687 h 192439"/>
              <a:gd name="connsiteX3" fmla="*/ 318094 w 323352"/>
              <a:gd name="connsiteY3" fmla="*/ 4762 h 19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352" h="192439">
                <a:moveTo>
                  <a:pt x="251" y="0"/>
                </a:moveTo>
                <a:cubicBezTo>
                  <a:pt x="-2993" y="117475"/>
                  <a:pt x="26006" y="172243"/>
                  <a:pt x="44753" y="185737"/>
                </a:cubicBezTo>
                <a:cubicBezTo>
                  <a:pt x="63500" y="199231"/>
                  <a:pt x="274825" y="192087"/>
                  <a:pt x="300225" y="166687"/>
                </a:cubicBezTo>
                <a:cubicBezTo>
                  <a:pt x="325625" y="141287"/>
                  <a:pt x="327619" y="20637"/>
                  <a:pt x="318094" y="4762"/>
                </a:cubicBezTo>
              </a:path>
            </a:pathLst>
          </a:custGeom>
          <a:noFill/>
          <a:ln w="12700" cap="flat" cmpd="sng" algn="ctr">
            <a:solidFill>
              <a:srgbClr val="58585A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15" name="Freeform: Shape 214"/>
          <p:cNvSpPr/>
          <p:nvPr/>
        </p:nvSpPr>
        <p:spPr bwMode="auto">
          <a:xfrm flipH="1">
            <a:off x="5346605" y="5989938"/>
            <a:ext cx="2679401" cy="171166"/>
          </a:xfrm>
          <a:custGeom>
            <a:avLst/>
            <a:gdLst>
              <a:gd name="connsiteX0" fmla="*/ 13148 w 599811"/>
              <a:gd name="connsiteY0" fmla="*/ 0 h 152625"/>
              <a:gd name="connsiteX1" fmla="*/ 70298 w 599811"/>
              <a:gd name="connsiteY1" fmla="*/ 133350 h 152625"/>
              <a:gd name="connsiteX2" fmla="*/ 556073 w 599811"/>
              <a:gd name="connsiteY2" fmla="*/ 142875 h 152625"/>
              <a:gd name="connsiteX3" fmla="*/ 546548 w 599811"/>
              <a:gd name="connsiteY3" fmla="*/ 47625 h 152625"/>
              <a:gd name="connsiteX0" fmla="*/ 9815 w 563031"/>
              <a:gd name="connsiteY0" fmla="*/ 0 h 164592"/>
              <a:gd name="connsiteX1" fmla="*/ 66965 w 563031"/>
              <a:gd name="connsiteY1" fmla="*/ 133350 h 164592"/>
              <a:gd name="connsiteX2" fmla="*/ 474738 w 563031"/>
              <a:gd name="connsiteY2" fmla="*/ 158750 h 164592"/>
              <a:gd name="connsiteX3" fmla="*/ 543215 w 563031"/>
              <a:gd name="connsiteY3" fmla="*/ 47625 h 164592"/>
              <a:gd name="connsiteX0" fmla="*/ 9815 w 549579"/>
              <a:gd name="connsiteY0" fmla="*/ 0 h 164592"/>
              <a:gd name="connsiteX1" fmla="*/ 66965 w 549579"/>
              <a:gd name="connsiteY1" fmla="*/ 133350 h 164592"/>
              <a:gd name="connsiteX2" fmla="*/ 474738 w 549579"/>
              <a:gd name="connsiteY2" fmla="*/ 158750 h 164592"/>
              <a:gd name="connsiteX3" fmla="*/ 543215 w 549579"/>
              <a:gd name="connsiteY3" fmla="*/ 47625 h 164592"/>
              <a:gd name="connsiteX0" fmla="*/ 9815 w 557678"/>
              <a:gd name="connsiteY0" fmla="*/ 0 h 164592"/>
              <a:gd name="connsiteX1" fmla="*/ 66965 w 557678"/>
              <a:gd name="connsiteY1" fmla="*/ 133350 h 164592"/>
              <a:gd name="connsiteX2" fmla="*/ 474738 w 557678"/>
              <a:gd name="connsiteY2" fmla="*/ 158750 h 164592"/>
              <a:gd name="connsiteX3" fmla="*/ 543215 w 557678"/>
              <a:gd name="connsiteY3" fmla="*/ 47625 h 164592"/>
              <a:gd name="connsiteX0" fmla="*/ 9815 w 566684"/>
              <a:gd name="connsiteY0" fmla="*/ 0 h 164592"/>
              <a:gd name="connsiteX1" fmla="*/ 66965 w 566684"/>
              <a:gd name="connsiteY1" fmla="*/ 133350 h 164592"/>
              <a:gd name="connsiteX2" fmla="*/ 474738 w 566684"/>
              <a:gd name="connsiteY2" fmla="*/ 158750 h 164592"/>
              <a:gd name="connsiteX3" fmla="*/ 554309 w 566684"/>
              <a:gd name="connsiteY3" fmla="*/ 47625 h 164592"/>
              <a:gd name="connsiteX0" fmla="*/ 9815 w 554309"/>
              <a:gd name="connsiteY0" fmla="*/ 0 h 164592"/>
              <a:gd name="connsiteX1" fmla="*/ 66965 w 554309"/>
              <a:gd name="connsiteY1" fmla="*/ 133350 h 164592"/>
              <a:gd name="connsiteX2" fmla="*/ 474738 w 554309"/>
              <a:gd name="connsiteY2" fmla="*/ 158750 h 164592"/>
              <a:gd name="connsiteX3" fmla="*/ 554309 w 554309"/>
              <a:gd name="connsiteY3" fmla="*/ 47625 h 164592"/>
              <a:gd name="connsiteX0" fmla="*/ 7780 w 552274"/>
              <a:gd name="connsiteY0" fmla="*/ 0 h 171166"/>
              <a:gd name="connsiteX1" fmla="*/ 64930 w 552274"/>
              <a:gd name="connsiteY1" fmla="*/ 133350 h 171166"/>
              <a:gd name="connsiteX2" fmla="*/ 413075 w 552274"/>
              <a:gd name="connsiteY2" fmla="*/ 166370 h 171166"/>
              <a:gd name="connsiteX3" fmla="*/ 552274 w 552274"/>
              <a:gd name="connsiteY3" fmla="*/ 47625 h 171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274" h="171166">
                <a:moveTo>
                  <a:pt x="7780" y="0"/>
                </a:moveTo>
                <a:cubicBezTo>
                  <a:pt x="-8889" y="54769"/>
                  <a:pt x="-2619" y="105622"/>
                  <a:pt x="64930" y="133350"/>
                </a:cubicBezTo>
                <a:cubicBezTo>
                  <a:pt x="132479" y="161078"/>
                  <a:pt x="333700" y="180657"/>
                  <a:pt x="413075" y="166370"/>
                </a:cubicBezTo>
                <a:cubicBezTo>
                  <a:pt x="492450" y="152083"/>
                  <a:pt x="533282" y="142716"/>
                  <a:pt x="552274" y="47625"/>
                </a:cubicBezTo>
              </a:path>
            </a:pathLst>
          </a:custGeom>
          <a:noFill/>
          <a:ln w="12700" cap="flat" cmpd="sng" algn="ctr">
            <a:solidFill>
              <a:srgbClr val="58585A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2000" b="0" i="0" u="none" strike="noStrike" kern="0" cap="none" spc="0" normalizeH="0" baseline="0" noProof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Arial" charset="0"/>
            </a:endParaRPr>
          </a:p>
        </p:txBody>
      </p:sp>
      <p:cxnSp>
        <p:nvCxnSpPr>
          <p:cNvPr id="216" name="Straight Connector 215"/>
          <p:cNvCxnSpPr>
            <a:cxnSpLocks/>
          </p:cNvCxnSpPr>
          <p:nvPr/>
        </p:nvCxnSpPr>
        <p:spPr bwMode="auto">
          <a:xfrm>
            <a:off x="9681616" y="5989937"/>
            <a:ext cx="0" cy="291599"/>
          </a:xfrm>
          <a:prstGeom prst="line">
            <a:avLst/>
          </a:prstGeom>
          <a:solidFill>
            <a:srgbClr val="89BA17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7" name="Straight Connector 216"/>
          <p:cNvCxnSpPr>
            <a:cxnSpLocks/>
          </p:cNvCxnSpPr>
          <p:nvPr/>
        </p:nvCxnSpPr>
        <p:spPr bwMode="auto">
          <a:xfrm>
            <a:off x="4926209" y="6407765"/>
            <a:ext cx="5456508" cy="0"/>
          </a:xfrm>
          <a:prstGeom prst="line">
            <a:avLst/>
          </a:prstGeom>
          <a:solidFill>
            <a:srgbClr val="89BA17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8" name="Straight Arrow Connector 217"/>
          <p:cNvCxnSpPr>
            <a:cxnSpLocks/>
          </p:cNvCxnSpPr>
          <p:nvPr/>
        </p:nvCxnSpPr>
        <p:spPr bwMode="auto">
          <a:xfrm flipH="1" flipV="1">
            <a:off x="7178271" y="6032119"/>
            <a:ext cx="1437" cy="249417"/>
          </a:xfrm>
          <a:prstGeom prst="straightConnector1">
            <a:avLst/>
          </a:prstGeom>
          <a:solidFill>
            <a:srgbClr val="89BA17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9" name="Straight Connector 218"/>
          <p:cNvCxnSpPr>
            <a:cxnSpLocks/>
          </p:cNvCxnSpPr>
          <p:nvPr/>
        </p:nvCxnSpPr>
        <p:spPr bwMode="auto">
          <a:xfrm>
            <a:off x="10382717" y="5975717"/>
            <a:ext cx="0" cy="432048"/>
          </a:xfrm>
          <a:prstGeom prst="line">
            <a:avLst/>
          </a:prstGeom>
          <a:solidFill>
            <a:srgbClr val="89BA17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0" name="Straight Connector 219"/>
          <p:cNvCxnSpPr>
            <a:cxnSpLocks/>
          </p:cNvCxnSpPr>
          <p:nvPr/>
        </p:nvCxnSpPr>
        <p:spPr bwMode="auto">
          <a:xfrm>
            <a:off x="7178271" y="6281536"/>
            <a:ext cx="2503345" cy="0"/>
          </a:xfrm>
          <a:prstGeom prst="line">
            <a:avLst/>
          </a:prstGeom>
          <a:solidFill>
            <a:srgbClr val="89BA17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1" name="Straight Arrow Connector 220"/>
          <p:cNvCxnSpPr>
            <a:cxnSpLocks/>
          </p:cNvCxnSpPr>
          <p:nvPr/>
        </p:nvCxnSpPr>
        <p:spPr bwMode="auto">
          <a:xfrm flipV="1">
            <a:off x="4936602" y="6017205"/>
            <a:ext cx="0" cy="390560"/>
          </a:xfrm>
          <a:prstGeom prst="straightConnector1">
            <a:avLst/>
          </a:prstGeom>
          <a:solidFill>
            <a:srgbClr val="89BA17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22" name="TextBox 221"/>
          <p:cNvSpPr txBox="1"/>
          <p:nvPr/>
        </p:nvSpPr>
        <p:spPr>
          <a:xfrm>
            <a:off x="214688" y="4945692"/>
            <a:ext cx="1025405" cy="374906"/>
          </a:xfrm>
          <a:prstGeom prst="rect">
            <a:avLst/>
          </a:prstGeom>
          <a:solidFill>
            <a:srgbClr val="89BA17"/>
          </a:solidFill>
        </p:spPr>
        <p:txBody>
          <a:bodyPr wrap="none" lIns="18000" tIns="18000" rIns="18000" bIns="18000" rtlCol="0" anchor="ctr" anchorCtr="0">
            <a:spAutoFit/>
          </a:bodyPr>
          <a:lstStyle>
            <a:defPPr>
              <a:defRPr lang="sv-SE"/>
            </a:defPPr>
            <a:lvl1pPr>
              <a:defRPr sz="1100" b="1">
                <a:solidFill>
                  <a:schemeClr val="bg1"/>
                </a:solidFill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rPr>
              <a:t>Pre-Processed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</a:rPr>
              <a:t>In Memory:</a:t>
            </a:r>
          </a:p>
        </p:txBody>
      </p:sp>
      <p:cxnSp>
        <p:nvCxnSpPr>
          <p:cNvPr id="223" name="Straight Arrow Connector 222"/>
          <p:cNvCxnSpPr>
            <a:cxnSpLocks/>
            <a:stCxn id="222" idx="3"/>
          </p:cNvCxnSpPr>
          <p:nvPr/>
        </p:nvCxnSpPr>
        <p:spPr bwMode="auto">
          <a:xfrm>
            <a:off x="1240093" y="5133145"/>
            <a:ext cx="1092273" cy="0"/>
          </a:xfrm>
          <a:prstGeom prst="straightConnector1">
            <a:avLst/>
          </a:prstGeom>
          <a:solidFill>
            <a:srgbClr val="89BA17"/>
          </a:solidFill>
          <a:ln w="12700" cap="flat" cmpd="sng" algn="ctr">
            <a:solidFill>
              <a:srgbClr val="58585A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8" name="Rectangle 87"/>
          <p:cNvSpPr/>
          <p:nvPr/>
        </p:nvSpPr>
        <p:spPr>
          <a:xfrm>
            <a:off x="2682358" y="2422297"/>
            <a:ext cx="117695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  <p:txBody>
          <a:bodyPr lIns="18000" tIns="18000" rIns="18000" bIns="18000" rtlCol="0"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</a:t>
            </a:r>
          </a:p>
        </p:txBody>
      </p:sp>
      <p:sp>
        <p:nvSpPr>
          <p:cNvPr id="89" name="Rectangle 88"/>
          <p:cNvSpPr/>
          <p:nvPr/>
        </p:nvSpPr>
        <p:spPr>
          <a:xfrm>
            <a:off x="3942763" y="2422461"/>
            <a:ext cx="117695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  <p:txBody>
          <a:bodyPr lIns="18000" tIns="18000" rIns="18000" bIns="18000" rtlCol="0"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5177595" y="1692150"/>
            <a:ext cx="117695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  <p:txBody>
          <a:bodyPr lIns="18000" tIns="18000" rIns="18000" bIns="18000" rtlCol="0"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</a:t>
            </a:r>
          </a:p>
        </p:txBody>
      </p:sp>
      <p:sp>
        <p:nvSpPr>
          <p:cNvPr id="134" name="Rectangle 133"/>
          <p:cNvSpPr/>
          <p:nvPr/>
        </p:nvSpPr>
        <p:spPr>
          <a:xfrm>
            <a:off x="2673129" y="1698611"/>
            <a:ext cx="117695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  <p:txBody>
          <a:bodyPr lIns="18000" tIns="18000" rIns="18000" bIns="18000" rtlCol="0"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</a:t>
            </a:r>
          </a:p>
        </p:txBody>
      </p:sp>
      <p:sp>
        <p:nvSpPr>
          <p:cNvPr id="135" name="Rectangle 134"/>
          <p:cNvSpPr/>
          <p:nvPr/>
        </p:nvSpPr>
        <p:spPr>
          <a:xfrm>
            <a:off x="3933534" y="1698775"/>
            <a:ext cx="117695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  <p:txBody>
          <a:bodyPr lIns="18000" tIns="18000" rIns="18000" bIns="18000" rtlCol="0"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</a:t>
            </a:r>
          </a:p>
        </p:txBody>
      </p:sp>
      <p:sp>
        <p:nvSpPr>
          <p:cNvPr id="136" name="Rectangle 135"/>
          <p:cNvSpPr/>
          <p:nvPr/>
        </p:nvSpPr>
        <p:spPr>
          <a:xfrm>
            <a:off x="6345949" y="2425353"/>
            <a:ext cx="117695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txBody>
          <a:bodyPr lIns="18000" tIns="18000" rIns="18000" bIns="18000" rtlCol="0"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</a:t>
            </a:r>
          </a:p>
        </p:txBody>
      </p:sp>
      <p:sp>
        <p:nvSpPr>
          <p:cNvPr id="137" name="Rectangle 136"/>
          <p:cNvSpPr/>
          <p:nvPr/>
        </p:nvSpPr>
        <p:spPr>
          <a:xfrm>
            <a:off x="8194585" y="1698611"/>
            <a:ext cx="117695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txBody>
          <a:bodyPr lIns="18000" tIns="18000" rIns="18000" bIns="18000" rtlCol="0"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</a:t>
            </a:r>
          </a:p>
        </p:txBody>
      </p:sp>
      <p:sp>
        <p:nvSpPr>
          <p:cNvPr id="138" name="Rectangle 137"/>
          <p:cNvSpPr/>
          <p:nvPr/>
        </p:nvSpPr>
        <p:spPr>
          <a:xfrm>
            <a:off x="7585112" y="2434065"/>
            <a:ext cx="117695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txBody>
          <a:bodyPr lIns="18000" tIns="18000" rIns="18000" bIns="18000" rtlCol="0"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</a:t>
            </a:r>
          </a:p>
        </p:txBody>
      </p:sp>
      <p:sp>
        <p:nvSpPr>
          <p:cNvPr id="139" name="Rectangle 138"/>
          <p:cNvSpPr/>
          <p:nvPr/>
        </p:nvSpPr>
        <p:spPr>
          <a:xfrm>
            <a:off x="9440339" y="1698235"/>
            <a:ext cx="117695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txBody>
          <a:bodyPr lIns="18000" tIns="18000" rIns="18000" bIns="18000" rtlCol="0"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</a:t>
            </a:r>
          </a:p>
        </p:txBody>
      </p:sp>
      <p:sp>
        <p:nvSpPr>
          <p:cNvPr id="140" name="Rectangle 139"/>
          <p:cNvSpPr/>
          <p:nvPr/>
        </p:nvSpPr>
        <p:spPr>
          <a:xfrm>
            <a:off x="2692366" y="5670158"/>
            <a:ext cx="117695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  <p:txBody>
          <a:bodyPr lIns="18000" tIns="18000" rIns="18000" bIns="18000" rtlCol="0"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</a:t>
            </a:r>
          </a:p>
        </p:txBody>
      </p:sp>
      <p:sp>
        <p:nvSpPr>
          <p:cNvPr id="141" name="Rectangle 140"/>
          <p:cNvSpPr/>
          <p:nvPr/>
        </p:nvSpPr>
        <p:spPr>
          <a:xfrm>
            <a:off x="3952771" y="5670322"/>
            <a:ext cx="117695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  <p:txBody>
          <a:bodyPr lIns="18000" tIns="18000" rIns="18000" bIns="18000" rtlCol="0"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</a:t>
            </a:r>
          </a:p>
        </p:txBody>
      </p:sp>
      <p:sp>
        <p:nvSpPr>
          <p:cNvPr id="142" name="Rectangle 141"/>
          <p:cNvSpPr/>
          <p:nvPr/>
        </p:nvSpPr>
        <p:spPr>
          <a:xfrm>
            <a:off x="5187603" y="4940011"/>
            <a:ext cx="117695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  <p:txBody>
          <a:bodyPr lIns="18000" tIns="18000" rIns="18000" bIns="18000" rtlCol="0"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</a:t>
            </a:r>
          </a:p>
        </p:txBody>
      </p:sp>
      <p:sp>
        <p:nvSpPr>
          <p:cNvPr id="143" name="Rectangle 142"/>
          <p:cNvSpPr/>
          <p:nvPr/>
        </p:nvSpPr>
        <p:spPr>
          <a:xfrm>
            <a:off x="2683137" y="4946472"/>
            <a:ext cx="117695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  <p:txBody>
          <a:bodyPr lIns="18000" tIns="18000" rIns="18000" bIns="18000" rtlCol="0"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3943542" y="4946636"/>
            <a:ext cx="117695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  <p:txBody>
          <a:bodyPr lIns="18000" tIns="18000" rIns="18000" bIns="18000" rtlCol="0"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5335894" y="5678212"/>
            <a:ext cx="117695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txBody>
          <a:bodyPr lIns="18000" tIns="18000" rIns="18000" bIns="18000" rtlCol="0"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8204593" y="4946472"/>
            <a:ext cx="117695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txBody>
          <a:bodyPr lIns="18000" tIns="18000" rIns="18000" bIns="18000" rtlCol="0"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6577357" y="5681448"/>
            <a:ext cx="117695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txBody>
          <a:bodyPr lIns="18000" tIns="18000" rIns="18000" bIns="18000" rtlCol="0"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9450347" y="4946096"/>
            <a:ext cx="117695" cy="339464"/>
          </a:xfrm>
          <a:prstGeom prst="rect">
            <a:avLst/>
          </a:prstGeom>
          <a:solidFill>
            <a:srgbClr val="F79646"/>
          </a:solidFill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/>
        </p:spPr>
        <p:txBody>
          <a:bodyPr lIns="18000" tIns="18000" rIns="18000" bIns="18000" rtlCol="0" anchor="b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L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4875" y="269962"/>
            <a:ext cx="53354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RLC headers behind RLC payload</a:t>
            </a:r>
          </a:p>
          <a:p>
            <a:r>
              <a:rPr lang="en-GB" dirty="0"/>
              <a:t>MAC headers and CEs at the end of the transport block</a:t>
            </a:r>
            <a:endParaRPr lang="de-DE" dirty="0"/>
          </a:p>
        </p:txBody>
      </p:sp>
      <p:sp>
        <p:nvSpPr>
          <p:cNvPr id="149" name="TextBox 148"/>
          <p:cNvSpPr txBox="1"/>
          <p:nvPr/>
        </p:nvSpPr>
        <p:spPr>
          <a:xfrm>
            <a:off x="214688" y="3724358"/>
            <a:ext cx="5353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RLC and MAC headers at the end of the transport block</a:t>
            </a:r>
            <a:endParaRPr lang="de-DE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348343" y="3497943"/>
            <a:ext cx="1125396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0724607" y="300444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R2-169091</a:t>
            </a:r>
          </a:p>
        </p:txBody>
      </p:sp>
    </p:spTree>
    <p:extLst>
      <p:ext uri="{BB962C8B-B14F-4D97-AF65-F5344CB8AC3E}">
        <p14:creationId xmlns:p14="http://schemas.microsoft.com/office/powerpoint/2010/main" val="3566297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properties</a:t>
            </a:r>
            <a:endParaRPr lang="de-D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hangingPunct="0"/>
            <a:r>
              <a:rPr lang="en-US" sz="2400" dirty="0"/>
              <a:t>Each PDCP PDU is prepended with a Length field that indicates the length of the PDCP PDU. The RLC Receiver uses these fields to extract the PDCP PDUs from the RLC PDU.</a:t>
            </a:r>
            <a:endParaRPr lang="de-DE" sz="2400" dirty="0"/>
          </a:p>
          <a:p>
            <a:pPr hangingPunct="0"/>
            <a:r>
              <a:rPr lang="en-US" sz="2400" dirty="0"/>
              <a:t>PDCP transmitter may pre-generate the PDCP PDU and the Length Field.</a:t>
            </a:r>
            <a:endParaRPr lang="de-DE" sz="2400" dirty="0"/>
          </a:p>
          <a:p>
            <a:pPr hangingPunct="0"/>
            <a:r>
              <a:rPr lang="en-US" sz="2400" dirty="0"/>
              <a:t>The size of the remaining RLC header does not dependent on the number of concatenated RLC SDUs.</a:t>
            </a:r>
            <a:endParaRPr lang="de-DE" sz="2400" dirty="0"/>
          </a:p>
          <a:p>
            <a:pPr hangingPunct="0"/>
            <a:r>
              <a:rPr lang="en-US" sz="2400" dirty="0"/>
              <a:t>Like in LTE, the RLC header (RLC SN, Polls bit, …) is added to a set of PDCP PDUs or segments.</a:t>
            </a:r>
            <a:endParaRPr lang="de-DE" sz="2400" dirty="0"/>
          </a:p>
          <a:p>
            <a:pPr hangingPunct="0"/>
            <a:r>
              <a:rPr lang="en-US" sz="2400" dirty="0"/>
              <a:t>Like in LTE, the MAC sub-headers with Length Fields for the corresponding RLC PDUs are added in a MAC header.</a:t>
            </a:r>
            <a:r>
              <a:rPr lang="en-GB" sz="2400" dirty="0"/>
              <a:t> </a:t>
            </a:r>
          </a:p>
          <a:p>
            <a:pPr hangingPunct="0"/>
            <a:r>
              <a:rPr lang="en-US" sz="2400" dirty="0"/>
              <a:t>Dynamically created RLC/MAC header fields are placed in the end of the MAC PDU (or RLC headers at the end of the RLC payload)</a:t>
            </a:r>
            <a:endParaRPr lang="de-DE" sz="2400" dirty="0"/>
          </a:p>
          <a:p>
            <a:endParaRPr lang="de-DE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0724607" y="300444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R2-169091</a:t>
            </a:r>
          </a:p>
        </p:txBody>
      </p:sp>
    </p:spTree>
    <p:extLst>
      <p:ext uri="{BB962C8B-B14F-4D97-AF65-F5344CB8AC3E}">
        <p14:creationId xmlns:p14="http://schemas.microsoft.com/office/powerpoint/2010/main" val="25951133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375</Words>
  <Application>Microsoft Office PowerPoint</Application>
  <PresentationFormat>Widescreen</PresentationFormat>
  <Paragraphs>128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Key properties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Henning Wiemann</dc:creator>
  <cp:lastModifiedBy>Henning Wiemann</cp:lastModifiedBy>
  <cp:revision>26</cp:revision>
  <dcterms:created xsi:type="dcterms:W3CDTF">2016-11-16T23:23:32Z</dcterms:created>
  <dcterms:modified xsi:type="dcterms:W3CDTF">2016-11-17T23:56:59Z</dcterms:modified>
</cp:coreProperties>
</file>