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6" r:id="rId4"/>
    <p:sldId id="267" r:id="rId5"/>
    <p:sldId id="268" r:id="rId6"/>
    <p:sldId id="265" r:id="rId7"/>
    <p:sldId id="262" r:id="rId8"/>
    <p:sldId id="269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474" autoAdjust="0"/>
  </p:normalViewPr>
  <p:slideViewPr>
    <p:cSldViewPr>
      <p:cViewPr varScale="1">
        <p:scale>
          <a:sx n="88" d="100"/>
          <a:sy n="88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2016/5/25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874639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RAN2 status on NR study</a:t>
            </a:r>
            <a:br>
              <a:rPr lang="en-US" altLang="ja-JP" dirty="0" smtClean="0"/>
            </a:br>
            <a:r>
              <a:rPr lang="en-US" altLang="ja-JP" dirty="0" smtClean="0"/>
              <a:t>– Rapporteur input to SA2/RAN3 joint session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 (Rapporteur)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R2-164501</a:t>
            </a: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WG2 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94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23-27 May 2016, Nanjing, China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RAN2 input to the joint session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CN-RAN connection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The latest status on potential deployment scenarios is reported.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CN-RAN functional split (*)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NW slicing (*)</a:t>
            </a:r>
          </a:p>
          <a:p>
            <a:pPr marL="0" indent="0">
              <a:buNone/>
            </a:pPr>
            <a:endParaRPr lang="en-US" altLang="ja-JP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altLang="ja-JP" sz="2000" dirty="0" smtClean="0">
                <a:solidFill>
                  <a:schemeClr val="bg1">
                    <a:lumMod val="50000"/>
                  </a:schemeClr>
                </a:solidFill>
              </a:rPr>
              <a:t>(*) Not reported since these topics were not discussed sufficiently to provide RAN2 views.</a:t>
            </a:r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Deployment scenarios for </a:t>
            </a:r>
            <a:r>
              <a:rPr kumimoji="1" lang="en-US" altLang="ja-JP" dirty="0" smtClean="0"/>
              <a:t>LTE-NR</a:t>
            </a:r>
            <a:endParaRPr kumimoji="1" lang="ja-JP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456185"/>
            <a:ext cx="8712968" cy="3052935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The following scenarios were </a:t>
            </a:r>
            <a:r>
              <a:rPr kumimoji="1" lang="en-US" altLang="ja-JP" dirty="0" smtClean="0"/>
              <a:t>agreed to be studied.</a:t>
            </a:r>
            <a:endParaRPr kumimoji="1" lang="en-US" altLang="ja-JP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NR tightly integrated in LTE via </a:t>
            </a:r>
            <a:r>
              <a:rPr lang="en-US" altLang="ja-JP" dirty="0" smtClean="0"/>
              <a:t>EPC.</a:t>
            </a:r>
            <a:endParaRPr lang="en-US" altLang="ja-JP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LTE tightly integrated in NR via </a:t>
            </a:r>
            <a:r>
              <a:rPr lang="en-US" altLang="ja-JP" dirty="0" err="1" smtClean="0"/>
              <a:t>NextGen</a:t>
            </a:r>
            <a:r>
              <a:rPr lang="en-US" altLang="ja-JP" dirty="0" smtClean="0"/>
              <a:t> Core.</a:t>
            </a:r>
            <a:endParaRPr lang="en-US" altLang="ja-JP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/>
              <a:t>NR tightly integrated in LTE via </a:t>
            </a:r>
            <a:r>
              <a:rPr lang="en-US" altLang="ja-JP" dirty="0" err="1" smtClean="0"/>
              <a:t>NextGen</a:t>
            </a:r>
            <a:r>
              <a:rPr lang="en-US" altLang="ja-JP" dirty="0" smtClean="0"/>
              <a:t> Core.</a:t>
            </a:r>
            <a:endParaRPr lang="en-US" altLang="ja-JP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571500" indent="-514350"/>
            <a:endParaRPr lang="en-US" altLang="ja-JP" dirty="0" smtClean="0"/>
          </a:p>
          <a:p>
            <a:pPr marL="571500" indent="-514350"/>
            <a:r>
              <a:rPr lang="en-US" altLang="ja-JP" dirty="0" smtClean="0"/>
              <a:t>For all scenarios U-plane data is split at CN or RAN.</a:t>
            </a:r>
            <a:endParaRPr lang="ja-JP" altLang="en-US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619914"/>
              </p:ext>
            </p:extLst>
          </p:nvPr>
        </p:nvGraphicFramePr>
        <p:xfrm>
          <a:off x="269875" y="4292600"/>
          <a:ext cx="8475663" cy="244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Visio" r:id="rId3" imgW="8137728" imgH="2350698" progId="Visio.Drawing.11">
                  <p:embed/>
                </p:oleObj>
              </mc:Choice>
              <mc:Fallback>
                <p:oleObj name="Visio" r:id="rId3" imgW="8137728" imgH="235069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875" y="4292600"/>
                        <a:ext cx="8475663" cy="2449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498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standalone NR</a:t>
            </a:r>
            <a:endParaRPr kumimoji="1" lang="ja-JP" alt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1"/>
            <a:ext cx="8435280" cy="2404864"/>
          </a:xfrm>
        </p:spPr>
        <p:txBody>
          <a:bodyPr>
            <a:normAutofit fontScale="92500"/>
          </a:bodyPr>
          <a:lstStyle/>
          <a:p>
            <a:r>
              <a:rPr lang="en-US" altLang="ja-JP" dirty="0"/>
              <a:t>The following scenarios were </a:t>
            </a:r>
            <a:r>
              <a:rPr lang="en-US" altLang="ja-JP" dirty="0" smtClean="0"/>
              <a:t>agreed to be studied.</a:t>
            </a: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en-US" altLang="ja-JP" dirty="0" smtClean="0"/>
              <a:t>    </a:t>
            </a:r>
            <a:r>
              <a:rPr lang="en-US" altLang="ja-JP" u="sng" dirty="0" smtClean="0"/>
              <a:t>For single RAT operation: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NR node B is connected to NG Core.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LTE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is connected to NG Core (or EPC as today).</a:t>
            </a: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048546"/>
              </p:ext>
            </p:extLst>
          </p:nvPr>
        </p:nvGraphicFramePr>
        <p:xfrm>
          <a:off x="1551066" y="3933056"/>
          <a:ext cx="5757238" cy="2727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Visio" r:id="rId3" imgW="4600913" imgH="2183022" progId="Visio.Drawing.11">
                  <p:embed/>
                </p:oleObj>
              </mc:Choice>
              <mc:Fallback>
                <p:oleObj name="Visio" r:id="rId3" imgW="4600913" imgH="218302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1066" y="3933056"/>
                        <a:ext cx="5757238" cy="27276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5261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standalone NR and LTE Mobility</a:t>
            </a:r>
            <a:endParaRPr kumimoji="1" lang="ja-JP" altLang="en-US" strike="sngStrik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2664296"/>
          </a:xfrm>
        </p:spPr>
        <p:txBody>
          <a:bodyPr>
            <a:normAutofit fontScale="92500"/>
          </a:bodyPr>
          <a:lstStyle/>
          <a:p>
            <a:r>
              <a:rPr lang="en-US" altLang="ja-JP" dirty="0"/>
              <a:t>The following scenarios were </a:t>
            </a:r>
            <a:r>
              <a:rPr lang="en-US" altLang="ja-JP" dirty="0" smtClean="0"/>
              <a:t>agreed to be studied.</a:t>
            </a:r>
            <a:endParaRPr lang="en-US" altLang="ja-JP" u="sng" strike="sngStrike" dirty="0" smtClean="0">
              <a:solidFill>
                <a:srgbClr val="FF0000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LTE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</a:t>
            </a:r>
            <a:r>
              <a:rPr lang="en-US" altLang="ja-JP" dirty="0"/>
              <a:t>is connected to EPC and NR Node B is connected to </a:t>
            </a:r>
            <a:r>
              <a:rPr lang="en-US" altLang="ja-JP" dirty="0" err="1" smtClean="0"/>
              <a:t>NextGen</a:t>
            </a:r>
            <a:r>
              <a:rPr lang="en-US" altLang="ja-JP" dirty="0" smtClean="0"/>
              <a:t> Core.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Both </a:t>
            </a:r>
            <a:r>
              <a:rPr lang="en-US" altLang="ja-JP" dirty="0"/>
              <a:t>LTE </a:t>
            </a:r>
            <a:r>
              <a:rPr lang="en-US" altLang="ja-JP" dirty="0" err="1"/>
              <a:t>eNB</a:t>
            </a:r>
            <a:r>
              <a:rPr lang="en-US" altLang="ja-JP" dirty="0"/>
              <a:t> and NR Node B are connected to </a:t>
            </a:r>
            <a:r>
              <a:rPr lang="en-US" altLang="ja-JP" dirty="0" err="1" smtClean="0"/>
              <a:t>NextGen</a:t>
            </a:r>
            <a:r>
              <a:rPr lang="en-US" altLang="ja-JP" dirty="0" smtClean="0"/>
              <a:t> Core.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022781"/>
              </p:ext>
            </p:extLst>
          </p:nvPr>
        </p:nvGraphicFramePr>
        <p:xfrm>
          <a:off x="1979712" y="3798325"/>
          <a:ext cx="5024804" cy="2657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name="Visio" r:id="rId3" imgW="4853291" imgH="2572020" progId="Visio.Drawing.11">
                  <p:embed/>
                </p:oleObj>
              </mc:Choice>
              <mc:Fallback>
                <p:oleObj name="Visio" r:id="rId3" imgW="4853291" imgH="25720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798325"/>
                        <a:ext cx="5024804" cy="265722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2267744" y="6474822"/>
            <a:ext cx="6768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Dash line: direct IF between LTE </a:t>
            </a:r>
            <a:r>
              <a:rPr kumimoji="1" lang="en-US" altLang="ja-JP" sz="1600" dirty="0" err="1" smtClean="0"/>
              <a:t>eNB</a:t>
            </a:r>
            <a:r>
              <a:rPr kumimoji="1" lang="en-US" altLang="ja-JP" sz="1600" dirty="0" smtClean="0"/>
              <a:t> and NR Node may or may not be present.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182758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Deployment scenarios for NR-WLAN interworking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456185"/>
            <a:ext cx="8229600" cy="305293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The following scenarios was </a:t>
            </a:r>
            <a:r>
              <a:rPr kumimoji="1" lang="en-US" altLang="ja-JP" dirty="0" smtClean="0"/>
              <a:t>agreed to be studied.</a:t>
            </a:r>
            <a:endParaRPr kumimoji="1" lang="en-US" altLang="ja-JP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altLang="ja-JP" dirty="0" smtClean="0"/>
              <a:t>WLAN integration with </a:t>
            </a:r>
            <a:r>
              <a:rPr lang="en-US" altLang="ja-JP" dirty="0" smtClean="0"/>
              <a:t>NR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60956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Discussion point in the joint session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Connection to EPC is considered as a potential scenario </a:t>
            </a:r>
            <a:r>
              <a:rPr lang="en-US" altLang="ja-JP" dirty="0" smtClean="0"/>
              <a:t>on</a:t>
            </a:r>
            <a:r>
              <a:rPr kumimoji="1" lang="en-US" altLang="ja-JP" dirty="0" smtClean="0"/>
              <a:t> LTE-NR tight interworking for aggregation below.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/>
              <a:t>NR tightly integrated in LTE via EPC</a:t>
            </a:r>
            <a:r>
              <a:rPr lang="en-US" altLang="ja-JP" dirty="0" smtClean="0"/>
              <a:t>.</a:t>
            </a:r>
            <a:endParaRPr kumimoji="1"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endParaRPr lang="en-US" altLang="ja-JP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Proposed to discuss and confirm if the scenarios involved with EPC is supported.</a:t>
            </a:r>
            <a:endParaRPr kumimoji="1" lang="ja-JP" altLang="en-US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34801"/>
              </p:ext>
            </p:extLst>
          </p:nvPr>
        </p:nvGraphicFramePr>
        <p:xfrm>
          <a:off x="6048003" y="2852936"/>
          <a:ext cx="2484437" cy="244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Visio" r:id="rId3" imgW="2386789" imgH="2350698" progId="Visio.Drawing.11">
                  <p:embed/>
                </p:oleObj>
              </mc:Choice>
              <mc:Fallback>
                <p:oleObj name="Visio" r:id="rId3" imgW="2386789" imgH="2350698" progId="Visio.Drawing.11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003" y="2852936"/>
                        <a:ext cx="2484437" cy="2449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3920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Discussion point in the joint session 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456185"/>
            <a:ext cx="8229600" cy="305293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dirty="0" smtClean="0"/>
              <a:t>A deployment scenario where WLAN connected directly to </a:t>
            </a:r>
            <a:r>
              <a:rPr kumimoji="1" lang="en-US" altLang="ja-JP" dirty="0" err="1" smtClean="0"/>
              <a:t>NextGen</a:t>
            </a:r>
            <a:r>
              <a:rPr kumimoji="1" lang="en-US" altLang="ja-JP" dirty="0" smtClean="0"/>
              <a:t> Core was discussed in RAN2.</a:t>
            </a:r>
            <a:endParaRPr lang="en-US" altLang="ja-JP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dirty="0" smtClean="0"/>
              <a:t>Proposed to discuss if there are any impacts on NR radio protocol design.</a:t>
            </a:r>
            <a:endParaRPr lang="en-US" altLang="ja-JP" dirty="0"/>
          </a:p>
          <a:p>
            <a:pPr marL="571500" indent="-514350"/>
            <a:endParaRPr lang="en-US" altLang="ja-JP" dirty="0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936297"/>
              </p:ext>
            </p:extLst>
          </p:nvPr>
        </p:nvGraphicFramePr>
        <p:xfrm>
          <a:off x="5508104" y="3861048"/>
          <a:ext cx="3292798" cy="2810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Visio" r:id="rId3" imgW="2440832" imgH="2077618" progId="Visio.Drawing.11">
                  <p:embed/>
                </p:oleObj>
              </mc:Choice>
              <mc:Fallback>
                <p:oleObj name="Visio" r:id="rId3" imgW="2440832" imgH="207761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3861048"/>
                        <a:ext cx="3292798" cy="281054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339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328</Words>
  <Application>Microsoft Office PowerPoint</Application>
  <PresentationFormat>画面に合わせる (4:3)</PresentationFormat>
  <Paragraphs>42</Paragraphs>
  <Slides>8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0" baseType="lpstr">
      <vt:lpstr>Office ​​テーマ</vt:lpstr>
      <vt:lpstr>Visio</vt:lpstr>
      <vt:lpstr>RAN2 status on NR study – Rapporteur input to SA2/RAN3 joint session</vt:lpstr>
      <vt:lpstr>RAN2 input to the joint session</vt:lpstr>
      <vt:lpstr>Deployment scenarios for LTE-NR</vt:lpstr>
      <vt:lpstr>Deployment scenarios for standalone NR</vt:lpstr>
      <vt:lpstr>Deployment scenarios for standalone NR and LTE Mobility</vt:lpstr>
      <vt:lpstr>Deployment scenarios for NR-WLAN interworking</vt:lpstr>
      <vt:lpstr>Discussion point in the joint session (1/2)</vt:lpstr>
      <vt:lpstr>Discussion point in the joint session (2/2)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77</cp:revision>
  <dcterms:created xsi:type="dcterms:W3CDTF">2015-06-15T19:39:43Z</dcterms:created>
  <dcterms:modified xsi:type="dcterms:W3CDTF">2016-05-25T10:08:54Z</dcterms:modified>
</cp:coreProperties>
</file>