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1"/>
  </p:sldMasterIdLst>
  <p:notesMasterIdLst>
    <p:notesMasterId r:id="rId5"/>
  </p:notesMasterIdLst>
  <p:handoutMasterIdLst>
    <p:handoutMasterId r:id="rId6"/>
  </p:handoutMasterIdLst>
  <p:sldIdLst>
    <p:sldId id="434" r:id="rId2"/>
    <p:sldId id="435" r:id="rId3"/>
    <p:sldId id="436" r:id="rId4"/>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27" autoAdjust="0"/>
    <p:restoredTop sz="94679" autoAdjust="0"/>
  </p:normalViewPr>
  <p:slideViewPr>
    <p:cSldViewPr snapToGrid="0">
      <p:cViewPr varScale="1">
        <p:scale>
          <a:sx n="62" d="100"/>
          <a:sy n="62" d="100"/>
        </p:scale>
        <p:origin x="728" y="5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9" d="100"/>
          <a:sy n="59" d="100"/>
        </p:scale>
        <p:origin x="3288" y="72"/>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1CD70F55-CC08-4368-9F85-C7F6B6E1300A}" type="slidenum">
              <a:rPr lang="en-GB" altLang="en-US"/>
              <a:pPr>
                <a:defRPr/>
              </a:pPr>
              <a:t>‹#›</a:t>
            </a:fld>
            <a:endParaRPr lang="en-GB" altLang="en-US"/>
          </a:p>
        </p:txBody>
      </p:sp>
    </p:spTree>
    <p:extLst>
      <p:ext uri="{BB962C8B-B14F-4D97-AF65-F5344CB8AC3E}">
        <p14:creationId xmlns:p14="http://schemas.microsoft.com/office/powerpoint/2010/main" val="39027217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17100603-3B47-4F55-978D-850E033A94D1}" type="slidenum">
              <a:rPr lang="en-GB" altLang="en-US"/>
              <a:pPr>
                <a:defRPr/>
              </a:pPr>
              <a:t>‹#›</a:t>
            </a:fld>
            <a:endParaRPr lang="en-GB" altLang="en-US"/>
          </a:p>
        </p:txBody>
      </p:sp>
    </p:spTree>
    <p:extLst>
      <p:ext uri="{BB962C8B-B14F-4D97-AF65-F5344CB8AC3E}">
        <p14:creationId xmlns:p14="http://schemas.microsoft.com/office/powerpoint/2010/main" val="25904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6713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73895886"/>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5465523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2019</a:t>
            </a:r>
          </a:p>
        </p:txBody>
      </p:sp>
      <p:pic>
        <p:nvPicPr>
          <p:cNvPr id="1031" name="Picture 1"/>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F7A0EF3E-53BC-4168-A72A-BBE5EFEB3F2D}"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5187" r:id="rId1"/>
    <p:sldLayoutId id="2147485185" r:id="rId2"/>
    <p:sldLayoutId id="2147485186"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RAN2 120: General</a:t>
            </a:r>
          </a:p>
        </p:txBody>
      </p:sp>
      <p:sp>
        <p:nvSpPr>
          <p:cNvPr id="3" name="Content Placeholder 2"/>
          <p:cNvSpPr>
            <a:spLocks noGrp="1"/>
          </p:cNvSpPr>
          <p:nvPr>
            <p:ph idx="1"/>
          </p:nvPr>
        </p:nvSpPr>
        <p:spPr/>
        <p:txBody>
          <a:bodyPr/>
          <a:lstStyle/>
          <a:p>
            <a:r>
              <a:rPr lang="en-US" sz="2400" dirty="0"/>
              <a:t>Online Decisions! </a:t>
            </a:r>
            <a:r>
              <a:rPr lang="en-US" sz="2400" dirty="0" err="1"/>
              <a:t>Offlines</a:t>
            </a:r>
            <a:r>
              <a:rPr lang="en-US" sz="2400" dirty="0"/>
              <a:t> are only preparatory, decisions are taken or confirmed online. </a:t>
            </a:r>
          </a:p>
          <a:p>
            <a:r>
              <a:rPr lang="en-US" sz="2400" dirty="0"/>
              <a:t>Expect return to F2F-meeting tempo</a:t>
            </a:r>
          </a:p>
          <a:p>
            <a:pPr lvl="1"/>
            <a:r>
              <a:rPr lang="en-US" sz="1800" dirty="0"/>
              <a:t>Limited online discussion time: fast snappy decisions (requires that everyone is prepared). </a:t>
            </a:r>
          </a:p>
          <a:p>
            <a:pPr lvl="1"/>
            <a:r>
              <a:rPr lang="en-US" sz="1800" dirty="0"/>
              <a:t>Everything will not be discussed offline. </a:t>
            </a:r>
          </a:p>
          <a:p>
            <a:pPr lvl="1"/>
            <a:r>
              <a:rPr lang="en-US" sz="1800" dirty="0"/>
              <a:t>But: e.g. Rel-17 Maintenance is still in merged-CR-phase and can accept text enhancements etc. RAN2 is expected to go to normal maintenance mode in 2023Q1, with higher bar for CRs, separate CRs, so it would be good if many or all Rel17 CRs are treated, also text enhancements. This will likely require offline efforts. </a:t>
            </a:r>
          </a:p>
          <a:p>
            <a:r>
              <a:rPr lang="en-US" sz="2400" dirty="0"/>
              <a:t>Can have </a:t>
            </a:r>
          </a:p>
          <a:p>
            <a:pPr lvl="1"/>
            <a:r>
              <a:rPr lang="en-US" sz="1800" dirty="0"/>
              <a:t>Agenda Item / Topic Summaries (pre-disc). </a:t>
            </a:r>
          </a:p>
          <a:p>
            <a:pPr lvl="1"/>
            <a:r>
              <a:rPr lang="en-US" sz="1800" dirty="0"/>
              <a:t>At meeting start, predefined preparation </a:t>
            </a:r>
            <a:r>
              <a:rPr lang="en-US" sz="1800" dirty="0" err="1"/>
              <a:t>offlines</a:t>
            </a:r>
            <a:r>
              <a:rPr lang="en-US" sz="1800" dirty="0"/>
              <a:t> (with defined CB/deadline).</a:t>
            </a:r>
          </a:p>
          <a:p>
            <a:pPr lvl="1"/>
            <a:endParaRPr lang="en-US" sz="1800" dirty="0"/>
          </a:p>
        </p:txBody>
      </p:sp>
    </p:spTree>
    <p:extLst>
      <p:ext uri="{BB962C8B-B14F-4D97-AF65-F5344CB8AC3E}">
        <p14:creationId xmlns:p14="http://schemas.microsoft.com/office/powerpoint/2010/main" val="2012678577"/>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37CD0-AF85-443F-A327-4A91BA95A174}"/>
              </a:ext>
            </a:extLst>
          </p:cNvPr>
          <p:cNvSpPr>
            <a:spLocks noGrp="1"/>
          </p:cNvSpPr>
          <p:nvPr>
            <p:ph type="title"/>
          </p:nvPr>
        </p:nvSpPr>
        <p:spPr/>
        <p:txBody>
          <a:bodyPr/>
          <a:lstStyle/>
          <a:p>
            <a:r>
              <a:rPr lang="en-US" dirty="0"/>
              <a:t>RAN2 120: </a:t>
            </a:r>
            <a:r>
              <a:rPr lang="en-GB" dirty="0"/>
              <a:t>Remote attendance</a:t>
            </a:r>
          </a:p>
        </p:txBody>
      </p:sp>
      <p:sp>
        <p:nvSpPr>
          <p:cNvPr id="3" name="Content Placeholder 2">
            <a:extLst>
              <a:ext uri="{FF2B5EF4-FFF2-40B4-BE49-F238E27FC236}">
                <a16:creationId xmlns:a16="http://schemas.microsoft.com/office/drawing/2014/main" id="{31B80DDE-9ADC-41A0-98B8-C81696702834}"/>
              </a:ext>
            </a:extLst>
          </p:cNvPr>
          <p:cNvSpPr>
            <a:spLocks noGrp="1"/>
          </p:cNvSpPr>
          <p:nvPr>
            <p:ph idx="1"/>
          </p:nvPr>
        </p:nvSpPr>
        <p:spPr/>
        <p:txBody>
          <a:bodyPr/>
          <a:lstStyle/>
          <a:p>
            <a:pPr marL="342900" lvl="0" indent="-342900" algn="just">
              <a:buFont typeface="Calibri" panose="020F0502020204030204" pitchFamily="34" charset="0"/>
              <a:buChar char="-"/>
            </a:pPr>
            <a:r>
              <a:rPr lang="en-GB" sz="2000" dirty="0">
                <a:effectLst/>
                <a:latin typeface="Calibri" panose="020F0502020204030204" pitchFamily="34" charset="0"/>
                <a:ea typeface="DengXian" panose="02010600030101010101" pitchFamily="2" charset="-122"/>
                <a:cs typeface="Calibri" panose="020F0502020204030204" pitchFamily="34" charset="0"/>
              </a:rPr>
              <a:t>Remote attendance is supported during the meeting.</a:t>
            </a:r>
          </a:p>
          <a:p>
            <a:pPr marL="800100" lvl="1" indent="-342900" algn="just">
              <a:buFont typeface="Calibri" panose="020F0502020204030204" pitchFamily="34" charset="0"/>
              <a:buChar char="-"/>
            </a:pPr>
            <a:r>
              <a:rPr lang="en-GB" sz="1600" dirty="0">
                <a:latin typeface="Calibri" panose="020F0502020204030204" pitchFamily="34" charset="0"/>
                <a:ea typeface="DengXian" panose="02010600030101010101" pitchFamily="2" charset="-122"/>
                <a:cs typeface="Calibri" panose="020F0502020204030204" pitchFamily="34" charset="0"/>
              </a:rPr>
              <a:t>GTW and </a:t>
            </a:r>
            <a:r>
              <a:rPr lang="en-GB" sz="1600" dirty="0" err="1">
                <a:latin typeface="Calibri" panose="020F0502020204030204" pitchFamily="34" charset="0"/>
                <a:ea typeface="DengXian" panose="02010600030101010101" pitchFamily="2" charset="-122"/>
                <a:cs typeface="Calibri" panose="020F0502020204030204" pitchFamily="34" charset="0"/>
              </a:rPr>
              <a:t>Tohru</a:t>
            </a:r>
            <a:r>
              <a:rPr lang="en-GB" sz="1600" dirty="0">
                <a:latin typeface="Calibri" panose="020F0502020204030204" pitchFamily="34" charset="0"/>
                <a:ea typeface="DengXian" panose="02010600030101010101" pitchFamily="2" charset="-122"/>
                <a:cs typeface="Calibri" panose="020F0502020204030204" pitchFamily="34" charset="0"/>
              </a:rPr>
              <a:t> are used, as well as email and ftp/server. </a:t>
            </a:r>
            <a:r>
              <a:rPr lang="en-GB" sz="1600" dirty="0" err="1">
                <a:latin typeface="Calibri" panose="020F0502020204030204" pitchFamily="34" charset="0"/>
                <a:ea typeface="DengXian" panose="02010600030101010101" pitchFamily="2" charset="-122"/>
                <a:cs typeface="Calibri" panose="020F0502020204030204" pitchFamily="34" charset="0"/>
              </a:rPr>
              <a:t>Torhu</a:t>
            </a:r>
            <a:r>
              <a:rPr lang="en-GB" sz="1600" dirty="0">
                <a:latin typeface="Calibri" panose="020F0502020204030204" pitchFamily="34" charset="0"/>
                <a:ea typeface="DengXian" panose="02010600030101010101" pitchFamily="2" charset="-122"/>
                <a:cs typeface="Calibri" panose="020F0502020204030204" pitchFamily="34" charset="0"/>
              </a:rPr>
              <a:t> used also for the on-line hand-raising. </a:t>
            </a:r>
          </a:p>
          <a:p>
            <a:pPr marL="800100" lvl="1" indent="-342900" algn="just">
              <a:buFont typeface="Calibri" panose="020F0502020204030204" pitchFamily="34" charset="0"/>
              <a:buChar char="-"/>
            </a:pPr>
            <a:r>
              <a:rPr lang="en-GB" sz="1600" dirty="0">
                <a:latin typeface="Calibri" panose="020F0502020204030204" pitchFamily="34" charset="0"/>
                <a:ea typeface="DengXian" panose="02010600030101010101" pitchFamily="2" charset="-122"/>
                <a:cs typeface="Calibri" panose="020F0502020204030204" pitchFamily="34" charset="0"/>
              </a:rPr>
              <a:t>Remote attendants participation is considered equivalent to local participation. There are some formal differences, e.g. remote participants cannot participate in formal voting or formally object to decisions, but RAN2 rarely/never resort to formality, so in practice no difference is expected. </a:t>
            </a:r>
          </a:p>
          <a:p>
            <a:pPr marL="800100" lvl="1" indent="-342900" algn="just">
              <a:buFont typeface="Calibri" panose="020F0502020204030204" pitchFamily="34" charset="0"/>
              <a:buChar char="-"/>
            </a:pPr>
            <a:r>
              <a:rPr lang="en-GB" sz="1600" dirty="0">
                <a:latin typeface="Calibri" panose="020F0502020204030204" pitchFamily="34" charset="0"/>
                <a:ea typeface="DengXian" panose="02010600030101010101" pitchFamily="2" charset="-122"/>
                <a:cs typeface="Calibri" panose="020F0502020204030204" pitchFamily="34" charset="0"/>
              </a:rPr>
              <a:t>IT-issues may happen, some </a:t>
            </a:r>
            <a:r>
              <a:rPr lang="en-GB" sz="1600" dirty="0" err="1">
                <a:latin typeface="Calibri" panose="020F0502020204030204" pitchFamily="34" charset="0"/>
                <a:ea typeface="DengXian" panose="02010600030101010101" pitchFamily="2" charset="-122"/>
                <a:cs typeface="Calibri" panose="020F0502020204030204" pitchFamily="34" charset="0"/>
              </a:rPr>
              <a:t>offlines</a:t>
            </a:r>
            <a:r>
              <a:rPr lang="en-GB" sz="1600" dirty="0">
                <a:latin typeface="Calibri" panose="020F0502020204030204" pitchFamily="34" charset="0"/>
                <a:ea typeface="DengXian" panose="02010600030101010101" pitchFamily="2" charset="-122"/>
                <a:cs typeface="Calibri" panose="020F0502020204030204" pitchFamily="34" charset="0"/>
              </a:rPr>
              <a:t> may not support remote attendance and the meeting will anyway make progress. Issues arising from such situations, if any, shall be addressed pragmatically. </a:t>
            </a:r>
            <a:endParaRPr lang="en-GB" sz="2000" dirty="0">
              <a:latin typeface="Calibri" panose="020F0502020204030204" pitchFamily="34" charset="0"/>
              <a:ea typeface="DengXian" panose="02010600030101010101" pitchFamily="2" charset="-122"/>
              <a:cs typeface="Calibri" panose="020F0502020204030204" pitchFamily="34" charset="0"/>
            </a:endParaRPr>
          </a:p>
          <a:p>
            <a:pPr marL="342900" lvl="0" indent="-342900" algn="just">
              <a:buFont typeface="Calibri" panose="020F0502020204030204" pitchFamily="34" charset="0"/>
              <a:buChar char="-"/>
            </a:pPr>
            <a:r>
              <a:rPr lang="en-GB" sz="2000" dirty="0">
                <a:latin typeface="Calibri" panose="020F0502020204030204" pitchFamily="34" charset="0"/>
                <a:ea typeface="DengXian" panose="02010600030101010101" pitchFamily="2" charset="-122"/>
                <a:cs typeface="Calibri" panose="020F0502020204030204" pitchFamily="34" charset="0"/>
              </a:rPr>
              <a:t>M</a:t>
            </a:r>
            <a:r>
              <a:rPr lang="en-GB" sz="2000" dirty="0">
                <a:effectLst/>
                <a:latin typeface="Calibri" panose="020F0502020204030204" pitchFamily="34" charset="0"/>
                <a:ea typeface="DengXian" panose="02010600030101010101" pitchFamily="2" charset="-122"/>
                <a:cs typeface="Calibri" panose="020F0502020204030204" pitchFamily="34" charset="0"/>
              </a:rPr>
              <a:t>ax allowed overtime: 1h overtime per day</a:t>
            </a:r>
            <a:r>
              <a:rPr lang="en-GB" sz="2000" dirty="0">
                <a:latin typeface="Calibri" panose="020F0502020204030204" pitchFamily="34" charset="0"/>
                <a:ea typeface="DengXian" panose="02010600030101010101" pitchFamily="2" charset="-122"/>
                <a:cs typeface="Calibri" panose="020F0502020204030204" pitchFamily="34" charset="0"/>
              </a:rPr>
              <a:t> (venue closes at 19.30 pm)</a:t>
            </a:r>
            <a:endParaRPr lang="en-GB" sz="2000" dirty="0">
              <a:effectLst/>
              <a:latin typeface="Calibri" panose="020F0502020204030204" pitchFamily="34" charset="0"/>
              <a:ea typeface="DengXian" panose="02010600030101010101" pitchFamily="2" charset="-122"/>
              <a:cs typeface="Calibri" panose="020F0502020204030204" pitchFamily="34" charset="0"/>
            </a:endParaRPr>
          </a:p>
          <a:p>
            <a:pPr marL="342900" lvl="0" indent="-342900" algn="just">
              <a:buFont typeface="Calibri" panose="020F0502020204030204" pitchFamily="34" charset="0"/>
              <a:buChar char="-"/>
            </a:pPr>
            <a:r>
              <a:rPr lang="en-GB" sz="2000" dirty="0">
                <a:latin typeface="Calibri" panose="020F0502020204030204" pitchFamily="34" charset="0"/>
                <a:ea typeface="DengXian" panose="02010600030101010101" pitchFamily="2" charset="-122"/>
                <a:cs typeface="Calibri" panose="020F0502020204030204" pitchFamily="34" charset="0"/>
              </a:rPr>
              <a:t>A</a:t>
            </a:r>
            <a:r>
              <a:rPr lang="en-GB" sz="2000" dirty="0">
                <a:effectLst/>
                <a:latin typeface="Calibri" panose="020F0502020204030204" pitchFamily="34" charset="0"/>
                <a:ea typeface="DengXian" panose="02010600030101010101" pitchFamily="2" charset="-122"/>
                <a:cs typeface="Calibri" panose="020F0502020204030204" pitchFamily="34" charset="0"/>
              </a:rPr>
              <a:t>pproval of session reports online on Friday. </a:t>
            </a:r>
          </a:p>
          <a:p>
            <a:pPr marL="800100" lvl="1" indent="-342900" algn="just">
              <a:buFont typeface="Calibri" panose="020F0502020204030204" pitchFamily="34" charset="0"/>
              <a:buChar char="-"/>
            </a:pPr>
            <a:r>
              <a:rPr lang="en-GB" sz="1600" dirty="0">
                <a:latin typeface="Calibri" panose="020F0502020204030204" pitchFamily="34" charset="0"/>
                <a:ea typeface="DengXian" panose="02010600030101010101" pitchFamily="2" charset="-122"/>
                <a:cs typeface="Calibri" panose="020F0502020204030204" pitchFamily="34" charset="0"/>
              </a:rPr>
              <a:t>will still </a:t>
            </a:r>
            <a:r>
              <a:rPr lang="en-GB" sz="1600" dirty="0">
                <a:effectLst/>
                <a:latin typeface="Calibri" panose="020F0502020204030204" pitchFamily="34" charset="0"/>
                <a:ea typeface="DengXian" panose="02010600030101010101" pitchFamily="2" charset="-122"/>
                <a:cs typeface="Calibri" panose="020F0502020204030204" pitchFamily="34" charset="0"/>
              </a:rPr>
              <a:t>have a [000] short post email discussion, to allow post-checking of everything.</a:t>
            </a:r>
          </a:p>
          <a:p>
            <a:pPr marL="342900" indent="-342900" algn="just">
              <a:buFont typeface="Calibri" panose="020F0502020204030204" pitchFamily="34" charset="0"/>
              <a:buChar char="-"/>
            </a:pPr>
            <a:r>
              <a:rPr lang="en-GB" sz="2000" dirty="0" err="1">
                <a:latin typeface="Calibri" panose="020F0502020204030204" pitchFamily="34" charset="0"/>
                <a:ea typeface="DengXian" panose="02010600030101010101" pitchFamily="2" charset="-122"/>
                <a:cs typeface="Calibri" panose="020F0502020204030204" pitchFamily="34" charset="0"/>
              </a:rPr>
              <a:t>Offlines</a:t>
            </a:r>
            <a:r>
              <a:rPr lang="en-GB" sz="2000" dirty="0">
                <a:latin typeface="Calibri" panose="020F0502020204030204" pitchFamily="34" charset="0"/>
                <a:ea typeface="DengXian" panose="02010600030101010101" pitchFamily="2" charset="-122"/>
                <a:cs typeface="Calibri" panose="020F0502020204030204" pitchFamily="34" charset="0"/>
              </a:rPr>
              <a:t>: see next page</a:t>
            </a:r>
            <a:endParaRPr lang="en-GB" sz="2000" dirty="0">
              <a:effectLst/>
              <a:latin typeface="Calibri" panose="020F0502020204030204" pitchFamily="34" charset="0"/>
              <a:ea typeface="DengXian"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115692404"/>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37CD0-AF85-443F-A327-4A91BA95A174}"/>
              </a:ext>
            </a:extLst>
          </p:cNvPr>
          <p:cNvSpPr>
            <a:spLocks noGrp="1"/>
          </p:cNvSpPr>
          <p:nvPr>
            <p:ph type="title"/>
          </p:nvPr>
        </p:nvSpPr>
        <p:spPr/>
        <p:txBody>
          <a:bodyPr/>
          <a:lstStyle/>
          <a:p>
            <a:r>
              <a:rPr lang="en-US" dirty="0"/>
              <a:t>RAN2 120: </a:t>
            </a:r>
            <a:r>
              <a:rPr lang="en-GB" dirty="0"/>
              <a:t>Offline Discussions</a:t>
            </a:r>
          </a:p>
        </p:txBody>
      </p:sp>
      <p:sp>
        <p:nvSpPr>
          <p:cNvPr id="3" name="Content Placeholder 2">
            <a:extLst>
              <a:ext uri="{FF2B5EF4-FFF2-40B4-BE49-F238E27FC236}">
                <a16:creationId xmlns:a16="http://schemas.microsoft.com/office/drawing/2014/main" id="{31B80DDE-9ADC-41A0-98B8-C81696702834}"/>
              </a:ext>
            </a:extLst>
          </p:cNvPr>
          <p:cNvSpPr>
            <a:spLocks noGrp="1"/>
          </p:cNvSpPr>
          <p:nvPr>
            <p:ph idx="1"/>
          </p:nvPr>
        </p:nvSpPr>
        <p:spPr/>
        <p:txBody>
          <a:bodyPr/>
          <a:lstStyle/>
          <a:p>
            <a:pPr marL="342900" indent="-342900" algn="just">
              <a:buFont typeface="Calibri" panose="020F0502020204030204" pitchFamily="34" charset="0"/>
              <a:buChar char="-"/>
            </a:pPr>
            <a:r>
              <a:rPr lang="en-GB" sz="1600" dirty="0">
                <a:latin typeface="Calibri" panose="020F0502020204030204" pitchFamily="34" charset="0"/>
                <a:ea typeface="DengXian" panose="02010600030101010101" pitchFamily="2" charset="-122"/>
                <a:cs typeface="Calibri" panose="020F0502020204030204" pitchFamily="34" charset="0"/>
              </a:rPr>
              <a:t>AT-meeting offline discussions are only preparatory. Decisions are confirmed/taken on-line. </a:t>
            </a:r>
          </a:p>
          <a:p>
            <a:pPr marL="342900" indent="-342900" algn="just">
              <a:buFont typeface="Calibri" panose="020F0502020204030204" pitchFamily="34" charset="0"/>
              <a:buChar char="-"/>
            </a:pPr>
            <a:r>
              <a:rPr lang="en-GB" sz="1600" dirty="0" err="1">
                <a:latin typeface="Calibri" panose="020F0502020204030204" pitchFamily="34" charset="0"/>
                <a:ea typeface="DengXian" panose="02010600030101010101" pitchFamily="2" charset="-122"/>
                <a:cs typeface="Calibri" panose="020F0502020204030204" pitchFamily="34" charset="0"/>
              </a:rPr>
              <a:t>Offlines</a:t>
            </a:r>
            <a:r>
              <a:rPr lang="en-GB" sz="1600" dirty="0">
                <a:latin typeface="Calibri" panose="020F0502020204030204" pitchFamily="34" charset="0"/>
                <a:ea typeface="DengXian" panose="02010600030101010101" pitchFamily="2" charset="-122"/>
                <a:cs typeface="Calibri" panose="020F0502020204030204" pitchFamily="34" charset="0"/>
              </a:rPr>
              <a:t> labels are same as in e-meeting, e.g. [AT120][023][</a:t>
            </a:r>
            <a:r>
              <a:rPr lang="en-GB" sz="1600" dirty="0" err="1">
                <a:latin typeface="Calibri" panose="020F0502020204030204" pitchFamily="34" charset="0"/>
                <a:ea typeface="DengXian" panose="02010600030101010101" pitchFamily="2" charset="-122"/>
                <a:cs typeface="Calibri" panose="020F0502020204030204" pitchFamily="34" charset="0"/>
              </a:rPr>
              <a:t>feMIMO</a:t>
            </a:r>
            <a:r>
              <a:rPr lang="en-GB" sz="1600" dirty="0">
                <a:latin typeface="Calibri" panose="020F0502020204030204" pitchFamily="34" charset="0"/>
                <a:ea typeface="DengXian" panose="02010600030101010101" pitchFamily="2" charset="-122"/>
                <a:cs typeface="Calibri" panose="020F0502020204030204" pitchFamily="34" charset="0"/>
              </a:rPr>
              <a:t>] issue </a:t>
            </a:r>
            <a:r>
              <a:rPr lang="en-GB" sz="1600" dirty="0" err="1">
                <a:latin typeface="Calibri" panose="020F0502020204030204" pitchFamily="34" charset="0"/>
                <a:ea typeface="DengXian" panose="02010600030101010101" pitchFamily="2" charset="-122"/>
                <a:cs typeface="Calibri" panose="020F0502020204030204" pitchFamily="34" charset="0"/>
              </a:rPr>
              <a:t>blabla</a:t>
            </a:r>
            <a:r>
              <a:rPr lang="en-GB" sz="1600" dirty="0">
                <a:latin typeface="Calibri" panose="020F0502020204030204" pitchFamily="34" charset="0"/>
                <a:ea typeface="DengXian" panose="02010600030101010101" pitchFamily="2" charset="-122"/>
                <a:cs typeface="Calibri" panose="020F0502020204030204" pitchFamily="34" charset="0"/>
              </a:rPr>
              <a:t> (Company)</a:t>
            </a:r>
          </a:p>
          <a:p>
            <a:pPr marL="342900" indent="-342900" algn="just">
              <a:buFont typeface="Calibri" panose="020F0502020204030204" pitchFamily="34" charset="0"/>
              <a:buChar char="-"/>
            </a:pPr>
            <a:r>
              <a:rPr lang="en-US" sz="1600" dirty="0" err="1"/>
              <a:t>Offlines</a:t>
            </a:r>
            <a:r>
              <a:rPr lang="en-US" sz="1600" dirty="0"/>
              <a:t> spawned from online discussion are assumed to use next CB opportunity in the schedule, if CB is not explicitly scheduled. </a:t>
            </a:r>
            <a:endParaRPr lang="en-GB" sz="1600" dirty="0">
              <a:latin typeface="Calibri" panose="020F0502020204030204" pitchFamily="34" charset="0"/>
              <a:ea typeface="DengXian" panose="02010600030101010101" pitchFamily="2" charset="-122"/>
              <a:cs typeface="Calibri" panose="020F0502020204030204" pitchFamily="34" charset="0"/>
            </a:endParaRPr>
          </a:p>
          <a:p>
            <a:pPr marL="342900" indent="-342900" algn="just">
              <a:buFont typeface="Calibri" panose="020F0502020204030204" pitchFamily="34" charset="0"/>
              <a:buChar char="-"/>
            </a:pPr>
            <a:r>
              <a:rPr lang="en-GB" sz="1600" dirty="0" err="1">
                <a:latin typeface="Calibri" panose="020F0502020204030204" pitchFamily="34" charset="0"/>
                <a:ea typeface="DengXian" panose="02010600030101010101" pitchFamily="2" charset="-122"/>
                <a:cs typeface="Calibri" panose="020F0502020204030204" pitchFamily="34" charset="0"/>
              </a:rPr>
              <a:t>Offlines</a:t>
            </a:r>
            <a:r>
              <a:rPr lang="en-GB" sz="1600" dirty="0">
                <a:latin typeface="Calibri" panose="020F0502020204030204" pitchFamily="34" charset="0"/>
                <a:ea typeface="DengXian" panose="02010600030101010101" pitchFamily="2" charset="-122"/>
                <a:cs typeface="Calibri" panose="020F0502020204030204" pitchFamily="34" charset="0"/>
              </a:rPr>
              <a:t> can be conducted by email/server-only (similar to e-meeting) or by F2F vocal discussion (as before covid). F2F vocal discussions should be announced and scheduled, and there will be a visible offline schedule on the meeting server. Delegates shall be able to have Lunch, so Lunch time shall not be used for </a:t>
            </a:r>
            <a:r>
              <a:rPr lang="en-GB" sz="1600" dirty="0" err="1">
                <a:latin typeface="Calibri" panose="020F0502020204030204" pitchFamily="34" charset="0"/>
                <a:ea typeface="DengXian" panose="02010600030101010101" pitchFamily="2" charset="-122"/>
                <a:cs typeface="Calibri" panose="020F0502020204030204" pitchFamily="34" charset="0"/>
              </a:rPr>
              <a:t>offlines</a:t>
            </a:r>
            <a:r>
              <a:rPr lang="en-GB" sz="1600" dirty="0">
                <a:latin typeface="Calibri" panose="020F0502020204030204" pitchFamily="34" charset="0"/>
                <a:ea typeface="DengXian" panose="02010600030101010101" pitchFamily="2" charset="-122"/>
                <a:cs typeface="Calibri" panose="020F0502020204030204" pitchFamily="34" charset="0"/>
              </a:rPr>
              <a:t> (exception for explicit decision).</a:t>
            </a:r>
          </a:p>
          <a:p>
            <a:pPr marL="342900" indent="-342900" algn="just">
              <a:buFont typeface="Calibri" panose="020F0502020204030204" pitchFamily="34" charset="0"/>
              <a:buChar char="-"/>
            </a:pPr>
            <a:r>
              <a:rPr lang="en-GB" sz="1600" dirty="0">
                <a:effectLst/>
                <a:latin typeface="Calibri" panose="020F0502020204030204" pitchFamily="34" charset="0"/>
                <a:ea typeface="DengXian" panose="02010600030101010101" pitchFamily="2" charset="-122"/>
                <a:cs typeface="Calibri" panose="020F0502020204030204" pitchFamily="34" charset="0"/>
              </a:rPr>
              <a:t>Regardless organization, Offline rapporteur shall announce outcomes and resulting proposals on the reflector as soon as possible after a round </a:t>
            </a:r>
            <a:r>
              <a:rPr lang="en-GB" sz="1600" dirty="0">
                <a:latin typeface="Calibri" panose="020F0502020204030204" pitchFamily="34" charset="0"/>
                <a:ea typeface="DengXian" panose="02010600030101010101" pitchFamily="2" charset="-122"/>
                <a:cs typeface="Calibri" panose="020F0502020204030204" pitchFamily="34" charset="0"/>
              </a:rPr>
              <a:t>of discussion</a:t>
            </a:r>
            <a:r>
              <a:rPr lang="en-GB" sz="1600" dirty="0">
                <a:effectLst/>
                <a:latin typeface="Calibri" panose="020F0502020204030204" pitchFamily="34" charset="0"/>
                <a:ea typeface="DengXian" panose="02010600030101010101" pitchFamily="2" charset="-122"/>
                <a:cs typeface="Calibri" panose="020F0502020204030204" pitchFamily="34" charset="0"/>
              </a:rPr>
              <a:t> (Note </a:t>
            </a:r>
            <a:r>
              <a:rPr lang="en-GB" sz="1600" dirty="0">
                <a:latin typeface="Calibri" panose="020F0502020204030204" pitchFamily="34" charset="0"/>
                <a:ea typeface="DengXian" panose="02010600030101010101" pitchFamily="2" charset="-122"/>
                <a:cs typeface="Calibri" panose="020F0502020204030204" pitchFamily="34" charset="0"/>
              </a:rPr>
              <a:t>it will be difficult for tentative participants to track all </a:t>
            </a:r>
            <a:r>
              <a:rPr lang="en-GB" sz="1600" dirty="0" err="1">
                <a:latin typeface="Calibri" panose="020F0502020204030204" pitchFamily="34" charset="0"/>
                <a:ea typeface="DengXian" panose="02010600030101010101" pitchFamily="2" charset="-122"/>
                <a:cs typeface="Calibri" panose="020F0502020204030204" pitchFamily="34" charset="0"/>
              </a:rPr>
              <a:t>offlines</a:t>
            </a:r>
            <a:r>
              <a:rPr lang="en-GB" sz="1600" dirty="0">
                <a:latin typeface="Calibri" panose="020F0502020204030204" pitchFamily="34" charset="0"/>
                <a:ea typeface="DengXian" panose="02010600030101010101" pitchFamily="2" charset="-122"/>
                <a:cs typeface="Calibri" panose="020F0502020204030204" pitchFamily="34" charset="0"/>
              </a:rPr>
              <a:t>, clear reflector announcements is a tool to bring everyone on the same page). </a:t>
            </a:r>
          </a:p>
          <a:p>
            <a:pPr marL="342900" indent="-342900" algn="just">
              <a:buFont typeface="Calibri" panose="020F0502020204030204" pitchFamily="34" charset="0"/>
              <a:buChar char="-"/>
            </a:pPr>
            <a:r>
              <a:rPr lang="en-GB" sz="1600" dirty="0">
                <a:effectLst/>
                <a:latin typeface="Calibri" panose="020F0502020204030204" pitchFamily="34" charset="0"/>
                <a:ea typeface="DengXian" panose="02010600030101010101" pitchFamily="2" charset="-122"/>
                <a:cs typeface="Calibri" panose="020F0502020204030204" pitchFamily="34" charset="0"/>
              </a:rPr>
              <a:t>Offline rapporteurs shall take reasonable precautions to ensure adequate participation in f2f vocal discussions, i.e. </a:t>
            </a:r>
          </a:p>
          <a:p>
            <a:pPr marL="800100" lvl="1" indent="-342900" algn="just">
              <a:buFont typeface="Calibri" panose="020F0502020204030204" pitchFamily="34" charset="0"/>
              <a:buChar char="-"/>
            </a:pPr>
            <a:r>
              <a:rPr lang="en-GB" sz="1200" dirty="0">
                <a:effectLst/>
                <a:latin typeface="Calibri" panose="020F0502020204030204" pitchFamily="34" charset="0"/>
                <a:ea typeface="DengXian" panose="02010600030101010101" pitchFamily="2" charset="-122"/>
                <a:cs typeface="Calibri" panose="020F0502020204030204" pitchFamily="34" charset="0"/>
              </a:rPr>
              <a:t>Announce F2F vocal offline discussion in advance and have the related schedule updated in advance. Can expect that regular delegates check for offline announcements/updates e.g. every break, and at meeting close time for next day </a:t>
            </a:r>
            <a:r>
              <a:rPr lang="en-GB" sz="1200" dirty="0" err="1">
                <a:effectLst/>
                <a:latin typeface="Calibri" panose="020F0502020204030204" pitchFamily="34" charset="0"/>
                <a:ea typeface="DengXian" panose="02010600030101010101" pitchFamily="2" charset="-122"/>
                <a:cs typeface="Calibri" panose="020F0502020204030204" pitchFamily="34" charset="0"/>
              </a:rPr>
              <a:t>offlines</a:t>
            </a:r>
            <a:r>
              <a:rPr lang="en-GB" sz="1200" dirty="0">
                <a:effectLst/>
                <a:latin typeface="Calibri" panose="020F0502020204030204" pitchFamily="34" charset="0"/>
                <a:ea typeface="DengXian" panose="02010600030101010101" pitchFamily="2" charset="-122"/>
                <a:cs typeface="Calibri" panose="020F0502020204030204" pitchFamily="34" charset="0"/>
              </a:rPr>
              <a:t>.</a:t>
            </a:r>
          </a:p>
          <a:p>
            <a:pPr marL="800100" lvl="1" indent="-342900" algn="just">
              <a:buFont typeface="Calibri" panose="020F0502020204030204" pitchFamily="34" charset="0"/>
              <a:buChar char="-"/>
            </a:pPr>
            <a:r>
              <a:rPr lang="en-GB" sz="1200" dirty="0">
                <a:latin typeface="Calibri" panose="020F0502020204030204" pitchFamily="34" charset="0"/>
                <a:ea typeface="DengXian" panose="02010600030101010101" pitchFamily="2" charset="-122"/>
                <a:cs typeface="Calibri" panose="020F0502020204030204" pitchFamily="34" charset="0"/>
              </a:rPr>
              <a:t>Support remote participation per default, i.e. can choose to not support remote participation if there are reasons to believe it is not needed. Can also ask this question explicitly when offline is specified. </a:t>
            </a:r>
          </a:p>
          <a:p>
            <a:pPr marL="342900" indent="-342900" algn="just">
              <a:buFont typeface="Calibri" panose="020F0502020204030204" pitchFamily="34" charset="0"/>
              <a:buChar char="-"/>
            </a:pPr>
            <a:r>
              <a:rPr lang="en-GB" sz="1600" dirty="0">
                <a:latin typeface="Calibri" panose="020F0502020204030204" pitchFamily="34" charset="0"/>
                <a:ea typeface="DengXian" panose="02010600030101010101" pitchFamily="2" charset="-122"/>
                <a:cs typeface="Calibri" panose="020F0502020204030204" pitchFamily="34" charset="0"/>
              </a:rPr>
              <a:t>R</a:t>
            </a:r>
            <a:r>
              <a:rPr lang="en-GB" sz="1600" dirty="0">
                <a:effectLst/>
                <a:latin typeface="Calibri" panose="020F0502020204030204" pitchFamily="34" charset="0"/>
                <a:ea typeface="DengXian" panose="02010600030101010101" pitchFamily="2" charset="-122"/>
                <a:cs typeface="Calibri" panose="020F0502020204030204" pitchFamily="34" charset="0"/>
              </a:rPr>
              <a:t>emote attendance with </a:t>
            </a:r>
            <a:r>
              <a:rPr lang="en-GB" sz="1600" dirty="0" err="1">
                <a:effectLst/>
                <a:latin typeface="Calibri" panose="020F0502020204030204" pitchFamily="34" charset="0"/>
                <a:ea typeface="DengXian" panose="02010600030101010101" pitchFamily="2" charset="-122"/>
                <a:cs typeface="Calibri" panose="020F0502020204030204" pitchFamily="34" charset="0"/>
              </a:rPr>
              <a:t>offlines</a:t>
            </a:r>
            <a:r>
              <a:rPr lang="en-GB" sz="1600" dirty="0">
                <a:effectLst/>
                <a:latin typeface="Calibri" panose="020F0502020204030204" pitchFamily="34" charset="0"/>
                <a:ea typeface="DengXian" panose="02010600030101010101" pitchFamily="2" charset="-122"/>
                <a:cs typeface="Calibri" panose="020F0502020204030204" pitchFamily="34" charset="0"/>
              </a:rPr>
              <a:t> is supported in the regular meeting rooms during coffee-breaks and in the smallest Breakout room, which is shared with RAN3 and will also be equipped with a MCC laptop.</a:t>
            </a:r>
            <a:r>
              <a:rPr lang="en-GB" sz="1600" dirty="0">
                <a:latin typeface="Calibri" panose="020F0502020204030204" pitchFamily="34" charset="0"/>
                <a:ea typeface="DengXian" panose="02010600030101010101" pitchFamily="2" charset="-122"/>
                <a:cs typeface="Calibri" panose="020F0502020204030204" pitchFamily="34" charset="0"/>
              </a:rPr>
              <a:t> </a:t>
            </a:r>
            <a:endParaRPr lang="en-GB" sz="1600" dirty="0">
              <a:effectLst/>
              <a:latin typeface="Calibri" panose="020F0502020204030204" pitchFamily="34" charset="0"/>
              <a:ea typeface="DengXian"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80012966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52804</TotalTime>
  <Words>622</Words>
  <Application>Microsoft Office PowerPoint</Application>
  <PresentationFormat>Widescreen</PresentationFormat>
  <Paragraphs>28</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RAN2 120: General</vt:lpstr>
      <vt:lpstr>RAN2 120: Remote attendance</vt:lpstr>
      <vt:lpstr>RAN2 120: Offline Discussions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Johan Johansson</dc:creator>
  <dc:description>© 3GPP 2018</dc:description>
  <cp:lastModifiedBy>Johan Johansson</cp:lastModifiedBy>
  <cp:revision>1024</cp:revision>
  <dcterms:created xsi:type="dcterms:W3CDTF">2010-02-05T13:52:04Z</dcterms:created>
  <dcterms:modified xsi:type="dcterms:W3CDTF">2022-11-10T15:38:26Z</dcterms:modified>
  <cp:contentStatus>Template 2017</cp:contentStatus>
</cp:coreProperties>
</file>