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7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0783"/>
    <a:srgbClr val="C781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DB2DB-4C37-47F7-A111-A1A5D5D8DE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9A2A0-E324-4A70-AC9D-46821FB0E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76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DB2DB-4C37-47F7-A111-A1A5D5D8DE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9A2A0-E324-4A70-AC9D-46821FB0E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455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DB2DB-4C37-47F7-A111-A1A5D5D8DE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9A2A0-E324-4A70-AC9D-46821FB0E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058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DB2DB-4C37-47F7-A111-A1A5D5D8DE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9A2A0-E324-4A70-AC9D-46821FB0E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396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DB2DB-4C37-47F7-A111-A1A5D5D8DE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9A2A0-E324-4A70-AC9D-46821FB0E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562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DB2DB-4C37-47F7-A111-A1A5D5D8DE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9A2A0-E324-4A70-AC9D-46821FB0E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379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DB2DB-4C37-47F7-A111-A1A5D5D8DE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9A2A0-E324-4A70-AC9D-46821FB0E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2667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DB2DB-4C37-47F7-A111-A1A5D5D8DE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9A2A0-E324-4A70-AC9D-46821FB0E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4942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DB2DB-4C37-47F7-A111-A1A5D5D8DE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9A2A0-E324-4A70-AC9D-46821FB0E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490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DB2DB-4C37-47F7-A111-A1A5D5D8DE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9A2A0-E324-4A70-AC9D-46821FB0E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979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ADB2DB-4C37-47F7-A111-A1A5D5D8DE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29A2A0-E324-4A70-AC9D-46821FB0E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7694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ADB2DB-4C37-47F7-A111-A1A5D5D8DE6F}" type="datetimeFigureOut">
              <a:rPr lang="en-US" smtClean="0"/>
              <a:t>8/24/2021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29A2A0-E324-4A70-AC9D-46821FB0E6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663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1217637" y="2298449"/>
            <a:ext cx="9930653" cy="60177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3200" b="1" dirty="0" smtClean="0"/>
              <a:t>WF on Rel-17 </a:t>
            </a:r>
            <a:r>
              <a:rPr lang="en-US" altLang="zh-CN" sz="3200" b="1" dirty="0" err="1" smtClean="0"/>
              <a:t>RedCap</a:t>
            </a:r>
            <a:r>
              <a:rPr lang="en-US" altLang="zh-CN" sz="3200" b="1" dirty="0" smtClean="0"/>
              <a:t> L2 soft buffer Reduction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37037" y="3215504"/>
            <a:ext cx="100112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Spreadtrum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Apple, CAICT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CEPRI,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CMCC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CTC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CUC,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GDCNI,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Guangdong Genius,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OPPO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Sequans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Xiaomi, u-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blox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AG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vivo, ZTE / </a:t>
            </a:r>
            <a:r>
              <a:rPr lang="en-US" altLang="zh-CN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Sanechips</a:t>
            </a:r>
            <a:r>
              <a:rPr lang="en-US" altLang="zh-CN" dirty="0" smtClean="0">
                <a:latin typeface="Arial" panose="020B0604020202020204" pitchFamily="34" charset="0"/>
                <a:cs typeface="Arial" panose="020B0604020202020204" pitchFamily="34" charset="0"/>
              </a:rPr>
              <a:t> ……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9746" y="379627"/>
            <a:ext cx="1037243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70" algn="just">
              <a:spcAft>
                <a:spcPts val="600"/>
              </a:spcAft>
              <a:tabLst>
                <a:tab pos="5257800" algn="r"/>
              </a:tabLst>
            </a:pPr>
            <a:r>
              <a:rPr lang="en-US" b="1" dirty="0">
                <a:latin typeface="Arial" panose="020B0604020202020204" pitchFamily="34" charset="0"/>
                <a:ea typeface="宋体" panose="02010600030101010101" pitchFamily="2" charset="-122"/>
              </a:rPr>
              <a:t>3GPP TSG RAN WG2 #115-e  </a:t>
            </a:r>
            <a:r>
              <a:rPr lang="en-US" b="1" dirty="0">
                <a:latin typeface="Arial" panose="020B0604020202020204" pitchFamily="34" charset="0"/>
                <a:ea typeface="MS Mincho"/>
              </a:rPr>
              <a:t>   </a:t>
            </a:r>
            <a:r>
              <a:rPr lang="en-US" b="1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        </a:t>
            </a:r>
            <a:r>
              <a:rPr lang="en-US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R2-2109103</a:t>
            </a:r>
            <a:endParaRPr 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R="1270" algn="just">
              <a:spcAft>
                <a:spcPts val="600"/>
              </a:spcAft>
              <a:tabLst>
                <a:tab pos="5257800" algn="r"/>
              </a:tabLst>
            </a:pPr>
            <a:r>
              <a:rPr lang="en-US" b="1" dirty="0">
                <a:latin typeface="Arial" panose="020B0604020202020204" pitchFamily="34" charset="0"/>
                <a:ea typeface="MS Mincho"/>
              </a:rPr>
              <a:t>e-Meeting,  August 16</a:t>
            </a:r>
            <a:r>
              <a:rPr lang="en-US" b="1" baseline="30000" dirty="0">
                <a:latin typeface="Arial" panose="020B0604020202020204" pitchFamily="34" charset="0"/>
                <a:ea typeface="MS Mincho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/>
              </a:rPr>
              <a:t> – 27</a:t>
            </a:r>
            <a:r>
              <a:rPr lang="en-US" b="1" baseline="30000" dirty="0">
                <a:latin typeface="Arial" panose="020B0604020202020204" pitchFamily="34" charset="0"/>
                <a:ea typeface="MS Mincho"/>
              </a:rPr>
              <a:t>th</a:t>
            </a:r>
            <a:r>
              <a:rPr lang="en-US" b="1" dirty="0">
                <a:latin typeface="Arial" panose="020B0604020202020204" pitchFamily="34" charset="0"/>
                <a:ea typeface="MS Mincho"/>
              </a:rPr>
              <a:t>, </a:t>
            </a:r>
            <a:r>
              <a:rPr lang="en-US" b="1" dirty="0" smtClean="0">
                <a:latin typeface="Arial" panose="020B0604020202020204" pitchFamily="34" charset="0"/>
                <a:ea typeface="MS Mincho"/>
              </a:rPr>
              <a:t>2021</a:t>
            </a:r>
          </a:p>
          <a:p>
            <a:pPr marR="1270" algn="just">
              <a:spcAft>
                <a:spcPts val="600"/>
              </a:spcAft>
              <a:tabLst>
                <a:tab pos="5257800" algn="r"/>
              </a:tabLst>
            </a:pPr>
            <a:r>
              <a:rPr lang="en-US" b="1" dirty="0">
                <a:latin typeface="Arial" panose="020B0604020202020204" pitchFamily="34" charset="0"/>
                <a:ea typeface="MS Mincho"/>
              </a:rPr>
              <a:t>Agenda </a:t>
            </a:r>
            <a:r>
              <a:rPr lang="en-US" b="1" dirty="0" smtClean="0">
                <a:latin typeface="Arial" panose="020B0604020202020204" pitchFamily="34" charset="0"/>
                <a:ea typeface="MS Mincho"/>
              </a:rPr>
              <a:t>Item: 8.2.12.1</a:t>
            </a:r>
            <a:endParaRPr lang="en-US" b="1" dirty="0">
              <a:latin typeface="Arial" panose="020B0604020202020204" pitchFamily="34" charset="0"/>
              <a:ea typeface="MS Mincho"/>
            </a:endParaRPr>
          </a:p>
        </p:txBody>
      </p:sp>
    </p:spTree>
    <p:extLst>
      <p:ext uri="{BB962C8B-B14F-4D97-AF65-F5344CB8AC3E}">
        <p14:creationId xmlns:p14="http://schemas.microsoft.com/office/powerpoint/2010/main" val="27857367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>
            <a:spLocks/>
          </p:cNvSpPr>
          <p:nvPr/>
        </p:nvSpPr>
        <p:spPr>
          <a:xfrm>
            <a:off x="0" y="257212"/>
            <a:ext cx="12192000" cy="3905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b="1" dirty="0" smtClean="0"/>
              <a:t>Motivation &amp; Background on L2 buffer size reduction</a:t>
            </a:r>
            <a:endParaRPr lang="zh-CN" altLang="en-US" sz="2800" b="1" dirty="0"/>
          </a:p>
        </p:txBody>
      </p:sp>
      <p:sp>
        <p:nvSpPr>
          <p:cNvPr id="7" name="矩形 6"/>
          <p:cNvSpPr/>
          <p:nvPr/>
        </p:nvSpPr>
        <p:spPr>
          <a:xfrm>
            <a:off x="526271" y="969081"/>
            <a:ext cx="10872688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spcBef>
                <a:spcPts val="9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RAN2 #113 conclusion: </a:t>
            </a: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“According to the calculation in TS 38.306, with peak data rate reductions, L2 buffer requirements for </a:t>
            </a:r>
            <a:r>
              <a:rPr lang="en-US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 UEs are implicitly reduced accordingly. The need for further reduction compared to calculation in TS 38.306 needs more 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discussion.” (RAN2</a:t>
            </a:r>
            <a:r>
              <a:rPr lang="en-US" altLang="zh-CN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#113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chairman’s note/R2-2102601)</a:t>
            </a:r>
          </a:p>
          <a:p>
            <a:pPr marL="285750" indent="-285750" algn="just">
              <a:spcBef>
                <a:spcPts val="9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TR 38.875 (h00): 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“Reduction </a:t>
            </a: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of L2 buffer size. According to the calculation in TS 38.306, with peak data rate reductions, L2 buffer requirements for </a:t>
            </a:r>
            <a:r>
              <a:rPr lang="en-US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 UEs are implicitly reduced accordingly. Benefits and feasibility of further reduction requires evaluation in normative phase if it is to be considered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.” </a:t>
            </a:r>
          </a:p>
          <a:p>
            <a:pPr marL="285750" indent="-285750" algn="just">
              <a:spcBef>
                <a:spcPts val="900"/>
              </a:spcBef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RAN#91 </a:t>
            </a:r>
            <a:r>
              <a:rPr lang="en-US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WID: 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Specify definition of </a:t>
            </a:r>
            <a:r>
              <a:rPr lang="en-US" i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one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UE type</a:t>
            </a:r>
            <a:r>
              <a:rPr lang="en-US" i="1" strike="sngStrike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(s)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including </a:t>
            </a:r>
            <a:r>
              <a:rPr lang="en-US" i="1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set(s) of L1 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capabilities for </a:t>
            </a:r>
            <a:r>
              <a:rPr lang="en-US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UE identification and for constraining the use of those </a:t>
            </a:r>
            <a:r>
              <a:rPr lang="en-US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i="1" strike="sngStrike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L1 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capabilities only for </a:t>
            </a:r>
            <a:r>
              <a:rPr lang="en-US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UEs, and preventing </a:t>
            </a:r>
            <a:r>
              <a:rPr lang="en-US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UEs from using capabilities not intended for </a:t>
            </a:r>
            <a:r>
              <a:rPr lang="en-US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UEs including at least carrier aggregation, dual connectivity and wider bandwidths. </a:t>
            </a: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altLang="zh-CN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RP-210918, RP-210820)</a:t>
            </a:r>
            <a:endParaRPr lang="en-US" i="1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285750" indent="-285750" algn="just">
              <a:spcBef>
                <a:spcPts val="900"/>
              </a:spcBef>
              <a:spcAft>
                <a:spcPts val="300"/>
              </a:spcAft>
              <a:buFont typeface="Wingdings" panose="05000000000000000000" pitchFamily="2" charset="2"/>
              <a:buChar char="q"/>
            </a:pP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The benefit of 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L2 buffer size 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reduction from companies’ comments and observations: </a:t>
            </a:r>
          </a:p>
          <a:p>
            <a:pPr marL="742950" lvl="1" indent="-285750" algn="just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Help </a:t>
            </a: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to reduce memory size, and hence 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cost </a:t>
            </a: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of </a:t>
            </a:r>
            <a:r>
              <a:rPr lang="en-US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UE. </a:t>
            </a:r>
          </a:p>
          <a:p>
            <a:pPr marL="742950" lvl="1" indent="-285750" algn="just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Beneficial to matching the required data rate of different redcap use cases. </a:t>
            </a:r>
          </a:p>
          <a:p>
            <a:pPr marL="742950" lvl="1" indent="-285750" algn="just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Contribute </a:t>
            </a: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to </a:t>
            </a:r>
            <a:r>
              <a:rPr lang="en-US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 UE complexity 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reduction.</a:t>
            </a:r>
          </a:p>
          <a:p>
            <a:pPr marL="742950" lvl="1" indent="-285750" algn="just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Help </a:t>
            </a: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the uptake of Rel-17 Redcap UE in a wider range of use 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cases. </a:t>
            </a:r>
            <a:endParaRPr lang="en-US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742950" lvl="1" indent="-285750" algn="just">
              <a:spcBef>
                <a:spcPts val="600"/>
              </a:spcBef>
              <a:spcAft>
                <a:spcPts val="300"/>
              </a:spcAft>
              <a:buFont typeface="Wingdings" panose="05000000000000000000" pitchFamily="2" charset="2"/>
              <a:buChar char="§"/>
            </a:pP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Help to expand the market for </a:t>
            </a:r>
            <a:r>
              <a:rPr lang="en-US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for some use cases.</a:t>
            </a:r>
            <a:endParaRPr lang="en-US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504244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84347" y="1174450"/>
            <a:ext cx="1062330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b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Proposal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: 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L2 buffer size reduction is supported for Rel-17 </a:t>
            </a:r>
            <a:r>
              <a:rPr lang="en-US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, down-selection 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from the following 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solutions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:</a:t>
            </a: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Solution 1: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Reuse the current scaling factor in TS 38.306 for </a:t>
            </a:r>
            <a:r>
              <a:rPr lang="en-US" altLang="zh-CN" i="1" dirty="0" err="1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, relaxation/removal of  the current constraint, FFS smaller value(s</a:t>
            </a:r>
            <a:r>
              <a:rPr lang="en-US" altLang="zh-CN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).</a:t>
            </a:r>
          </a:p>
          <a:p>
            <a:pPr marL="1657350" lvl="3" indent="-285750">
              <a:lnSpc>
                <a:spcPct val="150000"/>
              </a:lnSpc>
              <a:buFont typeface="Symbol" panose="05050102010706020507" pitchFamily="18" charset="2"/>
              <a:buChar char="-"/>
            </a:pPr>
            <a:r>
              <a:rPr lang="en-US" altLang="zh-CN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For small value(s) to new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relaxation/removal constraint, no impact for receiving SIB and </a:t>
            </a:r>
            <a:r>
              <a:rPr lang="en-US" altLang="zh-CN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paging should be guaranteed. </a:t>
            </a:r>
            <a:endParaRPr lang="en-US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i="1" dirty="0">
                <a:latin typeface="Times New Roman" panose="02020603050405020304" pitchFamily="18" charset="0"/>
                <a:ea typeface="宋体" panose="02010600030101010101" pitchFamily="2" charset="-122"/>
              </a:rPr>
              <a:t>Solution 2: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 Introduce a new scaling factor (New IE) for </a:t>
            </a:r>
            <a:r>
              <a:rPr lang="en-US" altLang="zh-CN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altLang="zh-CN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i="1" dirty="0">
                <a:latin typeface="Times New Roman" panose="02020603050405020304" pitchFamily="18" charset="0"/>
                <a:ea typeface="宋体" panose="02010600030101010101" pitchFamily="2" charset="-122"/>
              </a:rPr>
              <a:t>to scale down the total L2 buffer </a:t>
            </a:r>
            <a:r>
              <a:rPr lang="en-US" altLang="zh-CN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size of </a:t>
            </a:r>
            <a:r>
              <a:rPr lang="en-US" altLang="zh-CN" i="1" dirty="0" err="1" smtClean="0">
                <a:latin typeface="Times New Roman" panose="02020603050405020304" pitchFamily="18" charset="0"/>
                <a:ea typeface="宋体" panose="02010600030101010101" pitchFamily="2" charset="-122"/>
              </a:rPr>
              <a:t>RedCap</a:t>
            </a:r>
            <a:r>
              <a:rPr lang="en-US" altLang="zh-CN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 UEs.</a:t>
            </a:r>
          </a:p>
          <a:p>
            <a:pPr marL="1657350" lvl="3" indent="-285750">
              <a:lnSpc>
                <a:spcPct val="150000"/>
              </a:lnSpc>
              <a:buFont typeface="Symbol" panose="05050102010706020507" pitchFamily="18" charset="2"/>
              <a:buChar char="-"/>
            </a:pPr>
            <a:r>
              <a:rPr lang="en-US" i="1" dirty="0">
                <a:latin typeface="Times New Roman" panose="02020603050405020304" pitchFamily="18" charset="0"/>
                <a:ea typeface="宋体" panose="02010600030101010101" pitchFamily="2" charset="-122"/>
              </a:rPr>
              <a:t>For the new scaling factor, no impact for receiving SIB and paging should be guaranteed.</a:t>
            </a:r>
            <a:endParaRPr lang="en-US" altLang="zh-CN" i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1200150" lvl="2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i="1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Other solutions are not precluded.</a:t>
            </a:r>
            <a:endParaRPr lang="en-US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Send </a:t>
            </a:r>
            <a:r>
              <a:rPr 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an LS to </a:t>
            </a:r>
            <a:r>
              <a:rPr lang="en-US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RAN1 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to </a:t>
            </a: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check RAN1 spec. </a:t>
            </a:r>
            <a:r>
              <a:rPr lang="en-US" altLang="zh-CN" dirty="0" smtClean="0">
                <a:latin typeface="Times New Roman" panose="02020603050405020304" pitchFamily="18" charset="0"/>
                <a:ea typeface="宋体" panose="02010600030101010101" pitchFamily="2" charset="-122"/>
              </a:rPr>
              <a:t>impact if necessary.</a:t>
            </a:r>
          </a:p>
          <a:p>
            <a:pPr marL="800100" lvl="1" indent="-342900" algn="just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US" dirty="0" smtClean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0" y="257212"/>
            <a:ext cx="12192000" cy="39057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pPr algn="ctr"/>
            <a:r>
              <a:rPr lang="en-US" altLang="zh-CN" sz="2800" b="1" dirty="0" smtClean="0"/>
              <a:t>Proposal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9816227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5064</TotalTime>
  <Words>444</Words>
  <Application>Microsoft Office PowerPoint</Application>
  <PresentationFormat>宽屏</PresentationFormat>
  <Paragraphs>24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MS Mincho</vt:lpstr>
      <vt:lpstr>等线</vt:lpstr>
      <vt:lpstr>等线 Light</vt:lpstr>
      <vt:lpstr>宋体</vt:lpstr>
      <vt:lpstr>微软雅黑</vt:lpstr>
      <vt:lpstr>Arial</vt:lpstr>
      <vt:lpstr>Calibri</vt:lpstr>
      <vt:lpstr>Calibri Light</vt:lpstr>
      <vt:lpstr>Courier New</vt:lpstr>
      <vt:lpstr>Symbol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Yu Ding</dc:creator>
  <cp:lastModifiedBy>Yu Ding</cp:lastModifiedBy>
  <cp:revision>88</cp:revision>
  <dcterms:created xsi:type="dcterms:W3CDTF">2021-05-10T05:55:46Z</dcterms:created>
  <dcterms:modified xsi:type="dcterms:W3CDTF">2021-08-24T05:39:34Z</dcterms:modified>
</cp:coreProperties>
</file>