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72" r:id="rId3"/>
    <p:sldId id="269" r:id="rId4"/>
    <p:sldId id="270" r:id="rId5"/>
    <p:sldId id="271" r:id="rId6"/>
    <p:sldId id="273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  <p:embeddedFont>
      <p:font typeface="Ericsson Technical Icons" panose="00000500000000000000" pitchFamily="2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7AA59-B9C1-45D5-93D8-1783FEFF3A65}" v="5473" dt="2019-01-22T10:58:48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79" autoAdjust="0"/>
    <p:restoredTop sz="93284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8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1346045"/>
            <a:ext cx="8353426" cy="3457576"/>
          </a:xfrm>
        </p:spPr>
        <p:txBody>
          <a:bodyPr/>
          <a:lstStyle/>
          <a:p>
            <a:r>
              <a:rPr lang="en-US" dirty="0"/>
              <a:t>Notes from low PAPR RS offline discussion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965" y="302263"/>
            <a:ext cx="11230029" cy="2087563"/>
          </a:xfrm>
        </p:spPr>
        <p:txBody>
          <a:bodyPr/>
          <a:lstStyle/>
          <a:p>
            <a:r>
              <a:rPr lang="en-US" b="1" dirty="0"/>
              <a:t>3GPP TSG RAN WG1 Meeting Ad-Hoc Meeting 1901				R1-1901386</a:t>
            </a:r>
          </a:p>
          <a:p>
            <a:r>
              <a:rPr lang="en-US" b="1" dirty="0"/>
              <a:t>Taipei, Taiwan, 21</a:t>
            </a:r>
            <a:r>
              <a:rPr lang="en-US" b="1" baseline="30000" dirty="0"/>
              <a:t>st</a:t>
            </a:r>
            <a:r>
              <a:rPr lang="en-US" b="1" dirty="0"/>
              <a:t>-25</a:t>
            </a:r>
            <a:r>
              <a:rPr lang="en-US" b="1" baseline="30000" dirty="0"/>
              <a:t>th</a:t>
            </a:r>
            <a:r>
              <a:rPr lang="en-US" b="1" dirty="0"/>
              <a:t> January, 2019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2019-01-22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4DE160E-3CEA-4B98-B327-6DEE4C286E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907" y="3738884"/>
            <a:ext cx="1910479" cy="287336"/>
          </a:xfrm>
        </p:spPr>
        <p:txBody>
          <a:bodyPr/>
          <a:lstStyle/>
          <a:p>
            <a:r>
              <a:rPr lang="en-US" dirty="0"/>
              <a:t>Agenda 7.2.8.5 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67A47B2-209C-419C-9A0F-12F820F8E7B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Sequence initialization</a:t>
            </a:r>
          </a:p>
          <a:p>
            <a:r>
              <a:rPr lang="en-US" dirty="0"/>
              <a:t>Length 6 CGS</a:t>
            </a:r>
          </a:p>
          <a:p>
            <a:r>
              <a:rPr lang="en-US" dirty="0"/>
              <a:t>Power imbalance</a:t>
            </a:r>
          </a:p>
          <a:p>
            <a:r>
              <a:rPr lang="en-US" dirty="0"/>
              <a:t>AOB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7CE4380-D8E7-4445-9F85-A4B064D81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5261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78884"/>
            <a:ext cx="8353426" cy="1081088"/>
          </a:xfrm>
        </p:spPr>
        <p:txBody>
          <a:bodyPr/>
          <a:lstStyle/>
          <a:p>
            <a:r>
              <a:rPr lang="en-US" dirty="0"/>
              <a:t>Length ≥30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854927"/>
            <a:ext cx="11233150" cy="6118302"/>
          </a:xfrm>
        </p:spPr>
        <p:txBody>
          <a:bodyPr>
            <a:normAutofit fontScale="55000" lnSpcReduction="20000"/>
          </a:bodyPr>
          <a:lstStyle/>
          <a:p>
            <a:r>
              <a:rPr lang="en-US" sz="2900" b="1" dirty="0"/>
              <a:t>Offline agreement for pi/2 BPSK Rel.16 sequence design for PUSCH DMRS of length </a:t>
            </a:r>
            <a:r>
              <a:rPr lang="en-US" sz="3200" dirty="0"/>
              <a:t>≥30 </a:t>
            </a:r>
            <a:endParaRPr lang="en-US" sz="2900" dirty="0"/>
          </a:p>
          <a:p>
            <a:pPr lvl="1"/>
            <a:r>
              <a:rPr lang="en-US" sz="2900" dirty="0"/>
              <a:t>Cell ID default scrambling parameter(s) unless configured otherwise</a:t>
            </a:r>
          </a:p>
          <a:p>
            <a:pPr lvl="1"/>
            <a:r>
              <a:rPr lang="en-US" sz="2900" dirty="0"/>
              <a:t>Use </a:t>
            </a:r>
            <a:r>
              <a:rPr lang="en-US" sz="2900" dirty="0" err="1"/>
              <a:t>c_init</a:t>
            </a:r>
            <a:r>
              <a:rPr lang="en-US" sz="2900" dirty="0"/>
              <a:t> formula from Rel.15 CP-OFDM DMRS and </a:t>
            </a:r>
            <a:r>
              <a:rPr lang="en-GB" sz="2900" dirty="0"/>
              <a:t>reuse Rel-15 Gold sequence generator</a:t>
            </a:r>
            <a:endParaRPr lang="en-US" sz="2900" dirty="0"/>
          </a:p>
          <a:p>
            <a:pPr lvl="1"/>
            <a:endParaRPr lang="en-US" sz="2900" dirty="0"/>
          </a:p>
          <a:p>
            <a:r>
              <a:rPr lang="en-US" sz="2900" b="1" dirty="0"/>
              <a:t>Open issues for further study:</a:t>
            </a:r>
          </a:p>
          <a:p>
            <a:pPr lvl="1"/>
            <a:r>
              <a:rPr lang="en-US" sz="2900" dirty="0"/>
              <a:t>Whether new Rel.16 DMRS sequence is used for Msg3 </a:t>
            </a:r>
          </a:p>
          <a:p>
            <a:pPr lvl="1"/>
            <a:r>
              <a:rPr lang="en-US" sz="2900" dirty="0"/>
              <a:t>For which DCI formats, search spaces and RNTIs the  new Rel.16 DMRS sequence configuration is applicable</a:t>
            </a:r>
          </a:p>
          <a:p>
            <a:pPr lvl="1"/>
            <a:r>
              <a:rPr lang="en-US" sz="2900" dirty="0"/>
              <a:t>Configuration of Rel.16 sequence for pi/2 BPSK PUSCH DMRS</a:t>
            </a:r>
          </a:p>
          <a:p>
            <a:pPr lvl="2"/>
            <a:r>
              <a:rPr lang="en-US" sz="2900" dirty="0" err="1"/>
              <a:t>Alt.A</a:t>
            </a:r>
            <a:r>
              <a:rPr lang="en-US" sz="2900" dirty="0"/>
              <a:t> One configuration of Rel.16 sequence applies to all lengths</a:t>
            </a:r>
          </a:p>
          <a:p>
            <a:pPr lvl="2"/>
            <a:r>
              <a:rPr lang="en-US" sz="2900" dirty="0" err="1"/>
              <a:t>Alt.B</a:t>
            </a:r>
            <a:r>
              <a:rPr lang="en-US" sz="2900" dirty="0"/>
              <a:t> Independent configuration of Rel.16 sequence for sequence length ≥30  and &lt;30 </a:t>
            </a:r>
          </a:p>
          <a:p>
            <a:endParaRPr lang="en-US" sz="2900" dirty="0"/>
          </a:p>
          <a:p>
            <a:r>
              <a:rPr lang="en-US" sz="2900" b="1" dirty="0"/>
              <a:t>Down-select</a:t>
            </a:r>
            <a:r>
              <a:rPr lang="en-US" sz="2900" dirty="0"/>
              <a:t> between Alt.1 and Alt.2 (this week or in next RAN1 meeting)</a:t>
            </a:r>
          </a:p>
          <a:p>
            <a:pPr lvl="1"/>
            <a:r>
              <a:rPr lang="en-US" sz="2900" b="1" dirty="0"/>
              <a:t>Alt.1  Follow DFT-S-OFDM approach (</a:t>
            </a:r>
            <a:r>
              <a:rPr lang="en-GB" sz="2900" dirty="0">
                <a:solidFill>
                  <a:schemeClr val="accent2"/>
                </a:solidFill>
              </a:rPr>
              <a:t>LGE, ZTE, Qualcomm, Nokia/NN, Ericsson</a:t>
            </a:r>
            <a:r>
              <a:rPr lang="en-GB" sz="2900" dirty="0"/>
              <a:t>)</a:t>
            </a:r>
            <a:endParaRPr lang="en-US" sz="2900" b="1" dirty="0"/>
          </a:p>
          <a:p>
            <a:pPr lvl="2"/>
            <a:r>
              <a:rPr lang="en-US" sz="2900" dirty="0" err="1"/>
              <a:t>n</a:t>
            </a:r>
            <a:r>
              <a:rPr lang="en-US" sz="2900" baseline="-25000" dirty="0" err="1"/>
              <a:t>ID</a:t>
            </a:r>
            <a:r>
              <a:rPr lang="en-US" sz="2900" baseline="30000" dirty="0" err="1"/>
              <a:t>n</a:t>
            </a:r>
            <a:r>
              <a:rPr lang="en-US" sz="2900" baseline="-25000" dirty="0" err="1"/>
              <a:t>SCID</a:t>
            </a:r>
            <a:r>
              <a:rPr lang="en-US" sz="2900" baseline="30000" dirty="0"/>
              <a:t>  </a:t>
            </a:r>
            <a:r>
              <a:rPr lang="en-US" sz="2900" dirty="0"/>
              <a:t>is defined as </a:t>
            </a:r>
            <a:r>
              <a:rPr lang="en-GB" sz="2900" i="1" dirty="0" err="1"/>
              <a:t>nPUSCH</a:t>
            </a:r>
            <a:r>
              <a:rPr lang="en-GB" sz="2900" i="1" dirty="0"/>
              <a:t>-Identity  </a:t>
            </a:r>
            <a:endParaRPr lang="en-US" sz="2900" baseline="30000" dirty="0"/>
          </a:p>
          <a:p>
            <a:pPr lvl="2"/>
            <a:r>
              <a:rPr lang="en-US" sz="2900" dirty="0"/>
              <a:t>Only </a:t>
            </a:r>
            <a:r>
              <a:rPr lang="en-US" sz="2900" dirty="0" err="1"/>
              <a:t>n</a:t>
            </a:r>
            <a:r>
              <a:rPr lang="en-US" sz="2900" baseline="-25000" dirty="0" err="1"/>
              <a:t>SCID</a:t>
            </a:r>
            <a:r>
              <a:rPr lang="en-US" sz="2900" dirty="0"/>
              <a:t>=0 is applicable</a:t>
            </a:r>
          </a:p>
          <a:p>
            <a:pPr lvl="2"/>
            <a:r>
              <a:rPr lang="en-US" sz="2900" dirty="0"/>
              <a:t>No change to DCI, only RRC is used to configure </a:t>
            </a:r>
          </a:p>
          <a:p>
            <a:pPr lvl="1"/>
            <a:endParaRPr lang="en-US" sz="2900" b="1" dirty="0"/>
          </a:p>
          <a:p>
            <a:pPr lvl="1"/>
            <a:r>
              <a:rPr lang="en-US" sz="2900" b="1" dirty="0"/>
              <a:t>Alt.2 Follow CP-OFDM approach (</a:t>
            </a:r>
            <a:r>
              <a:rPr lang="en-GB" sz="2900" dirty="0">
                <a:solidFill>
                  <a:schemeClr val="accent2"/>
                </a:solidFill>
              </a:rPr>
              <a:t>Intel, Huawei/</a:t>
            </a:r>
            <a:r>
              <a:rPr lang="en-GB" sz="2900" dirty="0" err="1">
                <a:solidFill>
                  <a:schemeClr val="accent2"/>
                </a:solidFill>
              </a:rPr>
              <a:t>HiSi</a:t>
            </a:r>
            <a:r>
              <a:rPr lang="en-GB" sz="2900" dirty="0"/>
              <a:t>)</a:t>
            </a:r>
            <a:endParaRPr lang="en-US" sz="2900" b="1" dirty="0"/>
          </a:p>
          <a:p>
            <a:pPr lvl="2"/>
            <a:r>
              <a:rPr lang="en-US" sz="2900" dirty="0" err="1"/>
              <a:t>n</a:t>
            </a:r>
            <a:r>
              <a:rPr lang="en-US" sz="2900" baseline="-25000" dirty="0" err="1"/>
              <a:t>ID</a:t>
            </a:r>
            <a:r>
              <a:rPr lang="en-US" sz="2900" baseline="30000" dirty="0" err="1"/>
              <a:t>n</a:t>
            </a:r>
            <a:r>
              <a:rPr lang="en-US" sz="1900" baseline="10000" dirty="0" err="1"/>
              <a:t>SCID</a:t>
            </a:r>
            <a:r>
              <a:rPr lang="en-US" sz="2900" baseline="30000" dirty="0"/>
              <a:t>  </a:t>
            </a:r>
            <a:r>
              <a:rPr lang="en-US" sz="2900" dirty="0"/>
              <a:t> parameters are configured by RRC as for CP-OFDM DMRS</a:t>
            </a:r>
            <a:endParaRPr lang="en-US" sz="2900" baseline="30000" dirty="0"/>
          </a:p>
          <a:p>
            <a:pPr lvl="2"/>
            <a:r>
              <a:rPr lang="en-US" sz="2900" dirty="0"/>
              <a:t>DCI is used to indicate </a:t>
            </a:r>
            <a:r>
              <a:rPr lang="en-US" sz="2900" dirty="0" err="1"/>
              <a:t>n</a:t>
            </a:r>
            <a:r>
              <a:rPr lang="en-US" sz="2900" baseline="-25000" dirty="0" err="1"/>
              <a:t>SCID</a:t>
            </a:r>
            <a:r>
              <a:rPr lang="en-US" sz="2900" dirty="0"/>
              <a:t> as for CP-OFDM</a:t>
            </a:r>
          </a:p>
          <a:p>
            <a:pPr lvl="3"/>
            <a:r>
              <a:rPr lang="en-US" sz="2900" dirty="0"/>
              <a:t>1 bit always present in DCI when Rel.16 DMRS is configured </a:t>
            </a:r>
          </a:p>
          <a:p>
            <a:pPr lvl="2"/>
            <a:r>
              <a:rPr lang="en-US" sz="2900" dirty="0"/>
              <a:t>FFS on how to interpret 1 bit in DCI for length&lt;30 </a:t>
            </a:r>
          </a:p>
          <a:p>
            <a:pPr lvl="2"/>
            <a:r>
              <a:rPr lang="en-US" sz="2900" dirty="0"/>
              <a:t>Possible benefit: gNB can dynamically select sequence to reduce probability of a bad sequence choice (e.g. nulls in PSD)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1ABF3-5512-40BA-B608-35D54F659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Length 6 CGS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8BD9B9-81E6-4885-AB1F-2AD2C9789F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69888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Offline agreement: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length 6 CGS; 8-PSK is used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Decide the associated sequences in the next RAN1 meeting	</a:t>
            </a:r>
          </a:p>
        </p:txBody>
      </p:sp>
    </p:spTree>
    <p:extLst>
      <p:ext uri="{BB962C8B-B14F-4D97-AF65-F5344CB8AC3E}">
        <p14:creationId xmlns:p14="http://schemas.microsoft.com/office/powerpoint/2010/main" val="3192899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60C28-541A-4802-8D9B-105C3A532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imbalance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D1274-5C0B-498A-A736-FC9A7C9C2C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Offline Conclusion</a:t>
            </a:r>
            <a:endParaRPr lang="en-US" dirty="0"/>
          </a:p>
          <a:p>
            <a:pPr lvl="1"/>
            <a:r>
              <a:rPr lang="en-GB" dirty="0"/>
              <a:t>Multiple companies in RAN1 have identified a power imbalance issue due to the some combinations of Rel.15 DMRS and some MIMO precoding matrices</a:t>
            </a:r>
          </a:p>
          <a:p>
            <a:pPr lvl="2"/>
            <a:r>
              <a:rPr lang="en-GB" dirty="0"/>
              <a:t>For example, it may occur for some cases of two symbol DMRS and two or four layer MIMO for a UE </a:t>
            </a:r>
          </a:p>
          <a:p>
            <a:pPr lvl="2"/>
            <a:r>
              <a:rPr lang="en-GB" dirty="0"/>
              <a:t>Some companies claim this can be avoided by implementation based solutions for PDSCH and PUSCH</a:t>
            </a:r>
          </a:p>
          <a:p>
            <a:endParaRPr lang="en-US" dirty="0"/>
          </a:p>
          <a:p>
            <a:pPr marL="369888" lvl="1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65630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3EFE5-A43E-4088-BD35-65D0B28BD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MU-MIMO for pi/2 BPSK 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91DE0-7813-43C3-B14F-F87AB92682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b="1" dirty="0"/>
              <a:t>Offline agreement</a:t>
            </a:r>
          </a:p>
          <a:p>
            <a:pPr lvl="1"/>
            <a:r>
              <a:rPr lang="en-US" dirty="0"/>
              <a:t>For one OFDM symbol DMRS and for PUSCH with pi/2 BPSK modulation, down select among the following alternatives</a:t>
            </a:r>
          </a:p>
          <a:p>
            <a:pPr lvl="2"/>
            <a:r>
              <a:rPr lang="en-US" dirty="0"/>
              <a:t>Alt.0: Only a single DMRS port is supported (one comb is used)</a:t>
            </a:r>
          </a:p>
          <a:p>
            <a:pPr lvl="2"/>
            <a:r>
              <a:rPr lang="en-US" dirty="0"/>
              <a:t>Alt.1: One DMRS port per comb is supported (in total 2 ports)</a:t>
            </a:r>
          </a:p>
          <a:p>
            <a:pPr lvl="2"/>
            <a:r>
              <a:rPr lang="en-US" dirty="0"/>
              <a:t>Alt.2 : Support two DMRS ports per comb (in total 4 ports) </a:t>
            </a:r>
          </a:p>
          <a:p>
            <a:pPr lvl="2"/>
            <a:r>
              <a:rPr lang="en-US" dirty="0"/>
              <a:t>Study may take UL timing misalignment into account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41875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206</TotalTime>
  <Words>483</Words>
  <Application>Microsoft Office PowerPoint</Application>
  <PresentationFormat>Widescreen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</vt:lpstr>
      <vt:lpstr>Ericsson Technical Icons</vt:lpstr>
      <vt:lpstr>Ericsson Hilda Light</vt:lpstr>
      <vt:lpstr>Wingdings</vt:lpstr>
      <vt:lpstr>PresentationTemplate2017</vt:lpstr>
      <vt:lpstr>Notes from low PAPR RS offline discussion</vt:lpstr>
      <vt:lpstr>Agenda</vt:lpstr>
      <vt:lpstr>Length ≥30 configuration</vt:lpstr>
      <vt:lpstr>Length 6 CGS</vt:lpstr>
      <vt:lpstr>Power imbalance</vt:lpstr>
      <vt:lpstr>MU-MIMO for pi/2 BPSK PUSCH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PAPR RS offline</dc:title>
  <dc:creator>Mattias Frenne</dc:creator>
  <cp:keywords/>
  <dc:description/>
  <cp:lastModifiedBy>Mattias Frenne</cp:lastModifiedBy>
  <cp:revision>8</cp:revision>
  <dcterms:created xsi:type="dcterms:W3CDTF">2019-01-22T07:34:45Z</dcterms:created>
  <dcterms:modified xsi:type="dcterms:W3CDTF">2019-01-23T02:19:22Z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