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WF on CSI-RS Rate Matching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Samsung, </a:t>
            </a:r>
            <a:r>
              <a:rPr lang="en-US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sz="2800" dirty="0" smtClean="0">
                <a:solidFill>
                  <a:schemeClr val="tx1"/>
                </a:solidFill>
              </a:rPr>
              <a:t>, DOCOMO, ZTE, </a:t>
            </a:r>
            <a:r>
              <a:rPr lang="en-US" sz="2800" dirty="0" err="1" smtClean="0">
                <a:solidFill>
                  <a:schemeClr val="tx1"/>
                </a:solidFill>
              </a:rPr>
              <a:t>Sanechips</a:t>
            </a:r>
            <a:r>
              <a:rPr lang="en-US" sz="2800" dirty="0" smtClean="0">
                <a:solidFill>
                  <a:schemeClr val="tx1"/>
                </a:solidFill>
              </a:rPr>
              <a:t>, vivo, </a:t>
            </a:r>
            <a:r>
              <a:rPr lang="en-US" sz="2800" dirty="0" smtClean="0">
                <a:solidFill>
                  <a:schemeClr val="tx1"/>
                </a:solidFill>
              </a:rPr>
              <a:t>Ericsson, Qualcomm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357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</a:t>
            </a:r>
            <a:r>
              <a:rPr kumimoji="1" lang="en-US" altLang="zh-CN" sz="2000" dirty="0" smtClean="0"/>
              <a:t>WG1 </a:t>
            </a:r>
            <a:r>
              <a:rPr kumimoji="1" lang="en-US" altLang="ko-KR" sz="2000" dirty="0"/>
              <a:t>Meeting AH </a:t>
            </a:r>
            <a:r>
              <a:rPr kumimoji="1" lang="en-US" altLang="ko-KR" sz="2000" dirty="0" smtClean="0"/>
              <a:t>1801</a:t>
            </a:r>
            <a:endParaRPr kumimoji="1" lang="en-US" altLang="ko-KR" sz="2000" dirty="0"/>
          </a:p>
          <a:p>
            <a:r>
              <a:rPr lang="en-US" sz="2000" dirty="0" smtClean="0"/>
              <a:t>Vancouver</a:t>
            </a:r>
            <a:r>
              <a:rPr lang="en-US" sz="2000" dirty="0"/>
              <a:t>, Canada, January 22nd – 26th, 2018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7.2.3.2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 smtClean="0"/>
              <a:t>1801174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sz="36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28600" y="1143000"/>
            <a:ext cx="8686800" cy="533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The </a:t>
            </a:r>
            <a:r>
              <a:rPr lang="en-US" altLang="ko-KR" sz="1800" dirty="0"/>
              <a:t>current NR 211 spec captures a different rule than LTE such that all PDSCH REs overlapped with CSI-RS configured for a UE should be rate </a:t>
            </a:r>
            <a:r>
              <a:rPr lang="en-US" altLang="ko-KR" sz="1800" dirty="0" smtClean="0"/>
              <a:t>matched</a:t>
            </a:r>
          </a:p>
          <a:p>
            <a:pPr lvl="1"/>
            <a:r>
              <a:rPr lang="en-US" altLang="ko-KR" sz="1400" dirty="0" smtClean="0"/>
              <a:t>There </a:t>
            </a:r>
            <a:r>
              <a:rPr lang="en-US" altLang="ko-KR" sz="1400" dirty="0"/>
              <a:t>might be more than hundreds of CSI-RSs for mobility regardless of carrier frequency in NR</a:t>
            </a:r>
          </a:p>
          <a:p>
            <a:pPr lvl="1"/>
            <a:r>
              <a:rPr lang="en-US" altLang="ko-KR" sz="1400" dirty="0" smtClean="0"/>
              <a:t>In </a:t>
            </a:r>
            <a:r>
              <a:rPr lang="en-US" altLang="ko-KR" sz="1400" dirty="0"/>
              <a:t>LTE, PDSCH REs occupied by NZP CSI-RS for DRS are not mandated to be rate matched considering RS overhead, while the REs occupied by NZP CSI-RS for CSI reporting are rate matched</a:t>
            </a:r>
            <a:endParaRPr lang="ko-KR" altLang="ko-KR" sz="1400" dirty="0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0" y="2667000"/>
            <a:ext cx="5510678" cy="3913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33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US" altLang="ko-KR" sz="2000" dirty="0" smtClean="0"/>
              <a:t>By default, UE </a:t>
            </a:r>
            <a:r>
              <a:rPr lang="en-US" altLang="ko-KR" sz="2000" dirty="0"/>
              <a:t>does not perform rate matching on REs overlapped </a:t>
            </a:r>
            <a:r>
              <a:rPr lang="en-US" altLang="ko-KR" sz="2000" dirty="0" smtClean="0"/>
              <a:t>with </a:t>
            </a:r>
            <a:r>
              <a:rPr lang="en-US" altLang="ko-KR" sz="2000" dirty="0"/>
              <a:t>at least</a:t>
            </a:r>
            <a:r>
              <a:rPr lang="en-US" altLang="ko-KR" sz="2000" dirty="0" smtClean="0"/>
              <a:t> </a:t>
            </a:r>
            <a:r>
              <a:rPr lang="en-US" altLang="ko-KR" sz="2000" dirty="0"/>
              <a:t>CSI-RS for </a:t>
            </a:r>
            <a:r>
              <a:rPr lang="en-US" altLang="ko-KR" sz="2000" dirty="0" smtClean="0"/>
              <a:t>mobility, which is not configured with serving cell ID</a:t>
            </a:r>
          </a:p>
          <a:p>
            <a:pPr lvl="1"/>
            <a:r>
              <a:rPr lang="en-US" altLang="ko-KR" sz="1600" dirty="0"/>
              <a:t>UE  shall perform rate matching on REs overlapped with a CSI-RS for mobility only if ZP-CSI-RS covers the REs overlapped with the CSI-RS for mobility.</a:t>
            </a:r>
          </a:p>
          <a:p>
            <a:pPr lvl="1"/>
            <a:r>
              <a:rPr lang="en-US" altLang="ko-KR" sz="1600" dirty="0" smtClean="0"/>
              <a:t>FFS, rate </a:t>
            </a:r>
            <a:r>
              <a:rPr lang="en-US" altLang="ko-KR" sz="1600" dirty="0"/>
              <a:t>matching on REs overlapped with </a:t>
            </a:r>
            <a:r>
              <a:rPr lang="en-US" altLang="ko-KR" sz="1600" dirty="0" smtClean="0"/>
              <a:t>CSI-RS </a:t>
            </a:r>
            <a:r>
              <a:rPr lang="en-US" altLang="ko-KR" sz="1600" dirty="0"/>
              <a:t>for </a:t>
            </a:r>
            <a:r>
              <a:rPr lang="en-US" altLang="ko-KR" sz="1600" dirty="0" smtClean="0"/>
              <a:t>mobility </a:t>
            </a:r>
            <a:r>
              <a:rPr lang="en-US" altLang="ko-KR" sz="1600" dirty="0"/>
              <a:t>configured with serving cell ID</a:t>
            </a:r>
            <a:endParaRPr lang="en-US" altLang="ko-KR" sz="1600" dirty="0" smtClean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r>
              <a:rPr lang="en-US" altLang="ko-KR" sz="2400" dirty="0" smtClean="0"/>
              <a:t>The corresponding text proposal for Section 7.3.1.5 in TS38.211 is as follows (red parts are added):</a:t>
            </a:r>
          </a:p>
          <a:p>
            <a:pPr lvl="1"/>
            <a:r>
              <a:rPr lang="en-US" altLang="ko-KR" sz="2000" dirty="0"/>
              <a:t> the corresponding resource elements in the corresponding physical resource blocks are</a:t>
            </a:r>
          </a:p>
          <a:p>
            <a:pPr lvl="2"/>
            <a:r>
              <a:rPr lang="en-US" altLang="ko-KR" sz="1600" dirty="0" smtClean="0"/>
              <a:t>…</a:t>
            </a:r>
            <a:endParaRPr lang="en-US" altLang="ko-KR" sz="1600" dirty="0"/>
          </a:p>
          <a:p>
            <a:pPr lvl="2"/>
            <a:r>
              <a:rPr lang="en-US" altLang="ko-KR" sz="1600" dirty="0" smtClean="0"/>
              <a:t>not </a:t>
            </a:r>
            <a:r>
              <a:rPr lang="en-US" altLang="ko-KR" sz="1600" dirty="0"/>
              <a:t>used for zero-power or non-zero-power CSI-RS according to clause 7.4.1.5</a:t>
            </a:r>
            <a:r>
              <a:rPr lang="en-US" altLang="ko-KR" sz="1600" dirty="0">
                <a:solidFill>
                  <a:srgbClr val="FF0000"/>
                </a:solidFill>
              </a:rPr>
              <a:t>, except non-zero-power CSI-RSs </a:t>
            </a:r>
            <a:r>
              <a:rPr lang="en-US" altLang="ko-KR" sz="1600" dirty="0" smtClean="0">
                <a:solidFill>
                  <a:srgbClr val="FF0000"/>
                </a:solidFill>
              </a:rPr>
              <a:t>for </a:t>
            </a:r>
            <a:r>
              <a:rPr lang="en-US" altLang="ko-KR" sz="1600" dirty="0" smtClean="0">
                <a:solidFill>
                  <a:srgbClr val="FF0000"/>
                </a:solidFill>
              </a:rPr>
              <a:t>mobility, which is not configured with serving cell ID</a:t>
            </a:r>
            <a:endParaRPr lang="en-US" altLang="ko-KR" sz="1600" dirty="0">
              <a:solidFill>
                <a:srgbClr val="FF0000"/>
              </a:solidFill>
            </a:endParaRPr>
          </a:p>
          <a:p>
            <a:pPr lvl="2"/>
            <a:r>
              <a:rPr lang="en-US" altLang="ko-KR" sz="1600" dirty="0" smtClean="0"/>
              <a:t>…</a:t>
            </a:r>
            <a:endParaRPr lang="en-US" altLang="ko-KR" sz="1600" dirty="0"/>
          </a:p>
          <a:p>
            <a:pPr lvl="1"/>
            <a:endParaRPr lang="ko-KR" altLang="ko-KR" sz="2000" dirty="0"/>
          </a:p>
        </p:txBody>
      </p:sp>
      <p:grpSp>
        <p:nvGrpSpPr>
          <p:cNvPr id="9" name="그룹 8"/>
          <p:cNvGrpSpPr/>
          <p:nvPr/>
        </p:nvGrpSpPr>
        <p:grpSpPr>
          <a:xfrm>
            <a:off x="1524000" y="2724168"/>
            <a:ext cx="4572000" cy="1028737"/>
            <a:chOff x="2895600" y="5347900"/>
            <a:chExt cx="4572000" cy="1028737"/>
          </a:xfrm>
        </p:grpSpPr>
        <p:sp>
          <p:nvSpPr>
            <p:cNvPr id="5" name="직사각형 4"/>
            <p:cNvSpPr/>
            <p:nvPr/>
          </p:nvSpPr>
          <p:spPr>
            <a:xfrm>
              <a:off x="3186023" y="5668751"/>
              <a:ext cx="4281577" cy="70788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hangingPunct="0">
                <a:spcAft>
                  <a:spcPts val="0"/>
                </a:spcAft>
                <a:tabLst>
                  <a:tab pos="243840" algn="l"/>
                  <a:tab pos="487680" algn="l"/>
                  <a:tab pos="731520" algn="l"/>
                  <a:tab pos="975360" algn="l"/>
                  <a:tab pos="1219200" algn="l"/>
                  <a:tab pos="1463040" algn="l"/>
                  <a:tab pos="1706880" algn="l"/>
                  <a:tab pos="1950720" algn="l"/>
                  <a:tab pos="2194560" algn="l"/>
                  <a:tab pos="2438400" algn="l"/>
                  <a:tab pos="2682240" algn="l"/>
                  <a:tab pos="2926080" algn="l"/>
                  <a:tab pos="3169920" algn="l"/>
                  <a:tab pos="3413760" algn="l"/>
                  <a:tab pos="3657600" algn="l"/>
                  <a:tab pos="3901440" algn="l"/>
                  <a:tab pos="4145280" algn="l"/>
                  <a:tab pos="4389120" algn="l"/>
                  <a:tab pos="4632960" algn="l"/>
                  <a:tab pos="4876800" algn="l"/>
                  <a:tab pos="5120640" algn="l"/>
                  <a:tab pos="5364480" algn="l"/>
                  <a:tab pos="5608320" algn="l"/>
                  <a:tab pos="5852160" algn="l"/>
                </a:tabLst>
              </a:pPr>
              <a:r>
                <a:rPr lang="en-US" altLang="ko-KR" sz="1000" dirty="0">
                  <a:cs typeface="Times New Roman"/>
                </a:rPr>
                <a:t>CSI-RS-Resource-Mobility					SEQUENCE {</a:t>
              </a:r>
              <a:endParaRPr lang="ko-KR" altLang="ko-KR" sz="1000" dirty="0">
                <a:cs typeface="Times New Roman"/>
              </a:endParaRPr>
            </a:p>
            <a:p>
              <a:pPr hangingPunct="0">
                <a:spcAft>
                  <a:spcPts val="0"/>
                </a:spcAft>
                <a:tabLst>
                  <a:tab pos="243840" algn="l"/>
                  <a:tab pos="487680" algn="l"/>
                  <a:tab pos="731520" algn="l"/>
                  <a:tab pos="975360" algn="l"/>
                  <a:tab pos="1219200" algn="l"/>
                  <a:tab pos="1463040" algn="l"/>
                  <a:tab pos="1706880" algn="l"/>
                  <a:tab pos="1950720" algn="l"/>
                  <a:tab pos="2194560" algn="l"/>
                  <a:tab pos="2438400" algn="l"/>
                  <a:tab pos="2682240" algn="l"/>
                  <a:tab pos="2926080" algn="l"/>
                  <a:tab pos="3169920" algn="l"/>
                  <a:tab pos="3413760" algn="l"/>
                  <a:tab pos="3657600" algn="l"/>
                  <a:tab pos="3901440" algn="l"/>
                  <a:tab pos="4145280" algn="l"/>
                  <a:tab pos="4389120" algn="l"/>
                  <a:tab pos="4632960" algn="l"/>
                  <a:tab pos="4876800" algn="l"/>
                  <a:tab pos="5120640" algn="l"/>
                  <a:tab pos="5364480" algn="l"/>
                  <a:tab pos="5608320" algn="l"/>
                  <a:tab pos="5852160" algn="l"/>
                </a:tabLst>
              </a:pPr>
              <a:r>
                <a:rPr lang="en-US" altLang="ko-KR" sz="1000" dirty="0">
                  <a:cs typeface="Times New Roman"/>
                </a:rPr>
                <a:t>	</a:t>
              </a:r>
              <a:r>
                <a:rPr lang="en-US" altLang="ko-KR" sz="1000" dirty="0" err="1">
                  <a:cs typeface="Times New Roman"/>
                </a:rPr>
                <a:t>csi</a:t>
              </a:r>
              <a:r>
                <a:rPr lang="en-US" altLang="ko-KR" sz="1000" dirty="0">
                  <a:cs typeface="Times New Roman"/>
                </a:rPr>
                <a:t>-</a:t>
              </a:r>
              <a:r>
                <a:rPr lang="en-US" altLang="ko-KR" sz="1000" dirty="0" err="1">
                  <a:cs typeface="Times New Roman"/>
                </a:rPr>
                <a:t>rs</a:t>
              </a:r>
              <a:r>
                <a:rPr lang="en-US" altLang="ko-KR" sz="1000" dirty="0">
                  <a:cs typeface="Times New Roman"/>
                </a:rPr>
                <a:t>-</a:t>
              </a:r>
              <a:r>
                <a:rPr lang="en-US" altLang="ko-KR" sz="1000" dirty="0" err="1">
                  <a:cs typeface="Times New Roman"/>
                </a:rPr>
                <a:t>ResourceId</a:t>
              </a:r>
              <a:r>
                <a:rPr lang="en-US" altLang="ko-KR" sz="1000" dirty="0">
                  <a:cs typeface="Times New Roman"/>
                </a:rPr>
                <a:t>-RRM					CSI-RS-</a:t>
              </a:r>
              <a:r>
                <a:rPr lang="en-US" altLang="ko-KR" sz="1000" dirty="0" err="1">
                  <a:cs typeface="Times New Roman"/>
                </a:rPr>
                <a:t>ResourceId</a:t>
              </a:r>
              <a:r>
                <a:rPr lang="en-US" altLang="ko-KR" sz="1000" dirty="0">
                  <a:cs typeface="Times New Roman"/>
                </a:rPr>
                <a:t>-RRM,</a:t>
              </a:r>
              <a:endParaRPr lang="ko-KR" altLang="ko-KR" sz="1000" dirty="0">
                <a:cs typeface="Times New Roman"/>
              </a:endParaRPr>
            </a:p>
            <a:p>
              <a:pPr hangingPunct="0">
                <a:spcAft>
                  <a:spcPts val="0"/>
                </a:spcAft>
                <a:tabLst>
                  <a:tab pos="243840" algn="l"/>
                  <a:tab pos="487680" algn="l"/>
                  <a:tab pos="731520" algn="l"/>
                  <a:tab pos="975360" algn="l"/>
                  <a:tab pos="1219200" algn="l"/>
                  <a:tab pos="1463040" algn="l"/>
                  <a:tab pos="1706880" algn="l"/>
                  <a:tab pos="1950720" algn="l"/>
                  <a:tab pos="2194560" algn="l"/>
                  <a:tab pos="2438400" algn="l"/>
                  <a:tab pos="2682240" algn="l"/>
                  <a:tab pos="2926080" algn="l"/>
                  <a:tab pos="3169920" algn="l"/>
                  <a:tab pos="3413760" algn="l"/>
                  <a:tab pos="3657600" algn="l"/>
                  <a:tab pos="3901440" algn="l"/>
                  <a:tab pos="4145280" algn="l"/>
                  <a:tab pos="4389120" algn="l"/>
                  <a:tab pos="4632960" algn="l"/>
                  <a:tab pos="4876800" algn="l"/>
                  <a:tab pos="5120640" algn="l"/>
                  <a:tab pos="5364480" algn="l"/>
                  <a:tab pos="5608320" algn="l"/>
                  <a:tab pos="5852160" algn="l"/>
                </a:tabLst>
              </a:pPr>
              <a:r>
                <a:rPr lang="en-US" altLang="ko-KR" sz="1000" dirty="0">
                  <a:cs typeface="Times New Roman"/>
                </a:rPr>
                <a:t>	</a:t>
              </a:r>
              <a:r>
                <a:rPr lang="en-US" altLang="ko-KR" sz="1000" dirty="0" err="1">
                  <a:cs typeface="Times New Roman"/>
                </a:rPr>
                <a:t>cellId</a:t>
              </a:r>
              <a:r>
                <a:rPr lang="en-US" altLang="ko-KR" sz="1000" dirty="0">
                  <a:cs typeface="Times New Roman"/>
                </a:rPr>
                <a:t>									</a:t>
              </a:r>
              <a:r>
                <a:rPr lang="en-US" altLang="ko-KR" sz="1000" dirty="0" err="1">
                  <a:cs typeface="Times New Roman"/>
                </a:rPr>
                <a:t>PhysicalCellId</a:t>
              </a:r>
              <a:r>
                <a:rPr lang="en-US" altLang="ko-KR" sz="1000" dirty="0">
                  <a:cs typeface="Times New Roman"/>
                </a:rPr>
                <a:t>,</a:t>
              </a:r>
              <a:endParaRPr lang="ko-KR" altLang="ko-KR" sz="1000" dirty="0">
                <a:cs typeface="Times New Roman"/>
              </a:endParaRPr>
            </a:p>
            <a:p>
              <a:pPr hangingPunct="0">
                <a:spcAft>
                  <a:spcPts val="0"/>
                </a:spcAft>
                <a:tabLst>
                  <a:tab pos="243840" algn="l"/>
                  <a:tab pos="487680" algn="l"/>
                  <a:tab pos="731520" algn="l"/>
                  <a:tab pos="975360" algn="l"/>
                  <a:tab pos="1219200" algn="l"/>
                  <a:tab pos="1463040" algn="l"/>
                  <a:tab pos="1706880" algn="l"/>
                  <a:tab pos="1950720" algn="l"/>
                  <a:tab pos="2194560" algn="l"/>
                  <a:tab pos="2438400" algn="l"/>
                  <a:tab pos="2682240" algn="l"/>
                  <a:tab pos="2926080" algn="l"/>
                  <a:tab pos="3169920" algn="l"/>
                  <a:tab pos="3413760" algn="l"/>
                  <a:tab pos="3657600" algn="l"/>
                  <a:tab pos="3901440" algn="l"/>
                  <a:tab pos="4145280" algn="l"/>
                  <a:tab pos="4389120" algn="l"/>
                  <a:tab pos="4632960" algn="l"/>
                  <a:tab pos="4876800" algn="l"/>
                  <a:tab pos="5120640" algn="l"/>
                  <a:tab pos="5364480" algn="l"/>
                  <a:tab pos="5608320" algn="l"/>
                  <a:tab pos="5852160" algn="l"/>
                </a:tabLst>
              </a:pPr>
              <a:r>
                <a:rPr lang="en-US" altLang="ko-KR" sz="1000" dirty="0">
                  <a:cs typeface="Times New Roman"/>
                </a:rPr>
                <a:t>}</a:t>
              </a:r>
              <a:endParaRPr lang="ko-KR" altLang="ko-KR" sz="1000" dirty="0">
                <a:cs typeface="Times New Roman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895600" y="5486400"/>
              <a:ext cx="4572000" cy="890237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71800" y="5347900"/>
              <a:ext cx="375105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Info: Cell ID configuration for CSI-RS for RRM in TS38.331</a:t>
              </a:r>
              <a:endParaRPr lang="ko-KR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10846</TotalTime>
  <Words>264</Words>
  <Application>Microsoft Office PowerPoint</Application>
  <PresentationFormat>화면 슬라이드 쇼(4:3)</PresentationFormat>
  <Paragraphs>30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CSI-RS Rate Matching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Samsung</cp:lastModifiedBy>
  <cp:revision>305</cp:revision>
  <dcterms:created xsi:type="dcterms:W3CDTF">2016-09-09T20:37:00Z</dcterms:created>
  <dcterms:modified xsi:type="dcterms:W3CDTF">2018-01-26T23:42:28Z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