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76" r:id="rId2"/>
    <p:sldId id="305" r:id="rId3"/>
    <p:sldId id="311" r:id="rId4"/>
    <p:sldId id="310" r:id="rId5"/>
    <p:sldId id="313" r:id="rId6"/>
    <p:sldId id="31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816" autoAdjust="0"/>
  </p:normalViewPr>
  <p:slideViewPr>
    <p:cSldViewPr>
      <p:cViewPr varScale="1">
        <p:scale>
          <a:sx n="113" d="100"/>
          <a:sy n="113" d="100"/>
        </p:scale>
        <p:origin x="2046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7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617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568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05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7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png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11" Type="http://schemas.openxmlformats.org/officeDocument/2006/relationships/image" Target="../media/image5.wmf"/><Relationship Id="rId5" Type="http://schemas.openxmlformats.org/officeDocument/2006/relationships/image" Target="../media/image9.png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4" Type="http://schemas.openxmlformats.org/officeDocument/2006/relationships/image" Target="../media/image8.png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1400" y="3895725"/>
            <a:ext cx="7391400" cy="1109798"/>
          </a:xfrm>
        </p:spPr>
        <p:txBody>
          <a:bodyPr>
            <a:normAutofit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</a:t>
            </a:r>
            <a:r>
              <a:rPr lang="en-US" altLang="ko-KR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 smtClean="0">
                <a:solidFill>
                  <a:schemeClr val="tx1"/>
                </a:solidFill>
              </a:rPr>
              <a:t>Intel,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[Ericsson, </a:t>
            </a:r>
            <a:r>
              <a:rPr lang="en-US" altLang="ko-KR" dirty="0" smtClean="0">
                <a:solidFill>
                  <a:schemeClr val="tx1"/>
                </a:solidFill>
              </a:rPr>
              <a:t>Huawei, </a:t>
            </a:r>
            <a:r>
              <a:rPr lang="en-US" altLang="ko-KR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dirty="0" smtClean="0">
                <a:solidFill>
                  <a:schemeClr val="tx1"/>
                </a:solidFill>
              </a:rPr>
              <a:t>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90024" y="323655"/>
            <a:ext cx="1457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00000"/>
                </a:solidFill>
              </a:rPr>
              <a:t>R1-1801141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AH </a:t>
            </a:r>
            <a:r>
              <a:rPr lang="en-US" altLang="ko-KR" dirty="0" smtClean="0"/>
              <a:t>1801</a:t>
            </a:r>
          </a:p>
          <a:p>
            <a:pPr>
              <a:defRPr/>
            </a:pPr>
            <a:r>
              <a:rPr lang="en-US" altLang="ko-KR" dirty="0"/>
              <a:t>Vancouver, Canada, January 22nd – 26th, </a:t>
            </a:r>
            <a:r>
              <a:rPr lang="en-US" altLang="ko-KR" dirty="0" smtClean="0"/>
              <a:t>2018</a:t>
            </a:r>
          </a:p>
          <a:p>
            <a:pPr>
              <a:defRPr/>
            </a:pPr>
            <a:r>
              <a:rPr lang="tr-TR" altLang="ko-KR" dirty="0" smtClean="0"/>
              <a:t>Agenda Item: </a:t>
            </a:r>
            <a:r>
              <a:rPr lang="en-US" altLang="ko-KR" dirty="0" smtClean="0"/>
              <a:t>7.2.3.4</a:t>
            </a:r>
          </a:p>
          <a:p>
            <a:pPr>
              <a:defRPr/>
            </a:pPr>
            <a:endParaRPr lang="en-US" altLang="ko-KR" dirty="0"/>
          </a:p>
          <a:p>
            <a:pPr>
              <a:defRPr/>
            </a:pP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UL </a:t>
            </a:r>
            <a:r>
              <a:rPr lang="en-US" altLang="zh-CN" sz="4000" dirty="0" smtClean="0"/>
              <a:t>PT-RS power boosting factor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Background I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000" b="1" dirty="0" smtClean="0"/>
              <a:t>Agreements </a:t>
            </a:r>
            <a:r>
              <a:rPr lang="en-US" altLang="ko-KR" sz="2000" b="1" dirty="0"/>
              <a:t>in RAN1 </a:t>
            </a:r>
            <a:r>
              <a:rPr lang="en-US" altLang="ko-KR" sz="2000" b="1" dirty="0" smtClean="0"/>
              <a:t>#91</a:t>
            </a:r>
          </a:p>
          <a:p>
            <a:pPr lvl="1" latinLnBrk="1"/>
            <a:r>
              <a:rPr lang="en-US" altLang="ko-KR" sz="1800" dirty="0"/>
              <a:t>In RAN1#91, when one UL PTRS port is transmitted, PUSCH to PTRS power ratio per layer per RE is given by -A where A is given by the table below using the RRC parameter UL-PTRS-EPRE-ratio, with default value of 00. </a:t>
            </a:r>
          </a:p>
          <a:p>
            <a:pPr marL="457200" lvl="1" indent="0" latinLnBrk="1">
              <a:buNone/>
            </a:pPr>
            <a:endParaRPr lang="en-US" altLang="ko-KR" sz="1800" dirty="0" smtClean="0"/>
          </a:p>
        </p:txBody>
      </p:sp>
      <p:graphicFrame>
        <p:nvGraphicFramePr>
          <p:cNvPr id="6" name="Table 6">
            <a:extLst>
              <a:ext uri="{FF2B5EF4-FFF2-40B4-BE49-F238E27FC236}">
                <a16:creationId xmlns="" xmlns:a16="http://schemas.microsoft.com/office/drawing/2014/main" id="{9342A640-52DA-44F7-951C-6F11BF2D6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802555"/>
              </p:ext>
            </p:extLst>
          </p:nvPr>
        </p:nvGraphicFramePr>
        <p:xfrm>
          <a:off x="2514600" y="2552702"/>
          <a:ext cx="39624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571">
                  <a:extLst>
                    <a:ext uri="{9D8B030D-6E8A-4147-A177-3AD203B41FA5}">
                      <a16:colId xmlns="" xmlns:a16="http://schemas.microsoft.com/office/drawing/2014/main" val="4247304971"/>
                    </a:ext>
                  </a:extLst>
                </a:gridCol>
                <a:gridCol w="502399">
                  <a:extLst>
                    <a:ext uri="{9D8B030D-6E8A-4147-A177-3AD203B41FA5}">
                      <a16:colId xmlns="" xmlns:a16="http://schemas.microsoft.com/office/drawing/2014/main" val="111102043"/>
                    </a:ext>
                  </a:extLst>
                </a:gridCol>
                <a:gridCol w="790732">
                  <a:extLst>
                    <a:ext uri="{9D8B030D-6E8A-4147-A177-3AD203B41FA5}">
                      <a16:colId xmlns="" xmlns:a16="http://schemas.microsoft.com/office/drawing/2014/main" val="1680699867"/>
                    </a:ext>
                  </a:extLst>
                </a:gridCol>
                <a:gridCol w="646566">
                  <a:extLst>
                    <a:ext uri="{9D8B030D-6E8A-4147-A177-3AD203B41FA5}">
                      <a16:colId xmlns="" xmlns:a16="http://schemas.microsoft.com/office/drawing/2014/main" val="1938793924"/>
                    </a:ext>
                  </a:extLst>
                </a:gridCol>
                <a:gridCol w="646566">
                  <a:extLst>
                    <a:ext uri="{9D8B030D-6E8A-4147-A177-3AD203B41FA5}">
                      <a16:colId xmlns="" xmlns:a16="http://schemas.microsoft.com/office/drawing/2014/main" val="1935858873"/>
                    </a:ext>
                  </a:extLst>
                </a:gridCol>
                <a:gridCol w="646566">
                  <a:extLst>
                    <a:ext uri="{9D8B030D-6E8A-4147-A177-3AD203B41FA5}">
                      <a16:colId xmlns="" xmlns:a16="http://schemas.microsoft.com/office/drawing/2014/main" val="470821279"/>
                    </a:ext>
                  </a:extLst>
                </a:gridCol>
              </a:tblGrid>
              <a:tr h="342900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</a:t>
                      </a:r>
                      <a:endParaRPr lang="en-US" sz="1600" dirty="0"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 PUSCH layers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14193498"/>
                  </a:ext>
                </a:extLst>
              </a:tr>
              <a:tr h="34290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1410175"/>
                  </a:ext>
                </a:extLst>
              </a:tr>
              <a:tr h="342900">
                <a:tc rowSpan="4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RRC parameter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95374978"/>
                  </a:ext>
                </a:extLst>
              </a:tr>
              <a:tr h="3429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01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7398063"/>
                  </a:ext>
                </a:extLst>
              </a:tr>
              <a:tr h="3429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303201"/>
                  </a:ext>
                </a:extLst>
              </a:tr>
              <a:tr h="3429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47600609"/>
                  </a:ext>
                </a:extLst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24400" y="510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84924"/>
              </p:ext>
            </p:extLst>
          </p:nvPr>
        </p:nvGraphicFramePr>
        <p:xfrm>
          <a:off x="4666432" y="3252809"/>
          <a:ext cx="343718" cy="30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8" name="Equation" r:id="rId4" imgW="241200" imgH="215640" progId="Equation.DSMT4">
                  <p:embed/>
                </p:oleObj>
              </mc:Choice>
              <mc:Fallback>
                <p:oleObj name="Equation" r:id="rId4" imgW="2412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66432" y="3252809"/>
                        <a:ext cx="343718" cy="307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977097"/>
              </p:ext>
            </p:extLst>
          </p:nvPr>
        </p:nvGraphicFramePr>
        <p:xfrm>
          <a:off x="5305425" y="3251202"/>
          <a:ext cx="32543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9"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5425" y="3251202"/>
                        <a:ext cx="32543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500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Background II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1143000"/>
            <a:ext cx="8534400" cy="5257799"/>
          </a:xfrm>
        </p:spPr>
        <p:txBody>
          <a:bodyPr>
            <a:normAutofit/>
          </a:bodyPr>
          <a:lstStyle/>
          <a:p>
            <a:pPr lvl="0"/>
            <a:r>
              <a:rPr lang="en-US" altLang="ko-KR" sz="2000" b="1" dirty="0" smtClean="0"/>
              <a:t>Codebook based UL transmissions</a:t>
            </a:r>
            <a:endParaRPr lang="ko-KR" altLang="ko-KR" sz="2000" b="1"/>
          </a:p>
          <a:p>
            <a:pPr lvl="1"/>
            <a:r>
              <a:rPr lang="en-US" altLang="ko-KR" sz="1600" dirty="0" smtClean="0"/>
              <a:t>For codebook based UL transmissions, the </a:t>
            </a:r>
            <a:r>
              <a:rPr lang="en-US" altLang="ko-KR" sz="1600" dirty="0"/>
              <a:t>precoding matrices are designed based on </a:t>
            </a:r>
            <a:r>
              <a:rPr lang="en-US" altLang="ko-KR" sz="1600" b="1" dirty="0">
                <a:solidFill>
                  <a:srgbClr val="FF0000"/>
                </a:solidFill>
              </a:rPr>
              <a:t>per antenna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power </a:t>
            </a:r>
            <a:r>
              <a:rPr lang="en-US" altLang="ko-KR" sz="1600" b="1" dirty="0">
                <a:solidFill>
                  <a:srgbClr val="FF0000"/>
                </a:solidFill>
              </a:rPr>
              <a:t>constraint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.</a:t>
            </a:r>
          </a:p>
          <a:p>
            <a:pPr lvl="1"/>
            <a:endParaRPr lang="en-US" altLang="ko-KR" sz="1600" b="1" dirty="0">
              <a:solidFill>
                <a:srgbClr val="FF0000"/>
              </a:solidFill>
            </a:endParaRPr>
          </a:p>
          <a:p>
            <a:pPr lvl="1"/>
            <a:endParaRPr lang="en-US" altLang="ko-KR" sz="1600" b="1" dirty="0" smtClean="0">
              <a:solidFill>
                <a:srgbClr val="FF0000"/>
              </a:solidFill>
            </a:endParaRPr>
          </a:p>
          <a:p>
            <a:pPr lvl="1"/>
            <a:endParaRPr lang="en-US" altLang="ko-KR" sz="1600" b="1" dirty="0">
              <a:solidFill>
                <a:srgbClr val="FF0000"/>
              </a:solidFill>
            </a:endParaRPr>
          </a:p>
          <a:p>
            <a:pPr lvl="1"/>
            <a:endParaRPr lang="en-US" altLang="ko-KR" sz="1600" b="1" dirty="0" smtClean="0">
              <a:solidFill>
                <a:srgbClr val="FF0000"/>
              </a:solidFill>
            </a:endParaRPr>
          </a:p>
          <a:p>
            <a:pPr lvl="1"/>
            <a:endParaRPr lang="en-US" altLang="ko-KR" sz="1600" b="1" dirty="0">
              <a:solidFill>
                <a:srgbClr val="FF0000"/>
              </a:solidFill>
            </a:endParaRPr>
          </a:p>
          <a:p>
            <a:pPr lvl="1"/>
            <a:endParaRPr lang="en-US" altLang="ko-KR" sz="1600" b="1" dirty="0" smtClean="0">
              <a:solidFill>
                <a:srgbClr val="FF0000"/>
              </a:solidFill>
            </a:endParaRPr>
          </a:p>
          <a:p>
            <a:pPr lvl="1"/>
            <a:endParaRPr lang="en-US" altLang="ko-KR" sz="1600" b="1" dirty="0">
              <a:solidFill>
                <a:srgbClr val="FF0000"/>
              </a:solidFill>
            </a:endParaRPr>
          </a:p>
          <a:p>
            <a:pPr lvl="1"/>
            <a:endParaRPr lang="en-US" altLang="ko-KR" sz="1600" b="1" dirty="0" smtClean="0">
              <a:solidFill>
                <a:srgbClr val="FF0000"/>
              </a:solidFill>
            </a:endParaRPr>
          </a:p>
          <a:p>
            <a:pPr lvl="1"/>
            <a:endParaRPr lang="en-US" altLang="ko-KR" sz="1600" b="1" dirty="0">
              <a:solidFill>
                <a:srgbClr val="FF0000"/>
              </a:solidFill>
            </a:endParaRPr>
          </a:p>
          <a:p>
            <a:pPr lvl="1"/>
            <a:r>
              <a:rPr lang="en-US" altLang="ko-KR" sz="1600" dirty="0" smtClean="0"/>
              <a:t>Here</a:t>
            </a:r>
            <a:r>
              <a:rPr lang="en-US" altLang="ko-KR" sz="1600" dirty="0"/>
              <a:t>, elements of each precoding matrix have </a:t>
            </a:r>
            <a:r>
              <a:rPr lang="en-US" altLang="ko-KR" sz="1600" b="1" dirty="0">
                <a:solidFill>
                  <a:srgbClr val="FF0000"/>
                </a:solidFill>
              </a:rPr>
              <a:t>constant magnitude</a:t>
            </a:r>
            <a:r>
              <a:rPr lang="en-US" altLang="ko-KR" sz="1600" dirty="0"/>
              <a:t>, while norm2 of precoding matrices can be different each other. For example, </a:t>
            </a:r>
            <a:r>
              <a:rPr lang="en-US" altLang="ko-KR" sz="1600" dirty="0">
                <a:solidFill>
                  <a:srgbClr val="FF0000"/>
                </a:solidFill>
              </a:rPr>
              <a:t>the precoding matrix with TPMI index=0 has 1/4 of norm2, while that with TPMI index=24 has 1 of norm2</a:t>
            </a:r>
            <a:r>
              <a:rPr lang="en-US" altLang="ko-KR" sz="1600" dirty="0" smtClean="0">
                <a:solidFill>
                  <a:srgbClr val="FF0000"/>
                </a:solidFill>
              </a:rPr>
              <a:t>.</a:t>
            </a:r>
            <a:r>
              <a:rPr lang="en-US" altLang="ko-KR" sz="1600" dirty="0" smtClean="0"/>
              <a:t> </a:t>
            </a:r>
          </a:p>
          <a:p>
            <a:pPr lvl="1"/>
            <a:r>
              <a:rPr lang="en-US" altLang="ko-KR" sz="1600" dirty="0" smtClean="0"/>
              <a:t>This </a:t>
            </a:r>
            <a:r>
              <a:rPr lang="en-US" altLang="ko-KR" sz="1600" dirty="0"/>
              <a:t>is because power boost-up from un-used port(s) requires wider dynamic range of power amplifier, </a:t>
            </a:r>
            <a:r>
              <a:rPr lang="en-US" altLang="ko-KR" sz="1600" b="1" dirty="0"/>
              <a:t>it may require more expensive RF-chains at UE.</a:t>
            </a:r>
            <a:endParaRPr lang="ko-KR" altLang="ko-KR" sz="1600" b="1" dirty="0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3"/>
          <a:srcRect b="44560"/>
          <a:stretch/>
        </p:blipFill>
        <p:spPr>
          <a:xfrm>
            <a:off x="1600200" y="2057400"/>
            <a:ext cx="5791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291562"/>
          </a:xfrm>
        </p:spPr>
        <p:txBody>
          <a:bodyPr>
            <a:normAutofit fontScale="90000"/>
          </a:bodyPr>
          <a:lstStyle/>
          <a:p>
            <a:r>
              <a:rPr lang="en-US" altLang="ko-KR" sz="3600" b="1" dirty="0" smtClean="0"/>
              <a:t>Examples with # of UL PT-RS ports=1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762000"/>
            <a:ext cx="4191000" cy="58673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1800" dirty="0" smtClean="0"/>
              <a:t>Full-coherent precoding matrix</a:t>
            </a:r>
          </a:p>
          <a:p>
            <a:pPr latinLnBrk="1"/>
            <a:endParaRPr lang="en-US" altLang="ko-KR" sz="1800" dirty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/>
          </a:p>
          <a:p>
            <a:pPr marL="0" indent="0" latinLnBrk="1">
              <a:lnSpc>
                <a:spcPct val="150000"/>
              </a:lnSpc>
              <a:buNone/>
            </a:pPr>
            <a:endParaRPr lang="en-US" altLang="ko-KR" sz="1800" dirty="0" smtClean="0"/>
          </a:p>
          <a:p>
            <a:pPr latinLnBrk="1"/>
            <a:r>
              <a:rPr lang="en-US" altLang="ko-KR" sz="1800" dirty="0" smtClean="0"/>
              <a:t>Non-coherent precoding matrix </a:t>
            </a:r>
            <a:endParaRPr lang="en-US" altLang="ko-KR" sz="1600" u="sng" dirty="0" smtClean="0">
              <a:solidFill>
                <a:srgbClr val="FF0000"/>
              </a:solidFill>
            </a:endParaRPr>
          </a:p>
          <a:p>
            <a:pPr marL="0" indent="0" latinLnBrk="1">
              <a:buNone/>
            </a:pPr>
            <a:endParaRPr lang="en-US" altLang="ko-KR" sz="1100" b="1" u="sng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724400" y="762000"/>
            <a:ext cx="4191000" cy="5867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/>
            <a:r>
              <a:rPr lang="en-US" altLang="ko-KR" sz="1800" dirty="0" smtClean="0"/>
              <a:t>Partial-coherent with rank &lt; 4</a:t>
            </a:r>
          </a:p>
          <a:p>
            <a:pPr marL="0" indent="0" latinLnBrk="1">
              <a:buNone/>
            </a:pPr>
            <a:endParaRPr lang="en-US" altLang="ko-KR" sz="1800" dirty="0" smtClean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 smtClean="0"/>
          </a:p>
          <a:p>
            <a:pPr latinLnBrk="1"/>
            <a:endParaRPr lang="en-US" altLang="ko-KR" sz="1800" dirty="0" smtClean="0"/>
          </a:p>
          <a:p>
            <a:pPr marL="0" indent="0" latinLnBrk="1">
              <a:buNone/>
            </a:pPr>
            <a:endParaRPr lang="en-US" altLang="ko-KR" sz="1800" dirty="0" smtClean="0"/>
          </a:p>
          <a:p>
            <a:pPr marL="0" indent="0" latinLnBrk="1">
              <a:lnSpc>
                <a:spcPct val="150000"/>
              </a:lnSpc>
              <a:buNone/>
            </a:pPr>
            <a:endParaRPr lang="en-US" altLang="ko-KR" sz="1800" dirty="0" smtClean="0"/>
          </a:p>
          <a:p>
            <a:pPr latinLnBrk="1"/>
            <a:r>
              <a:rPr lang="en-US" altLang="ko-KR" sz="1800" dirty="0" smtClean="0"/>
              <a:t>Partial-coherent with rank=4</a:t>
            </a:r>
            <a:endParaRPr lang="en-US" altLang="ko-KR" sz="1800" dirty="0"/>
          </a:p>
          <a:p>
            <a:pPr marL="0" indent="0" latinLnBrk="1">
              <a:buFont typeface="Arial" panose="020B0604020202020204" pitchFamily="34" charset="0"/>
              <a:buNone/>
            </a:pPr>
            <a:endParaRPr lang="en-US" altLang="ko-KR" sz="1100" b="1" u="sng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" y="1143000"/>
            <a:ext cx="4279552" cy="2376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" y="4236469"/>
            <a:ext cx="3930557" cy="2376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9459" y="4223231"/>
            <a:ext cx="4269038" cy="2376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459" y="1143000"/>
            <a:ext cx="3830694" cy="2376000"/>
          </a:xfrm>
          <a:prstGeom prst="rect">
            <a:avLst/>
          </a:prstGeom>
        </p:spPr>
      </p:pic>
      <p:cxnSp>
        <p:nvCxnSpPr>
          <p:cNvPr id="5" name="직선 화살표 연결선 4"/>
          <p:cNvCxnSpPr/>
          <p:nvPr/>
        </p:nvCxnSpPr>
        <p:spPr>
          <a:xfrm flipH="1">
            <a:off x="3234268" y="2465438"/>
            <a:ext cx="118532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/>
          <p:nvPr/>
        </p:nvCxnSpPr>
        <p:spPr>
          <a:xfrm flipH="1">
            <a:off x="3200402" y="5545669"/>
            <a:ext cx="25401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 flipH="1">
            <a:off x="7772401" y="5545669"/>
            <a:ext cx="152399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개체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911589"/>
              </p:ext>
            </p:extLst>
          </p:nvPr>
        </p:nvGraphicFramePr>
        <p:xfrm>
          <a:off x="2519578" y="2490838"/>
          <a:ext cx="701991" cy="37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8" name="Equation" r:id="rId8" imgW="380880" imgH="203040" progId="Equation.DSMT4">
                  <p:embed/>
                </p:oleObj>
              </mc:Choice>
              <mc:Fallback>
                <p:oleObj name="Equation" r:id="rId8" imgW="380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9578" y="2490838"/>
                        <a:ext cx="701991" cy="374395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425101"/>
              </p:ext>
            </p:extLst>
          </p:nvPr>
        </p:nvGraphicFramePr>
        <p:xfrm>
          <a:off x="2470150" y="5586413"/>
          <a:ext cx="6540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9" name="Equation" r:id="rId10" imgW="355320" imgH="203040" progId="Equation.DSMT4">
                  <p:embed/>
                </p:oleObj>
              </mc:Choice>
              <mc:Fallback>
                <p:oleObj name="Equation" r:id="rId10" imgW="355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0150" y="5586413"/>
                        <a:ext cx="654050" cy="37465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개체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975745"/>
              </p:ext>
            </p:extLst>
          </p:nvPr>
        </p:nvGraphicFramePr>
        <p:xfrm>
          <a:off x="6861176" y="5516563"/>
          <a:ext cx="9112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0" name="Equation" r:id="rId12" imgW="495000" imgH="241200" progId="Equation.DSMT4">
                  <p:embed/>
                </p:oleObj>
              </mc:Choice>
              <mc:Fallback>
                <p:oleObj name="Equation" r:id="rId12" imgW="4950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61176" y="5516563"/>
                        <a:ext cx="911225" cy="4445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직선 화살표 연결선 18"/>
          <p:cNvCxnSpPr/>
          <p:nvPr/>
        </p:nvCxnSpPr>
        <p:spPr>
          <a:xfrm flipH="1">
            <a:off x="7844370" y="2449839"/>
            <a:ext cx="25401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개체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585310"/>
              </p:ext>
            </p:extLst>
          </p:nvPr>
        </p:nvGraphicFramePr>
        <p:xfrm>
          <a:off x="7098243" y="2490583"/>
          <a:ext cx="6540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1" name="Equation" r:id="rId14" imgW="355320" imgH="203040" progId="Equation.DSMT4">
                  <p:embed/>
                </p:oleObj>
              </mc:Choice>
              <mc:Fallback>
                <p:oleObj name="Equation" r:id="rId14" imgW="355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98243" y="2490583"/>
                        <a:ext cx="654050" cy="37465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85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altLang="ko-KR" sz="3200" b="1" dirty="0"/>
              <a:t>Non-coherent </a:t>
            </a:r>
            <a:r>
              <a:rPr lang="en-US" altLang="ko-KR" sz="3200" b="1" dirty="0" smtClean="0"/>
              <a:t>case with </a:t>
            </a:r>
            <a:r>
              <a:rPr lang="en-US" altLang="ko-KR" sz="3200" b="1" dirty="0"/>
              <a:t># of UL PT-RS ports=1 </a:t>
            </a:r>
            <a:endParaRPr lang="ko-KR" altLang="en-US" sz="3200" b="1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32" y="1066800"/>
            <a:ext cx="8291279" cy="41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7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Proposal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914400"/>
            <a:ext cx="8534400" cy="52577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 </a:t>
            </a:r>
            <a:endParaRPr lang="ko-KR" altLang="ko-KR" sz="20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101753"/>
              </p:ext>
            </p:extLst>
          </p:nvPr>
        </p:nvGraphicFramePr>
        <p:xfrm>
          <a:off x="354496" y="992506"/>
          <a:ext cx="8332305" cy="4027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9904"/>
                <a:gridCol w="1905000"/>
                <a:gridCol w="2057401"/>
              </a:tblGrid>
              <a:tr h="4982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Conditions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dirty="0" smtClean="0"/>
                        <a:t>β</a:t>
                      </a:r>
                      <a:r>
                        <a:rPr lang="en-US" altLang="ko-KR" dirty="0" smtClean="0"/>
                        <a:t>  (#</a:t>
                      </a:r>
                      <a:r>
                        <a:rPr lang="en-US" altLang="ko-KR" baseline="0" dirty="0" smtClean="0"/>
                        <a:t> of UL PT-RS ports=1)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Descriptions</a:t>
                      </a:r>
                      <a:r>
                        <a:rPr lang="en-US" altLang="ko-KR" baseline="0" dirty="0" smtClean="0"/>
                        <a:t> 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1436369">
                <a:tc>
                  <a:txBody>
                    <a:bodyPr/>
                    <a:lstStyle/>
                    <a:p>
                      <a:pPr marL="457200" lvl="1" indent="-45720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Two antenna ports, TRI=2 and TPMI={1,2}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indent="-45720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Four antenna ports, TRI=2 and TPMI={14,….,21}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indent="-45720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TRI=3 and TPMI={3,….,6}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1" indent="-45720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TRI=4 and TPMI={3,4}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u="none" dirty="0" smtClean="0"/>
                        <a:t>“A”</a:t>
                      </a:r>
                      <a:r>
                        <a:rPr lang="en-US" altLang="ko-KR" sz="1600" u="none" baseline="0" dirty="0" smtClean="0"/>
                        <a:t> values </a:t>
                      </a:r>
                      <a:r>
                        <a:rPr lang="en-US" altLang="ko-KR" sz="1600" u="none" dirty="0" smtClean="0"/>
                        <a:t>on Table</a:t>
                      </a:r>
                      <a:r>
                        <a:rPr lang="en-US" altLang="ko-KR" sz="1600" u="none" baseline="0" dirty="0" smtClean="0"/>
                        <a:t> in</a:t>
                      </a:r>
                      <a:r>
                        <a:rPr lang="en-US" altLang="ko-KR" sz="1600" u="none" dirty="0" smtClean="0"/>
                        <a:t> background I</a:t>
                      </a:r>
                      <a:endParaRPr lang="ko-KR" altLang="en-US" sz="16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lvl="1" indent="-457200" algn="ctr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Full-coherent</a:t>
                      </a:r>
                      <a:endParaRPr lang="ko-KR" altLang="ko-KR" sz="160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371600">
                <a:tc>
                  <a:txBody>
                    <a:bodyPr/>
                    <a:lstStyle/>
                    <a:p>
                      <a:pPr marL="0" lvl="1" indent="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Two antenna ports, TRI=2 and TPMI={0}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1" indent="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Four antenna ports, TRI=2 and TPMI={0,….,13}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1" indent="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TRI=3 and TPMI={0,….,2}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1" indent="0" algn="l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TRI=4 and TPMI={0}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1" indent="0" algn="ctr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Non-coherent</a:t>
                      </a:r>
                    </a:p>
                    <a:p>
                      <a:pPr marL="0" lvl="1" indent="0" algn="ctr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0" lvl="1" indent="0" algn="ctr"/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Partial-coherent</a:t>
                      </a:r>
                      <a:r>
                        <a:rPr lang="en-US" altLang="ko-KR" sz="16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rank &lt; 4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TRI=4 and TPMI={1,2}</a:t>
                      </a:r>
                      <a:endParaRPr lang="ko-KR" altLang="ko-KR" sz="1600" b="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Partial-coherent</a:t>
                      </a:r>
                      <a:r>
                        <a:rPr lang="en-US" altLang="ko-KR" sz="16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rank=4</a:t>
                      </a:r>
                      <a:endParaRPr lang="ko-KR" altLang="ko-KR" sz="1600" u="none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459664"/>
              </p:ext>
            </p:extLst>
          </p:nvPr>
        </p:nvGraphicFramePr>
        <p:xfrm>
          <a:off x="5564981" y="3543299"/>
          <a:ext cx="1857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6" name="Equation" r:id="rId4" imgW="88560" imgH="164880" progId="Equation.DSMT4">
                  <p:embed/>
                </p:oleObj>
              </mc:Choice>
              <mc:Fallback>
                <p:oleObj name="Equation" r:id="rId4" imgW="8856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64981" y="3543299"/>
                        <a:ext cx="1857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594825"/>
              </p:ext>
            </p:extLst>
          </p:nvPr>
        </p:nvGraphicFramePr>
        <p:xfrm>
          <a:off x="5405438" y="4509557"/>
          <a:ext cx="5048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7" name="Equation" r:id="rId6" imgW="241200" imgH="215640" progId="Equation.DSMT4">
                  <p:embed/>
                </p:oleObj>
              </mc:Choice>
              <mc:Fallback>
                <p:oleObj name="Equation" r:id="rId6" imgW="2412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5438" y="4509557"/>
                        <a:ext cx="5048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내용 개체 틀 2"/>
          <p:cNvSpPr txBox="1">
            <a:spLocks/>
          </p:cNvSpPr>
          <p:nvPr/>
        </p:nvSpPr>
        <p:spPr>
          <a:xfrm>
            <a:off x="457200" y="5271945"/>
            <a:ext cx="8195732" cy="617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/>
            <a:r>
              <a:rPr lang="el-GR" altLang="ko-KR" sz="1600" dirty="0"/>
              <a:t>β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 represents EPRE ratio between PT-RS and PUSCH.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401125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19973</TotalTime>
  <Words>380</Words>
  <Application>Microsoft Office PowerPoint</Application>
  <PresentationFormat>화면 슬라이드 쇼(4:3)</PresentationFormat>
  <Paragraphs>88</Paragraphs>
  <Slides>6</Slides>
  <Notes>6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Equation</vt:lpstr>
      <vt:lpstr>PowerPoint 프레젠테이션</vt:lpstr>
      <vt:lpstr>Background I</vt:lpstr>
      <vt:lpstr>Background II</vt:lpstr>
      <vt:lpstr>Examples with # of UL PT-RS ports=1</vt:lpstr>
      <vt:lpstr>Non-coherent case with # of UL PT-RS ports=1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Kilbom.Lee</cp:lastModifiedBy>
  <cp:revision>997</cp:revision>
  <dcterms:created xsi:type="dcterms:W3CDTF">2016-03-24T01:14:08Z</dcterms:created>
  <dcterms:modified xsi:type="dcterms:W3CDTF">2018-01-26T17:02:18Z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