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94" r:id="rId5"/>
    <p:sldId id="398" r:id="rId6"/>
    <p:sldId id="397" r:id="rId7"/>
    <p:sldId id="399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36" d="100"/>
          <a:sy n="136" d="100"/>
        </p:scale>
        <p:origin x="696" y="-56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469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25156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33062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additional RS periodicities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119063" y="441543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AH1801 		          R1-1801127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/>
              <a:t>Vancouver, Canada, 22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 – 26</a:t>
            </a:r>
            <a:r>
              <a:rPr lang="en-US" altLang="zh-CN" sz="2000" baseline="30000" dirty="0"/>
              <a:t>th</a:t>
            </a:r>
            <a:r>
              <a:rPr lang="en-US" altLang="zh-CN" sz="2000" dirty="0"/>
              <a:t> January 2018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</a:t>
            </a:r>
            <a:r>
              <a:rPr lang="en-US" altLang="zh-CN" sz="2000" dirty="0" smtClean="0"/>
              <a:t>3</a:t>
            </a: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70858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 smtClean="0"/>
              <a:t> </a:t>
            </a:r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Sanechips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Qualcomm, </a:t>
            </a:r>
            <a:r>
              <a:rPr lang="en-US" altLang="zh-CN" sz="2400" dirty="0"/>
              <a:t>CMCC</a:t>
            </a:r>
            <a:r>
              <a:rPr lang="en-US" altLang="zh-CN" sz="2400" dirty="0" smtClean="0"/>
              <a:t>, </a:t>
            </a:r>
            <a:r>
              <a:rPr lang="en-US" altLang="zh-CN" sz="2400" dirty="0"/>
              <a:t>Orange, NTT </a:t>
            </a:r>
            <a:r>
              <a:rPr lang="en-US" altLang="zh-CN" sz="2400" dirty="0" smtClean="0"/>
              <a:t>DOCOMO, AT&amp;T, </a:t>
            </a:r>
            <a:r>
              <a:rPr lang="en-US" altLang="zh-CN" sz="2400" dirty="0" smtClean="0"/>
              <a:t>Vodafone, Softbank, Samsung</a:t>
            </a:r>
            <a:r>
              <a:rPr lang="en-US" altLang="zh-CN" sz="2400" dirty="0" smtClean="0"/>
              <a:t>, Ericsson</a:t>
            </a:r>
            <a:r>
              <a:rPr lang="en-US" altLang="zh-CN" sz="2400" dirty="0"/>
              <a:t>, </a:t>
            </a:r>
            <a:r>
              <a:rPr lang="en-US" altLang="zh-CN" sz="2400" dirty="0" err="1" smtClean="0"/>
              <a:t>Spreadtrum</a:t>
            </a:r>
            <a:r>
              <a:rPr lang="en-US" altLang="zh-CN" sz="2400" dirty="0" smtClean="0"/>
              <a:t>, OPPO, CATT, </a:t>
            </a:r>
            <a:r>
              <a:rPr lang="en-US" altLang="zh-CN" sz="2400" dirty="0" smtClean="0"/>
              <a:t>Sony, vivo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36720" y="43552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66700" y="1326162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RAN1#91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meeting, the following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has been reached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the periodicity of frame structure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1600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Agreements:</a:t>
            </a:r>
          </a:p>
          <a:p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cell-specific RRC configuration of the semi-static DL/UL assignment,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additional periodicity 0.625ms (for 120KHz SCS only), 1.25ms (for &gt;=60KHz SCS), and 2.5ms (for &gt;=30KHz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SCS)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2 concatenated DL-unknown-UL periodicity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Wingdings" charset="2"/>
              <a:buChar char="§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1 bit in semi-static DL/UL assignment to indicate if the second periodicity is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included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Wingdings" charset="2"/>
              <a:buChar char="§"/>
            </a:pP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periodicities form X </a:t>
            </a:r>
            <a:r>
              <a:rPr lang="en-US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Y </a:t>
            </a:r>
            <a:r>
              <a:rPr lang="en-US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total periodicity, where X, and Y are from {0.5, 0.625, 1, 1.25, 2, 2.5, 5, 10} </a:t>
            </a:r>
            <a:r>
              <a:rPr lang="en-US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two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periodicities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included, the corresponding parameters are independently configured.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it will be discussed to preclude some combinations (no additional higher-layer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impact)</a:t>
            </a: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has been observed that there are the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two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 types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frame structures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periodicity:</a:t>
            </a:r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2^n slots periodicity and 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n*5 slots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periodicity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4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36720" y="43552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66700" y="1326162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3"/>
            <a:r>
              <a:rPr lang="en-GB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slots </a:t>
            </a:r>
            <a:r>
              <a:rPr lang="en-GB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different periodicity (in </a:t>
            </a:r>
            <a:r>
              <a:rPr lang="en-GB" sz="16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GB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different numerology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current periodicities (in slots) for the following periodic signals supported in NR specs:</a:t>
            </a: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CSI-RS/CSI-IM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{5,10,20,40,80,160,320,640}</a:t>
            </a:r>
            <a:r>
              <a:rPr lang="en-GB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GB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SRS =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{1, 2, 5, 10, 20, 40, 80, 160, 320, 640, 1280, 2560}</a:t>
            </a:r>
          </a:p>
          <a:p>
            <a:pPr lvl="1"/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 reporting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{5, 10, 20, 40, 80, 160, 320}</a:t>
            </a:r>
            <a:r>
              <a:rPr lang="en-GB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67543" y="3230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45" y="1999272"/>
            <a:ext cx="41402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912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27025" y="1257978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sz="2000" b="0" dirty="0" smtClean="0">
                <a:latin typeface="Times New Roman" charset="0"/>
                <a:ea typeface="Times New Roman" charset="0"/>
                <a:cs typeface="Times New Roman" charset="0"/>
              </a:rPr>
              <a:t>Introduce additional periodicities of {4,8,16,32,64} slots and the </a:t>
            </a:r>
            <a:r>
              <a:rPr lang="en-US" sz="2000" b="0" dirty="0">
                <a:latin typeface="Times New Roman" charset="0"/>
                <a:ea typeface="Times New Roman" charset="0"/>
                <a:cs typeface="Times New Roman" charset="0"/>
              </a:rPr>
              <a:t>corresponding slot </a:t>
            </a:r>
            <a:r>
              <a:rPr lang="en-US" sz="2000" b="0" dirty="0" smtClean="0">
                <a:latin typeface="Times New Roman" charset="0"/>
                <a:ea typeface="Times New Roman" charset="0"/>
                <a:cs typeface="Times New Roman" charset="0"/>
              </a:rPr>
              <a:t>offsets to at least the following periodic/semi-persistent RS: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2000" b="0" dirty="0" smtClean="0">
                <a:latin typeface="Times New Roman" charset="0"/>
                <a:ea typeface="Times New Roman" charset="0"/>
                <a:cs typeface="Times New Roman" charset="0"/>
              </a:rPr>
              <a:t>CSI-RS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2000" b="0" dirty="0" smtClean="0">
                <a:latin typeface="Times New Roman" charset="0"/>
                <a:ea typeface="Times New Roman" charset="0"/>
                <a:cs typeface="Times New Roman" charset="0"/>
              </a:rPr>
              <a:t>SRS</a:t>
            </a:r>
          </a:p>
          <a:p>
            <a:pPr marL="285750" indent="-285750">
              <a:buFont typeface="Arial" charset="0"/>
              <a:buChar char="•"/>
            </a:pPr>
            <a:r>
              <a:rPr lang="en-GB" sz="2000" b="0" dirty="0" smtClean="0">
                <a:latin typeface="Times New Roman" charset="0"/>
                <a:ea typeface="Times New Roman" charset="0"/>
                <a:cs typeface="Times New Roman" charset="0"/>
              </a:rPr>
              <a:t>FFS on whether and how to align to additional periodicities for frame structure with double periodicities.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4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/>
          <p:nvPr/>
        </p:nvSpPr>
        <p:spPr>
          <a:xfrm>
            <a:off x="624381" y="1499369"/>
            <a:ext cx="736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Semi-static DL/UL periodicity = {0.5, 0.625, 1, 1.25, 1.5, 2, 5, 10}</a:t>
            </a:r>
            <a:r>
              <a:rPr lang="en-US" altLang="zh-CN" b="1" dirty="0" err="1" smtClean="0"/>
              <a:t>ms</a:t>
            </a:r>
            <a:endParaRPr lang="zh-CN" altLang="en-US" b="1" dirty="0"/>
          </a:p>
        </p:txBody>
      </p:sp>
      <p:sp>
        <p:nvSpPr>
          <p:cNvPr id="148" name="文本框 147"/>
          <p:cNvSpPr txBox="1"/>
          <p:nvPr/>
        </p:nvSpPr>
        <p:spPr>
          <a:xfrm>
            <a:off x="624381" y="1952423"/>
            <a:ext cx="7154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CSI-RS periodicity = {</a:t>
            </a:r>
            <a:r>
              <a:rPr lang="en-US" altLang="zh-CN" b="1" dirty="0" smtClean="0">
                <a:solidFill>
                  <a:srgbClr val="FF0000"/>
                </a:solidFill>
              </a:rPr>
              <a:t>4</a:t>
            </a:r>
            <a:r>
              <a:rPr lang="en-US" altLang="zh-CN" b="1" dirty="0" smtClean="0"/>
              <a:t>,5,</a:t>
            </a:r>
            <a:r>
              <a:rPr lang="en-US" altLang="zh-CN" b="1" dirty="0" smtClean="0">
                <a:solidFill>
                  <a:srgbClr val="FF0000"/>
                </a:solidFill>
              </a:rPr>
              <a:t>8</a:t>
            </a:r>
            <a:r>
              <a:rPr lang="en-US" altLang="zh-CN" b="1" dirty="0" smtClean="0"/>
              <a:t>,10,</a:t>
            </a:r>
            <a:r>
              <a:rPr lang="en-US" altLang="zh-CN" b="1" dirty="0" smtClean="0">
                <a:solidFill>
                  <a:srgbClr val="FF0000"/>
                </a:solidFill>
              </a:rPr>
              <a:t>16</a:t>
            </a:r>
            <a:r>
              <a:rPr lang="en-US" altLang="zh-CN" b="1" dirty="0" smtClean="0"/>
              <a:t>,20,</a:t>
            </a:r>
            <a:r>
              <a:rPr lang="en-US" altLang="zh-CN" b="1" dirty="0" smtClean="0">
                <a:solidFill>
                  <a:srgbClr val="FF0000"/>
                </a:solidFill>
              </a:rPr>
              <a:t>32</a:t>
            </a:r>
            <a:r>
              <a:rPr lang="en-US" altLang="zh-CN" b="1" dirty="0" smtClean="0"/>
              <a:t>,40,</a:t>
            </a:r>
            <a:r>
              <a:rPr lang="en-US" altLang="zh-CN" b="1" dirty="0" smtClean="0">
                <a:solidFill>
                  <a:srgbClr val="FF0000"/>
                </a:solidFill>
              </a:rPr>
              <a:t>64</a:t>
            </a:r>
            <a:r>
              <a:rPr lang="en-US" altLang="zh-CN" b="1" dirty="0" smtClean="0"/>
              <a:t>,80,160,320,640}slot</a:t>
            </a:r>
            <a:endParaRPr lang="zh-CN" alt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9280"/>
            <a:ext cx="9144000" cy="1857593"/>
          </a:xfrm>
          <a:prstGeom prst="rect">
            <a:avLst/>
          </a:prstGeom>
        </p:spPr>
      </p:pic>
      <p:sp>
        <p:nvSpPr>
          <p:cNvPr id="233" name="标题 1"/>
          <p:cNvSpPr>
            <a:spLocks noGrp="1"/>
          </p:cNvSpPr>
          <p:nvPr>
            <p:ph type="title"/>
          </p:nvPr>
        </p:nvSpPr>
        <p:spPr>
          <a:xfrm>
            <a:off x="-343218" y="455966"/>
            <a:ext cx="9487218" cy="673100"/>
          </a:xfrm>
        </p:spPr>
        <p:txBody>
          <a:bodyPr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Appendix  </a:t>
            </a:r>
            <a:endParaRPr lang="zh-CN" altLang="en-US" sz="32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41173" y="2606927"/>
            <a:ext cx="4612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example of double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periodicities X+Y=5+1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87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31693</TotalTime>
  <Words>369</Words>
  <Application>Microsoft Macintosh PowerPoint</Application>
  <PresentationFormat>On-screen Show (4:3)</PresentationFormat>
  <Paragraphs>50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Calibri</vt:lpstr>
      <vt:lpstr>Courier New</vt:lpstr>
      <vt:lpstr>Times New Roman</vt:lpstr>
      <vt:lpstr>Wingdings</vt:lpstr>
      <vt:lpstr>宋体</vt:lpstr>
      <vt:lpstr>Arial</vt:lpstr>
      <vt:lpstr>FinalPowerpoint</vt:lpstr>
      <vt:lpstr>Custom Design</vt:lpstr>
      <vt:lpstr>1_Custom Design</vt:lpstr>
      <vt:lpstr>WF on additional RS periodicities</vt:lpstr>
      <vt:lpstr>Background</vt:lpstr>
      <vt:lpstr>Background</vt:lpstr>
      <vt:lpstr>Proposal</vt:lpstr>
      <vt:lpstr>Appendix  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2461</cp:revision>
  <dcterms:created xsi:type="dcterms:W3CDTF">2007-12-19T20:51:45Z</dcterms:created>
  <dcterms:modified xsi:type="dcterms:W3CDTF">2018-01-26T03:38:48Z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</Properties>
</file>