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98" r:id="rId3"/>
    <p:sldId id="299" r:id="rId4"/>
    <p:sldId id="29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4" autoAdjust="0"/>
    <p:restoredTop sz="94660"/>
  </p:normalViewPr>
  <p:slideViewPr>
    <p:cSldViewPr>
      <p:cViewPr varScale="1">
        <p:scale>
          <a:sx n="98" d="100"/>
          <a:sy n="98" d="100"/>
        </p:scale>
        <p:origin x="144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10" Type="http://schemas.openxmlformats.org/officeDocument/2006/relationships/image" Target="../media/image10.emf"/><Relationship Id="rId4" Type="http://schemas.openxmlformats.org/officeDocument/2006/relationships/image" Target="../media/image4.wmf"/><Relationship Id="rId9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3.wmf"/><Relationship Id="rId7" Type="http://schemas.openxmlformats.org/officeDocument/2006/relationships/image" Target="../media/image18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9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C3707-1199-42D5-81BF-D1DF7BECDB68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767D1E-7FEA-4AB4-A74D-BDC358132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912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Document1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Document2.docx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dirty="0" smtClean="0"/>
              <a:t>Way Forward </a:t>
            </a:r>
            <a:r>
              <a:rPr lang="en-US" sz="4000" dirty="0" smtClean="0"/>
              <a:t>on UCI Rate-Matching Output Sequence Length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886200"/>
            <a:ext cx="6934200" cy="1752600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CATT,</a:t>
            </a:r>
          </a:p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LG Electronics,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endParaRPr lang="en-US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402818" y="23319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R1-1801090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0649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#91</a:t>
            </a: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Vancouver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Canada, 22</a:t>
            </a:r>
            <a:r>
              <a:rPr lang="en-US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Jan. 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26</a:t>
            </a:r>
            <a:r>
              <a:rPr lang="en-US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Jan. 2018 </a:t>
            </a:r>
            <a:endParaRPr 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7.4.2.2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Background - UCI Multiplexing Issue (1)</a:t>
            </a:r>
            <a:endParaRPr lang="en-US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305800" cy="4800600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en-US" dirty="0" smtClean="0"/>
                  <a:t>UCI rate-matching output sequence length on PUCCH,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𝑈𝐶𝐼</m:t>
                        </m:r>
                      </m:sub>
                    </m:sSub>
                  </m:oMath>
                </a14:m>
                <a:r>
                  <a:rPr lang="en-US" dirty="0" smtClean="0"/>
                  <a:t>, is decided by </a:t>
                </a:r>
                <a:r>
                  <a:rPr lang="en-GB" dirty="0"/>
                  <a:t>Table </a:t>
                </a:r>
                <a:r>
                  <a:rPr lang="en-GB" dirty="0" smtClean="0"/>
                  <a:t>6.3.1.4.1-1 of TS 38.212:</a:t>
                </a:r>
                <a:r>
                  <a:rPr lang="en-US" dirty="0" smtClean="0"/>
                  <a:t> </a:t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𝑈𝐶𝐼</m:t>
                        </m:r>
                      </m:sub>
                    </m:sSub>
                  </m:oMath>
                </a14:m>
                <a:r>
                  <a:rPr lang="en-US" dirty="0" smtClean="0"/>
                  <a:t> may not be a multiple of PUCCH modulation order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 smtClean="0"/>
                  <a:t>.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305800" cy="4800600"/>
              </a:xfrm>
              <a:blipFill rotWithShape="0">
                <a:blip r:embed="rId3"/>
                <a:stretch>
                  <a:fillRect l="-1027" t="-2414" r="-9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4496352"/>
              </p:ext>
            </p:extLst>
          </p:nvPr>
        </p:nvGraphicFramePr>
        <p:xfrm>
          <a:off x="1536700" y="2438400"/>
          <a:ext cx="6235700" cy="327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4" name="Document" r:id="rId4" imgW="6137592" imgH="3274013" progId="Word.Document.12">
                  <p:embed/>
                </p:oleObj>
              </mc:Choice>
              <mc:Fallback>
                <p:oleObj name="Document" r:id="rId4" imgW="6137592" imgH="32740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36700" y="2438400"/>
                        <a:ext cx="6235700" cy="327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147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Background - UCI </a:t>
            </a:r>
            <a:r>
              <a:rPr lang="en-US" sz="3600" dirty="0"/>
              <a:t>Multiplexing Issue </a:t>
            </a:r>
            <a:r>
              <a:rPr lang="en-US" sz="3600" dirty="0" smtClean="0"/>
              <a:t>(2)</a:t>
            </a:r>
            <a:endParaRPr lang="en-US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534400" cy="4525963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en-US" dirty="0" smtClean="0"/>
                  <a:t>For PUCCH UCI multiplexing specified in </a:t>
                </a:r>
                <a:r>
                  <a:rPr lang="en-US" dirty="0" err="1" smtClean="0"/>
                  <a:t>Subclause</a:t>
                </a:r>
                <a:r>
                  <a:rPr lang="en-US" dirty="0" smtClean="0"/>
                  <a:t> 6.3.1.6, the integer variable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dirty="0" smtClean="0"/>
                  <a:t> requires UCI rate-matching output length,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p>
                  </m:oMath>
                </a14:m>
                <a:r>
                  <a:rPr lang="en-US" dirty="0" smtClean="0"/>
                  <a:t>, to be a multiple of PUCCH modulation order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 smtClean="0"/>
                  <a:t>:</a:t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endParaRPr lang="en-US" dirty="0" smtClean="0"/>
              </a:p>
              <a:p>
                <a:r>
                  <a:rPr lang="en-US" dirty="0" smtClean="0"/>
                  <a:t>In the following example,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p>
                  </m:oMath>
                </a14:m>
                <a:r>
                  <a:rPr lang="en-US" dirty="0" smtClean="0"/>
                  <a:t> is odd from </a:t>
                </a:r>
                <a:r>
                  <a:rPr lang="en-GB" dirty="0"/>
                  <a:t>Table </a:t>
                </a:r>
                <a:r>
                  <a:rPr lang="en-GB" dirty="0" smtClean="0"/>
                  <a:t>6.3.1.4.1-1, which cause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GB" dirty="0" smtClean="0"/>
                  <a:t> value in the above cannot be determined:</a:t>
                </a: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endParaRPr lang="en-US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534400" cy="4525963"/>
              </a:xfrm>
              <a:blipFill rotWithShape="0">
                <a:blip r:embed="rId3"/>
                <a:stretch>
                  <a:fillRect l="-1000" t="-2561" r="-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1104900" y="2819400"/>
                <a:ext cx="6934200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i="0">
                          <a:latin typeface="Cambria Math" panose="02040503050406030204" pitchFamily="18" charset="0"/>
                        </a:rPr>
                        <m:t>mod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lin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𝐺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d>
                                    </m:sup>
                                  </m:sSup>
                                  <m:r>
                                    <a:rPr lang="en-US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nary>
                                        <m:naryPr>
                                          <m:chr m:val="∑"/>
                                          <m:limLoc m:val="subSup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naryPr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  <m:r>
                                            <a:rPr lang="en-US">
                                              <a:latin typeface="Cambria Math" panose="02040503050406030204" pitchFamily="18" charset="0"/>
                                            </a:rPr>
                                            <m:t>=1</m:t>
                                          </m:r>
                                        </m:sub>
                                        <m:sup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  <m:r>
                                            <a:rPr lang="en-US">
                                              <a:latin typeface="Cambria Math" panose="02040503050406030204" pitchFamily="18" charset="0"/>
                                            </a:rPr>
                                            <m:t>−1</m:t>
                                          </m:r>
                                        </m:sup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𝑁</m:t>
                                              </m:r>
                                            </m:e>
                                            <m:sub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>
                                                  <a:latin typeface="Cambria Math" panose="02040503050406030204" pitchFamily="18" charset="0"/>
                                                </a:rPr>
                                                <m:t>UCI</m:t>
                                              </m:r>
                                            </m:sub>
                                            <m:sup>
                                              <m:d>
                                                <m:dPr>
                                                  <m:ctrlP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dPr>
                                                <m:e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𝑖</m:t>
                                                  </m:r>
                                                </m:e>
                                              </m:d>
                                            </m:sup>
                                          </m:sSubSup>
                                        </m:e>
                                      </m:nary>
                                      <m:r>
                                        <a:rPr lang="en-US">
                                          <a:latin typeface="Cambria Math" panose="02040503050406030204" pitchFamily="18" charset="0"/>
                                        </a:rPr>
                                        <m:t> </m:t>
                                      </m:r>
                                    </m:e>
                                  </m:d>
                                  <m:r>
                                    <a:rPr lang="en-US">
                                      <a:latin typeface="Cambria Math" panose="02040503050406030204" pitchFamily="18" charset="0"/>
                                    </a:rPr>
                                    <m:t>⋅</m:t>
                                  </m:r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>
                                          <a:latin typeface="Cambria Math" panose="02040503050406030204" pitchFamily="18" charset="0"/>
                                        </a:rPr>
                                        <m:t>UCI</m:t>
                                      </m:r>
                                    </m:sub>
                                    <m:sup>
                                      <m:r>
                                        <m:rPr>
                                          <m:sty m:val="p"/>
                                        </m:rPr>
                                        <a:rPr lang="en-US">
                                          <a:latin typeface="Cambria Math" panose="02040503050406030204" pitchFamily="18" charset="0"/>
                                        </a:rPr>
                                        <m:t>symbol</m:t>
                                      </m:r>
                                    </m:sup>
                                  </m:sSubSup>
                                  <m:r>
                                    <a:rPr lang="en-US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⋅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𝑄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sub>
                                  </m:sSub>
                                </m:e>
                              </m:d>
                            </m:num>
                            <m:den>
                              <m:sSub>
                                <m:sSubPr>
                                  <m:ctrlPr>
                                    <a:rPr lang="en-US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</m:den>
                          </m:f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, </m:t>
                          </m:r>
                          <m:sSubSup>
                            <m:sSubSup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b="0" i="0">
                                  <a:latin typeface="Cambria Math" panose="02040503050406030204" pitchFamily="18" charset="0"/>
                                </a:rPr>
                                <m:t>UCI</m:t>
                              </m:r>
                            </m:sub>
                            <m:sup>
                              <m:d>
                                <m:d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sup>
                          </m:sSubSup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900" y="2819400"/>
                <a:ext cx="6934200" cy="714683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330381"/>
              </p:ext>
            </p:extLst>
          </p:nvPr>
        </p:nvGraphicFramePr>
        <p:xfrm>
          <a:off x="1758950" y="4648200"/>
          <a:ext cx="5930900" cy="235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Document" r:id="rId5" imgW="5931153" imgH="2355631" progId="Word.Document.12">
                  <p:embed/>
                </p:oleObj>
              </mc:Choice>
              <mc:Fallback>
                <p:oleObj name="Document" r:id="rId5" imgW="5931153" imgH="23556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58950" y="4648200"/>
                        <a:ext cx="5930900" cy="2355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950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305800" cy="4525963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GB" sz="2800" dirty="0" smtClean="0"/>
                  <a:t>Table </a:t>
                </a:r>
                <a:r>
                  <a:rPr lang="en-GB" sz="2800" dirty="0"/>
                  <a:t>6.3.1.4.1-1 of TS </a:t>
                </a:r>
                <a:r>
                  <a:rPr lang="en-GB" sz="2800" dirty="0" smtClean="0"/>
                  <a:t>38.212 is revised to make </a:t>
                </a:r>
                <a:r>
                  <a:rPr lang="en-US" sz="2800" dirty="0"/>
                  <a:t>UCI rate-matching output sequence length on </a:t>
                </a:r>
                <a:r>
                  <a:rPr lang="en-US" sz="2800" dirty="0" smtClean="0"/>
                  <a:t>PUCCH,</a:t>
                </a:r>
                <a:r>
                  <a:rPr lang="en-GB" sz="28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𝑈𝐶𝐼</m:t>
                        </m:r>
                      </m:sub>
                    </m:sSub>
                    <m:r>
                      <m:rPr>
                        <m:nor/>
                      </m:rPr>
                      <a:rPr lang="en-US" sz="2800" dirty="0"/>
                      <m:t>,</m:t>
                    </m:r>
                  </m:oMath>
                </a14:m>
                <a:r>
                  <a:rPr lang="en-GB" sz="2800" dirty="0" smtClean="0"/>
                  <a:t> always a multiple of PUCCH modulation order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GB" sz="2800" dirty="0" smtClean="0"/>
                  <a:t>:</a:t>
                </a:r>
                <a:r>
                  <a:rPr lang="en-US" dirty="0" smtClean="0"/>
                  <a:t>  </a:t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305800" cy="4525963"/>
              </a:xfrm>
              <a:blipFill rotWithShape="0">
                <a:blip r:embed="rId3"/>
                <a:stretch>
                  <a:fillRect l="-1101" t="-2156" r="-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9" name="Picture 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2923" y="2895600"/>
            <a:ext cx="6477000" cy="3840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31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12924</TotalTime>
  <Words>103</Words>
  <Application>Microsoft Office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 Unicode MS</vt:lpstr>
      <vt:lpstr>Arial</vt:lpstr>
      <vt:lpstr>Calibri</vt:lpstr>
      <vt:lpstr>Cambria Math</vt:lpstr>
      <vt:lpstr>Office Theme</vt:lpstr>
      <vt:lpstr>Microsoft Equation 3.0</vt:lpstr>
      <vt:lpstr>Microsoft Word Document</vt:lpstr>
      <vt:lpstr>Way Forward on UCI Rate-Matching Output Sequence Length</vt:lpstr>
      <vt:lpstr>Background - UCI Multiplexing Issue (1)</vt:lpstr>
      <vt:lpstr>Background - UCI Multiplexing Issue (2)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Weide.Wu@mediatek.com</dc:creator>
  <cp:lastModifiedBy>Weide Wu (吳威德)</cp:lastModifiedBy>
  <cp:revision>204</cp:revision>
  <dcterms:created xsi:type="dcterms:W3CDTF">2006-08-16T00:00:00Z</dcterms:created>
  <dcterms:modified xsi:type="dcterms:W3CDTF">2018-01-24T03:24:04Z</dcterms:modified>
</cp:coreProperties>
</file>