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2017-09-21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2017-09-21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2017-09-21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t>2017-09-21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WF on CSI-RS bandwidth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Samsung</a:t>
            </a:r>
            <a:endParaRPr lang="ko-KR" alt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329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latinLnBrk="0"/>
            <a:r>
              <a:rPr lang="en-GB" altLang="zh-CN" sz="2000" dirty="0" smtClean="0">
                <a:solidFill>
                  <a:prstClr val="black"/>
                </a:solidFill>
                <a:latin typeface="Calibri"/>
              </a:rPr>
              <a:t>3GPP TSG RAN WG1 </a:t>
            </a:r>
            <a:r>
              <a:rPr lang="en-US" altLang="en-GB" sz="2000" dirty="0" smtClean="0">
                <a:solidFill>
                  <a:prstClr val="black"/>
                </a:solidFill>
                <a:latin typeface="Calibri"/>
              </a:rPr>
              <a:t>Meeting NR#3</a:t>
            </a:r>
            <a:r>
              <a:rPr lang="en-GB" altLang="zh-CN" sz="2000" dirty="0" smtClean="0">
                <a:solidFill>
                  <a:prstClr val="black"/>
                </a:solidFill>
                <a:latin typeface="Calibri"/>
              </a:rPr>
              <a:t>                                                             </a:t>
            </a:r>
            <a:r>
              <a:rPr lang="en-GB" altLang="zh-CN" sz="2000" dirty="0" smtClean="0">
                <a:solidFill>
                  <a:prstClr val="black"/>
                </a:solidFill>
                <a:latin typeface="Calibri"/>
              </a:rPr>
              <a:t>R1-17</a:t>
            </a:r>
            <a:r>
              <a:rPr lang="en-US" altLang="en-GB" sz="2000" dirty="0">
                <a:solidFill>
                  <a:prstClr val="black"/>
                </a:solidFill>
                <a:latin typeface="Calibri"/>
              </a:rPr>
              <a:t>16899</a:t>
            </a:r>
            <a:endParaRPr lang="en-US" altLang="en-GB" sz="2000" dirty="0" smtClean="0">
              <a:solidFill>
                <a:prstClr val="black"/>
              </a:solidFill>
              <a:latin typeface="Calibri"/>
            </a:endParaRPr>
          </a:p>
          <a:p>
            <a:pPr latinLnBrk="0"/>
            <a:r>
              <a:rPr lang="en-US" altLang="en-GB" sz="2000" dirty="0" smtClean="0">
                <a:solidFill>
                  <a:prstClr val="black"/>
                </a:solidFill>
                <a:latin typeface="Calibri"/>
              </a:rPr>
              <a:t>Nagoya</a:t>
            </a:r>
            <a:r>
              <a:rPr lang="en-GB" altLang="zh-CN" sz="2000" dirty="0" smtClean="0">
                <a:solidFill>
                  <a:prstClr val="black"/>
                </a:solidFill>
                <a:latin typeface="Calibri"/>
              </a:rPr>
              <a:t>, </a:t>
            </a:r>
            <a:r>
              <a:rPr lang="en-US" altLang="en-GB" sz="2000" dirty="0" smtClean="0">
                <a:solidFill>
                  <a:prstClr val="black"/>
                </a:solidFill>
                <a:latin typeface="Calibri"/>
              </a:rPr>
              <a:t>Japan,</a:t>
            </a:r>
            <a:r>
              <a:rPr lang="en-GB" altLang="zh-CN" sz="2000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en-US" altLang="en-GB" sz="2000" dirty="0" smtClean="0">
                <a:solidFill>
                  <a:prstClr val="black"/>
                </a:solidFill>
                <a:latin typeface="Calibri"/>
              </a:rPr>
              <a:t>18th</a:t>
            </a:r>
            <a:r>
              <a:rPr lang="en-GB" altLang="zh-CN" sz="2000" dirty="0" smtClean="0">
                <a:solidFill>
                  <a:prstClr val="black"/>
                </a:solidFill>
                <a:latin typeface="Calibri"/>
              </a:rPr>
              <a:t> – </a:t>
            </a:r>
            <a:r>
              <a:rPr lang="en-US" altLang="en-GB" sz="2000" dirty="0" smtClean="0">
                <a:solidFill>
                  <a:prstClr val="black"/>
                </a:solidFill>
                <a:latin typeface="Calibri"/>
              </a:rPr>
              <a:t>21st</a:t>
            </a:r>
            <a:r>
              <a:rPr lang="en-GB" altLang="zh-CN" sz="2000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en-US" altLang="en-GB" sz="2000" dirty="0" smtClean="0">
                <a:solidFill>
                  <a:prstClr val="black"/>
                </a:solidFill>
                <a:latin typeface="Calibri"/>
              </a:rPr>
              <a:t>September</a:t>
            </a:r>
            <a:r>
              <a:rPr lang="en-GB" altLang="zh-CN" sz="2000" dirty="0" smtClean="0">
                <a:solidFill>
                  <a:prstClr val="black"/>
                </a:solidFill>
                <a:latin typeface="Calibri"/>
              </a:rPr>
              <a:t> 2017</a:t>
            </a:r>
            <a:endParaRPr lang="zh-CN" altLang="zh-CN" sz="2000" dirty="0" smtClean="0">
              <a:solidFill>
                <a:prstClr val="black"/>
              </a:solidFill>
              <a:latin typeface="Calibri"/>
            </a:endParaRPr>
          </a:p>
          <a:p>
            <a:pPr latinLnBrk="0">
              <a:spcBef>
                <a:spcPct val="20000"/>
              </a:spcBef>
              <a:defRPr/>
            </a:pPr>
            <a:r>
              <a:rPr lang="en-US" altLang="ja-JP" sz="2000" dirty="0" smtClean="0">
                <a:solidFill>
                  <a:prstClr val="black"/>
                </a:solidFill>
                <a:latin typeface="Calibri"/>
              </a:rPr>
              <a:t>Agenda Item: 6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</a:rPr>
              <a:t>.2.3.2</a:t>
            </a:r>
            <a:endParaRPr lang="en-US" altLang="ja-JP" sz="2000" dirty="0" smtClean="0">
              <a:solidFill>
                <a:prstClr val="black"/>
              </a:solidFill>
              <a:latin typeface="Calibri"/>
            </a:endParaRPr>
          </a:p>
          <a:p>
            <a:pPr latinLnBrk="0">
              <a:spcBef>
                <a:spcPct val="20000"/>
              </a:spcBef>
              <a:defRPr/>
            </a:pPr>
            <a:endParaRPr lang="zh-CN" altLang="zh-CN" sz="2400" dirty="0" smtClean="0">
              <a:solidFill>
                <a:prstClr val="black"/>
              </a:solidFill>
              <a:latin typeface="Calibri" panose="020F0502020204030204" pitchFamily="34" charset="0"/>
            </a:endParaRPr>
          </a:p>
          <a:p>
            <a:pPr latinLnBrk="0">
              <a:spcBef>
                <a:spcPct val="20000"/>
              </a:spcBef>
              <a:defRPr/>
            </a:pPr>
            <a:endParaRPr lang="zh-CN" altLang="zh-CN" sz="2400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  <a:p>
            <a:pPr latinLnBrk="0">
              <a:spcBef>
                <a:spcPct val="20000"/>
              </a:spcBef>
              <a:defRPr/>
            </a:pPr>
            <a:endParaRPr lang="en-US" altLang="ko-KR" sz="2000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873017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/>
              <a:t>In RAN1 NR-AH#3, several results were provided regarding to the BW of CSI-RS transmission</a:t>
            </a:r>
            <a:endParaRPr lang="ko-KR" altLang="en-US" sz="2400" dirty="0"/>
          </a:p>
        </p:txBody>
      </p:sp>
      <p:grpSp>
        <p:nvGrpSpPr>
          <p:cNvPr id="10" name="그룹 9"/>
          <p:cNvGrpSpPr/>
          <p:nvPr/>
        </p:nvGrpSpPr>
        <p:grpSpPr>
          <a:xfrm>
            <a:off x="-76168" y="2848883"/>
            <a:ext cx="9191127" cy="2668349"/>
            <a:chOff x="-76168" y="2659552"/>
            <a:chExt cx="9191127" cy="2668349"/>
          </a:xfrm>
        </p:grpSpPr>
        <p:grpSp>
          <p:nvGrpSpPr>
            <p:cNvPr id="8" name="그룹 7"/>
            <p:cNvGrpSpPr/>
            <p:nvPr/>
          </p:nvGrpSpPr>
          <p:grpSpPr>
            <a:xfrm>
              <a:off x="2654850" y="2659552"/>
              <a:ext cx="3573334" cy="2495441"/>
              <a:chOff x="2771800" y="2659552"/>
              <a:chExt cx="3573334" cy="2495441"/>
            </a:xfrm>
          </p:grpSpPr>
          <p:pic>
            <p:nvPicPr>
              <p:cNvPr id="1027" name="Picture 3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71800" y="3097850"/>
                <a:ext cx="3573334" cy="205714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" name="직사각형 3"/>
              <p:cNvSpPr/>
              <p:nvPr/>
            </p:nvSpPr>
            <p:spPr>
              <a:xfrm>
                <a:off x="3801579" y="2659552"/>
                <a:ext cx="1499962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altLang="ko-KR" sz="1200" b="1" dirty="0" smtClean="0"/>
                  <a:t>From R1-1716508</a:t>
                </a:r>
                <a:endParaRPr lang="ko-KR" altLang="en-US" sz="1200" b="1" dirty="0"/>
              </a:p>
            </p:txBody>
          </p:sp>
        </p:grpSp>
        <p:grpSp>
          <p:nvGrpSpPr>
            <p:cNvPr id="9" name="그룹 8"/>
            <p:cNvGrpSpPr/>
            <p:nvPr/>
          </p:nvGrpSpPr>
          <p:grpSpPr>
            <a:xfrm>
              <a:off x="6300192" y="2659553"/>
              <a:ext cx="2814767" cy="2495440"/>
              <a:chOff x="6300192" y="2659553"/>
              <a:chExt cx="2814767" cy="2495440"/>
            </a:xfrm>
          </p:grpSpPr>
          <p:pic>
            <p:nvPicPr>
              <p:cNvPr id="1028" name="Picture 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00192" y="3048033"/>
                <a:ext cx="2814767" cy="21069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" name="직사각형 4"/>
              <p:cNvSpPr/>
              <p:nvPr/>
            </p:nvSpPr>
            <p:spPr>
              <a:xfrm>
                <a:off x="6957594" y="2659553"/>
                <a:ext cx="1499962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ko-KR" sz="1200" b="1" dirty="0" smtClean="0"/>
                  <a:t>From R1-1716405</a:t>
                </a:r>
                <a:endParaRPr lang="ko-KR" altLang="en-US" sz="1200" dirty="0"/>
              </a:p>
            </p:txBody>
          </p:sp>
        </p:grpSp>
        <p:grpSp>
          <p:nvGrpSpPr>
            <p:cNvPr id="7" name="그룹 6"/>
            <p:cNvGrpSpPr/>
            <p:nvPr/>
          </p:nvGrpSpPr>
          <p:grpSpPr>
            <a:xfrm>
              <a:off x="-76168" y="2659553"/>
              <a:ext cx="2875417" cy="2668348"/>
              <a:chOff x="-76168" y="2659553"/>
              <a:chExt cx="2875417" cy="2668348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999" r="31822"/>
              <a:stretch/>
            </p:blipFill>
            <p:spPr bwMode="auto">
              <a:xfrm>
                <a:off x="-76168" y="2924944"/>
                <a:ext cx="2875417" cy="240295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6" name="직사각형 5"/>
              <p:cNvSpPr/>
              <p:nvPr/>
            </p:nvSpPr>
            <p:spPr>
              <a:xfrm>
                <a:off x="611559" y="2659553"/>
                <a:ext cx="1499962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altLang="ko-KR" sz="1200" b="1" dirty="0" smtClean="0"/>
                  <a:t>From R1-1716299</a:t>
                </a:r>
                <a:endParaRPr lang="ko-KR" altLang="en-US" sz="1200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2800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/>
              <a:t>Study the minimum required BW of CSI-RS transmission considering the following aspects at least:</a:t>
            </a:r>
          </a:p>
          <a:p>
            <a:pPr lvl="1"/>
            <a:r>
              <a:rPr lang="en-US" altLang="ko-KR" sz="2000" dirty="0" smtClean="0"/>
              <a:t>Throughput degradation according to various configuration options such as RE density, the number of antenna ports, transmission periodicity, etc.</a:t>
            </a:r>
          </a:p>
          <a:p>
            <a:pPr lvl="1"/>
            <a:r>
              <a:rPr lang="en-US" altLang="ko-KR" sz="2000" dirty="0" smtClean="0"/>
              <a:t>Use cases based on partial band CSI-RS for CSI acquisition and beam management</a:t>
            </a:r>
          </a:p>
          <a:p>
            <a:pPr lvl="1"/>
            <a:r>
              <a:rPr lang="en-US" altLang="ko-KR" sz="2000" dirty="0" err="1" smtClean="0"/>
              <a:t>gNB</a:t>
            </a:r>
            <a:r>
              <a:rPr lang="en-US" altLang="ko-KR" sz="2000" dirty="0" smtClean="0"/>
              <a:t>/UE implementation complexities</a:t>
            </a:r>
          </a:p>
          <a:p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700857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GB" altLang="ko-KR" dirty="0"/>
              <a:t>A CSI-RS resource configuration includes the bandwidth information of the CSI-RS</a:t>
            </a:r>
            <a:endParaRPr lang="ko-KR" altLang="ko-KR" dirty="0"/>
          </a:p>
          <a:p>
            <a:pPr lvl="1"/>
            <a:r>
              <a:rPr lang="en-GB" altLang="ko-KR" dirty="0" smtClean="0"/>
              <a:t>The </a:t>
            </a:r>
            <a:r>
              <a:rPr lang="en-GB" altLang="ko-KR" dirty="0"/>
              <a:t>CSI-RS resource </a:t>
            </a:r>
            <a:r>
              <a:rPr lang="en-GB" altLang="ko-KR" dirty="0" smtClean="0"/>
              <a:t>consists </a:t>
            </a:r>
            <a:r>
              <a:rPr lang="en-GB" altLang="ko-KR" dirty="0"/>
              <a:t>of contiguous </a:t>
            </a:r>
            <a:r>
              <a:rPr lang="en-GB" altLang="ko-KR" dirty="0" err="1"/>
              <a:t>subbands</a:t>
            </a:r>
            <a:r>
              <a:rPr lang="en-GB" altLang="ko-KR" dirty="0"/>
              <a:t> </a:t>
            </a:r>
            <a:r>
              <a:rPr lang="en-GB" altLang="ko-KR" dirty="0" smtClean="0"/>
              <a:t>spanning </a:t>
            </a:r>
            <a:r>
              <a:rPr lang="en-GB" altLang="ko-KR" dirty="0"/>
              <a:t>the configured CSI-RS bandwidth</a:t>
            </a:r>
            <a:endParaRPr lang="ko-KR" altLang="ko-KR" dirty="0"/>
          </a:p>
          <a:p>
            <a:pPr lvl="2"/>
            <a:r>
              <a:rPr lang="en-GB" altLang="ko-KR" dirty="0"/>
              <a:t>A </a:t>
            </a:r>
            <a:r>
              <a:rPr lang="en-GB" altLang="ko-KR" dirty="0" err="1"/>
              <a:t>subband</a:t>
            </a:r>
            <a:r>
              <a:rPr lang="en-GB" altLang="ko-KR" dirty="0"/>
              <a:t> consists of N consecutive PRBs</a:t>
            </a:r>
            <a:endParaRPr lang="ko-KR" altLang="ko-KR" dirty="0"/>
          </a:p>
          <a:p>
            <a:pPr lvl="2"/>
            <a:r>
              <a:rPr lang="en-GB" altLang="ko-KR" dirty="0"/>
              <a:t>FFS: Support value(s) of N</a:t>
            </a:r>
            <a:endParaRPr lang="ko-KR" altLang="ko-KR" dirty="0"/>
          </a:p>
          <a:p>
            <a:pPr lvl="1"/>
            <a:r>
              <a:rPr lang="en-GB" altLang="ko-KR" dirty="0" smtClean="0"/>
              <a:t>The </a:t>
            </a:r>
            <a:r>
              <a:rPr lang="en-GB" altLang="ko-KR" dirty="0"/>
              <a:t>configured CSI-RS bandwidth is less than or equal to the bandwidth of the bandwidth part</a:t>
            </a:r>
            <a:endParaRPr lang="ko-KR" altLang="ko-KR" dirty="0"/>
          </a:p>
          <a:p>
            <a:pPr lvl="2"/>
            <a:r>
              <a:rPr lang="en-GB" altLang="ko-KR" dirty="0"/>
              <a:t>Note: It is already agreed that the configured CSI-RS bandwidth can be </a:t>
            </a:r>
            <a:r>
              <a:rPr lang="en-GB" altLang="ko-KR" dirty="0" smtClean="0"/>
              <a:t>equal </a:t>
            </a:r>
            <a:r>
              <a:rPr lang="en-GB" altLang="ko-KR" dirty="0"/>
              <a:t>to the bandwidth of </a:t>
            </a:r>
            <a:r>
              <a:rPr lang="en-GB" altLang="ko-KR" strike="sngStrike" dirty="0" smtClean="0"/>
              <a:t>as</a:t>
            </a:r>
            <a:r>
              <a:rPr lang="en-GB" altLang="ko-KR" dirty="0" smtClean="0"/>
              <a:t> </a:t>
            </a:r>
            <a:r>
              <a:rPr lang="en-GB" altLang="ko-KR" dirty="0"/>
              <a:t>the bandwidth part</a:t>
            </a:r>
            <a:endParaRPr lang="ko-KR" altLang="ko-KR" dirty="0"/>
          </a:p>
          <a:p>
            <a:pPr lvl="1"/>
            <a:r>
              <a:rPr lang="en-GB" altLang="ko-KR" dirty="0"/>
              <a:t>FFS: detailed relationship between the CSI-RS bandwidth and the configured/activated bandwidth part</a:t>
            </a:r>
            <a:endParaRPr lang="ko-KR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860955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192</Words>
  <Application>Microsoft Office PowerPoint</Application>
  <PresentationFormat>화면 슬라이드 쇼(4:3)</PresentationFormat>
  <Paragraphs>24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테마</vt:lpstr>
      <vt:lpstr>WF on CSI-RS bandwidth</vt:lpstr>
      <vt:lpstr>Background</vt:lpstr>
      <vt:lpstr>Proposal</vt:lpstr>
      <vt:lpstr>Proposal</vt:lpstr>
    </vt:vector>
  </TitlesOfParts>
  <Company>R&amp;D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CSI-RS BW</dc:title>
  <dc:creator>Microsoft Corporation</dc:creator>
  <cp:lastModifiedBy>Samsung</cp:lastModifiedBy>
  <cp:revision>10</cp:revision>
  <dcterms:created xsi:type="dcterms:W3CDTF">2006-10-05T04:04:58Z</dcterms:created>
  <dcterms:modified xsi:type="dcterms:W3CDTF">2017-09-21T09:04:09Z</dcterms:modified>
</cp:coreProperties>
</file>