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82" r:id="rId3"/>
    <p:sldId id="290" r:id="rId4"/>
    <p:sldId id="283" r:id="rId5"/>
    <p:sldId id="300" r:id="rId6"/>
    <p:sldId id="299" r:id="rId7"/>
    <p:sldId id="278" r:id="rId8"/>
    <p:sldId id="285" r:id="rId9"/>
    <p:sldId id="280" r:id="rId10"/>
    <p:sldId id="264" r:id="rId11"/>
    <p:sldId id="297" r:id="rId12"/>
    <p:sldId id="286" r:id="rId13"/>
    <p:sldId id="295" r:id="rId1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488" autoAdjust="0"/>
    <p:restoredTop sz="89401" autoAdjust="0"/>
  </p:normalViewPr>
  <p:slideViewPr>
    <p:cSldViewPr>
      <p:cViewPr varScale="1">
        <p:scale>
          <a:sx n="71" d="100"/>
          <a:sy n="71" d="100"/>
        </p:scale>
        <p:origin x="-175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96D451-8B8B-4266-AD5A-C3754C8E6592}" type="datetimeFigureOut">
              <a:rPr kumimoji="1" lang="ja-JP" altLang="en-US" smtClean="0"/>
              <a:pPr/>
              <a:t>2017/9/20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F7DA60-F8BA-4168-8A86-7ECBCB580C3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6058060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2017/9/20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Summary</a:t>
            </a:r>
            <a:r>
              <a:rPr kumimoji="1" lang="en-US" altLang="ja-JP" dirty="0"/>
              <a:t> on remaining details on Paging 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Huawei </a:t>
            </a:r>
            <a:endParaRPr kumimoji="1" lang="ja-JP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b="1" dirty="0"/>
              <a:t>3GPP TSG RAN </a:t>
            </a:r>
            <a:r>
              <a:rPr lang="en-GB" altLang="ja-JP" b="1" dirty="0"/>
              <a:t>WG1 Meeting #NR-AH3</a:t>
            </a:r>
            <a:r>
              <a:rPr lang="en-US" altLang="ja-JP" b="1" dirty="0"/>
              <a:t>		</a:t>
            </a:r>
            <a:r>
              <a:rPr lang="ja-JP" altLang="en-US" b="1" dirty="0"/>
              <a:t>　　　　</a:t>
            </a:r>
            <a:r>
              <a:rPr lang="ja-JP" altLang="en-US" b="1"/>
              <a:t>　</a:t>
            </a:r>
            <a:r>
              <a:rPr lang="en-US" altLang="ja-JP" b="1" dirty="0" smtClean="0"/>
              <a:t>R1-171xxxx</a:t>
            </a:r>
            <a:endParaRPr lang="ja-JP" altLang="ja-JP" b="1" dirty="0"/>
          </a:p>
          <a:p>
            <a:r>
              <a:rPr lang="en-GB" altLang="ja-JP" b="1" dirty="0"/>
              <a:t>Nagoya, Japan, </a:t>
            </a:r>
          </a:p>
          <a:p>
            <a:r>
              <a:rPr lang="en-GB" altLang="ja-JP" b="1" dirty="0"/>
              <a:t>18th – 21th September 2017</a:t>
            </a:r>
            <a:endParaRPr lang="ja-JP" altLang="ja-JP" b="1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6.1.3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xmlns="" val="2656606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Paging </a:t>
            </a:r>
            <a:r>
              <a:rPr lang="en-US" altLang="ja-JP" dirty="0" smtClean="0"/>
              <a:t>CORESET (1) 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/>
          </a:bodyPr>
          <a:lstStyle/>
          <a:p>
            <a:r>
              <a:rPr lang="en-GB" dirty="0"/>
              <a:t>Option 1: Configure the CORESET for Paging in PBCH MIB.</a:t>
            </a:r>
          </a:p>
          <a:p>
            <a:pPr lvl="1"/>
            <a:r>
              <a:rPr lang="en-GB" dirty="0"/>
              <a:t>Sharing with the </a:t>
            </a:r>
            <a:r>
              <a:rPr lang="en-US" dirty="0"/>
              <a:t>CORESET</a:t>
            </a:r>
            <a:r>
              <a:rPr lang="en-GB" dirty="0"/>
              <a:t> for RMSI </a:t>
            </a:r>
            <a:endParaRPr lang="en-US" dirty="0"/>
          </a:p>
          <a:p>
            <a:r>
              <a:rPr lang="en-GB" dirty="0"/>
              <a:t>Option 2: Configure the </a:t>
            </a:r>
            <a:r>
              <a:rPr lang="en-US" dirty="0"/>
              <a:t>CORESET </a:t>
            </a:r>
            <a:r>
              <a:rPr lang="en-GB" dirty="0"/>
              <a:t>for Paging in </a:t>
            </a:r>
            <a:r>
              <a:rPr lang="en-GB" dirty="0" smtClean="0"/>
              <a:t>RMSI</a:t>
            </a:r>
          </a:p>
          <a:p>
            <a:r>
              <a:rPr lang="en-US" dirty="0" smtClean="0"/>
              <a:t>Option 3: Fixed CORESET for Paging, placed in the remaining PRBs in the SS block </a:t>
            </a:r>
            <a:br>
              <a:rPr lang="en-US" dirty="0" smtClean="0"/>
            </a:br>
            <a:endParaRPr lang="en-US" dirty="0"/>
          </a:p>
          <a:p>
            <a:pPr lvl="1"/>
            <a:endParaRPr lang="en-US" altLang="ja-JP" dirty="0"/>
          </a:p>
          <a:p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xmlns="" val="2423755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Paging </a:t>
            </a:r>
            <a:r>
              <a:rPr lang="en-US" altLang="ja-JP" dirty="0" smtClean="0"/>
              <a:t>CORESET (2) 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/>
          </a:bodyPr>
          <a:lstStyle/>
          <a:p>
            <a:r>
              <a:rPr lang="en-GB" dirty="0" smtClean="0"/>
              <a:t>If Option 1 or Option 2 is selected, for FDM of CORESET and SS block:   </a:t>
            </a:r>
          </a:p>
          <a:p>
            <a:pPr lvl="1"/>
            <a:r>
              <a:rPr lang="en-GB" dirty="0" smtClean="0"/>
              <a:t>Option 1: </a:t>
            </a:r>
            <a:r>
              <a:rPr lang="en-GB" dirty="0" err="1" smtClean="0"/>
              <a:t>gNB</a:t>
            </a:r>
            <a:r>
              <a:rPr lang="en-GB" dirty="0" smtClean="0"/>
              <a:t> has full configuration flexibility</a:t>
            </a:r>
          </a:p>
          <a:p>
            <a:pPr lvl="1"/>
            <a:r>
              <a:rPr lang="en-GB" dirty="0" smtClean="0"/>
              <a:t>Option 2: Configuration </a:t>
            </a:r>
            <a:r>
              <a:rPr lang="en-US" dirty="0" smtClean="0"/>
              <a:t>depends on UE bandwidth capability</a:t>
            </a:r>
          </a:p>
          <a:p>
            <a:pPr lvl="2"/>
            <a:r>
              <a:rPr lang="en-US" dirty="0" smtClean="0"/>
              <a:t>e.g. Paging CORESET can be </a:t>
            </a:r>
            <a:r>
              <a:rPr lang="en-US" dirty="0" err="1" smtClean="0"/>
              <a:t>FDMed</a:t>
            </a:r>
            <a:r>
              <a:rPr lang="en-US" dirty="0" smtClean="0"/>
              <a:t> with SS blocks if UE can simultaneously receive SS blocks and paging CORESET</a:t>
            </a:r>
          </a:p>
          <a:p>
            <a:pPr lvl="1">
              <a:buNone/>
            </a:pP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  <a:p>
            <a:pPr lvl="1"/>
            <a:endParaRPr lang="en-US" altLang="ja-JP" dirty="0"/>
          </a:p>
          <a:p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xmlns="" val="2423755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Number of UEs Paged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Proposal 1: Index-based Paging </a:t>
            </a:r>
          </a:p>
          <a:p>
            <a:r>
              <a:rPr lang="en-US" dirty="0"/>
              <a:t>Proposal 2: Support number or UEs paged per PO greater than in LTE (RAN2 scope).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Background (4)</a:t>
            </a:r>
            <a:br>
              <a:rPr lang="en-US" dirty="0" smtClean="0"/>
            </a:br>
            <a:r>
              <a:rPr lang="en-US" dirty="0" smtClean="0"/>
              <a:t>- Index-based Paging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Paging index size can be selected appropriately to reduce UE’s false alert probability.</a:t>
            </a:r>
          </a:p>
          <a:p>
            <a:r>
              <a:rPr lang="en-US" sz="2800" dirty="0" smtClean="0"/>
              <a:t>For example, assume 16 paging messages are transmitted in paging occasion. </a:t>
            </a:r>
          </a:p>
          <a:p>
            <a:pPr lvl="1"/>
            <a:r>
              <a:rPr lang="en-US" sz="2000" dirty="0" smtClean="0"/>
              <a:t>14 bits can be assigned for paging group index </a:t>
            </a:r>
          </a:p>
          <a:p>
            <a:pPr lvl="1"/>
            <a:r>
              <a:rPr lang="en-US" sz="2000" dirty="0" smtClean="0"/>
              <a:t>Probability of false alert will be on the order of 10</a:t>
            </a:r>
            <a:r>
              <a:rPr lang="en-US" sz="2000" baseline="30000" dirty="0" smtClean="0"/>
              <a:t>-3</a:t>
            </a:r>
            <a:r>
              <a:rPr lang="en-US" sz="2000" dirty="0" smtClean="0"/>
              <a:t>.</a:t>
            </a:r>
          </a:p>
          <a:p>
            <a:pPr lvl="1"/>
            <a:endParaRPr lang="en-US" sz="2000" dirty="0" smtClean="0"/>
          </a:p>
          <a:p>
            <a:r>
              <a:rPr lang="en-US" sz="2400" dirty="0" smtClean="0"/>
              <a:t>Ref: </a:t>
            </a:r>
            <a:r>
              <a:rPr lang="en-GB" sz="2400" dirty="0" smtClean="0"/>
              <a:t>R1-1716382, “Paging Design Consideration”, Qualcomm Incorporated</a:t>
            </a:r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pPr lvl="1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>
            <a:noAutofit/>
          </a:bodyPr>
          <a:lstStyle/>
          <a:p>
            <a:r>
              <a:rPr lang="en-US" sz="2000" dirty="0"/>
              <a:t>Ref: TR 38.804 v100 Study on New Radio Access Technology; Radio Interface Protocol Aspects</a:t>
            </a:r>
          </a:p>
          <a:p>
            <a:r>
              <a:rPr lang="en-GB" sz="2000" dirty="0"/>
              <a:t>Agreements</a:t>
            </a:r>
            <a:endParaRPr lang="en-US" sz="2000" dirty="0"/>
          </a:p>
          <a:p>
            <a:pPr lvl="1"/>
            <a:r>
              <a:rPr lang="en-GB" sz="1600" dirty="0"/>
              <a:t>1: UE in RRC_IDLE and RRC_INACTVE state monitors paging/notification every DRX cycle. </a:t>
            </a:r>
            <a:endParaRPr lang="en-US" sz="1600" dirty="0"/>
          </a:p>
          <a:p>
            <a:pPr lvl="1"/>
            <a:r>
              <a:rPr lang="en-GB" sz="1600" dirty="0"/>
              <a:t>2: UE monitors one paging occasion per DRX cycle. Paging occasion is the time interval over which a paging message is transmitted by </a:t>
            </a:r>
            <a:r>
              <a:rPr lang="en-GB" sz="1600" dirty="0" err="1"/>
              <a:t>gNB</a:t>
            </a:r>
            <a:r>
              <a:rPr lang="en-GB" sz="1600" dirty="0"/>
              <a:t>. </a:t>
            </a:r>
            <a:endParaRPr lang="en-US" sz="1600" dirty="0"/>
          </a:p>
          <a:p>
            <a:pPr lvl="1"/>
            <a:r>
              <a:rPr lang="en-GB" sz="1600" dirty="0"/>
              <a:t>3: The length of DRX cycle is configurable. A default DRX cycle length is provided in system information. Additionally, a UE specific DRX cycle length can also be provided to UE in dedicated signalling.</a:t>
            </a:r>
            <a:endParaRPr lang="en-US" sz="1600" dirty="0"/>
          </a:p>
          <a:p>
            <a:pPr lvl="1"/>
            <a:r>
              <a:rPr lang="en-GB" sz="1600" dirty="0"/>
              <a:t>4: The number of paging occasions in the DRX cycle is configurable and provided in system information.</a:t>
            </a:r>
            <a:endParaRPr lang="en-US" sz="1600" dirty="0"/>
          </a:p>
          <a:p>
            <a:pPr lvl="1"/>
            <a:r>
              <a:rPr lang="en-GB" sz="1600" dirty="0"/>
              <a:t>5: If multiple paging occasions are configured by network in the DRX cycle then UEs can be distributed to these paging occasions based on UE ID.</a:t>
            </a:r>
            <a:endParaRPr lang="en-US" sz="1600" dirty="0"/>
          </a:p>
          <a:p>
            <a:pPr lvl="1"/>
            <a:r>
              <a:rPr lang="en-GB" sz="1600" dirty="0"/>
              <a:t>6: RAN2 understanding is that paging can be transmitted at least using beam sweeping (content of paging may be a paging indicator or the paging message, FFS)</a:t>
            </a:r>
            <a:endParaRPr lang="en-US" sz="1600" dirty="0"/>
          </a:p>
          <a:p>
            <a:pPr lvl="1"/>
            <a:r>
              <a:rPr lang="en-GB" sz="1600" dirty="0"/>
              <a:t>7: Paging occasion can consists of multiple time slots (e.g. </a:t>
            </a:r>
            <a:r>
              <a:rPr lang="en-GB" sz="1600" dirty="0" err="1"/>
              <a:t>subframe</a:t>
            </a:r>
            <a:r>
              <a:rPr lang="en-GB" sz="1600" dirty="0"/>
              <a:t> or OFDM symbol). (Multiple time slots enable transmission of paging using a different set of DL TX beam(s) in each time slot, or could enable repetition - RAN1 decision).</a:t>
            </a:r>
            <a:endParaRPr lang="en-US" sz="1600" dirty="0"/>
          </a:p>
          <a:p>
            <a:pPr lvl="1"/>
            <a:r>
              <a:rPr lang="en-GB" sz="1600" dirty="0"/>
              <a:t>8: The number of time slots in a paging occasion is provided in system information.</a:t>
            </a:r>
            <a:endParaRPr lang="en-US" sz="1600" dirty="0"/>
          </a:p>
          <a:p>
            <a:pPr>
              <a:buNone/>
            </a:pPr>
            <a:endParaRPr lang="en-US" sz="2000" dirty="0"/>
          </a:p>
          <a:p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Agreement (RAN1#88):</a:t>
            </a:r>
            <a:endParaRPr lang="en-US" dirty="0"/>
          </a:p>
          <a:p>
            <a:pPr lvl="1"/>
            <a:r>
              <a:rPr lang="en-US" dirty="0"/>
              <a:t>Paging message is scheduled by DCI carried by NR-PDCCH and is transmitted in the associated NR-PDSCH</a:t>
            </a:r>
          </a:p>
          <a:p>
            <a:pPr lvl="1"/>
            <a:r>
              <a:rPr lang="en-US" dirty="0"/>
              <a:t>FFS: </a:t>
            </a:r>
          </a:p>
          <a:p>
            <a:pPr lvl="2"/>
            <a:r>
              <a:rPr lang="en-US" dirty="0"/>
              <a:t>Paging indication triggers UE beam reporting (if supported) </a:t>
            </a:r>
          </a:p>
          <a:p>
            <a:pPr lvl="3"/>
            <a:r>
              <a:rPr lang="en-US" dirty="0"/>
              <a:t>Opt-1: paging indication is in DCI</a:t>
            </a:r>
          </a:p>
          <a:p>
            <a:pPr lvl="3"/>
            <a:r>
              <a:rPr lang="en-US" dirty="0"/>
              <a:t>Opt-2: paging indication is in non-scheduled physical channel</a:t>
            </a:r>
          </a:p>
          <a:p>
            <a:pPr lvl="2"/>
            <a:r>
              <a:rPr lang="en-US" dirty="0"/>
              <a:t>How to indicate SI update if it is supported in paging </a:t>
            </a:r>
          </a:p>
          <a:p>
            <a:pPr lvl="1"/>
            <a:endParaRPr lang="en-GB" dirty="0"/>
          </a:p>
          <a:p>
            <a:pPr lvl="1"/>
            <a:endParaRPr lang="en-GB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Terminologies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GB" dirty="0"/>
              <a:t>Paging Occasion (PO)</a:t>
            </a:r>
            <a:endParaRPr lang="en-US" dirty="0"/>
          </a:p>
          <a:p>
            <a:pPr lvl="1"/>
            <a:r>
              <a:rPr lang="en-US" dirty="0"/>
              <a:t>A PO consists of multiple time slots for beam sweeping purposes. </a:t>
            </a:r>
          </a:p>
          <a:p>
            <a:pPr lvl="1"/>
            <a:r>
              <a:rPr lang="en-GB" dirty="0"/>
              <a:t>The number of time slots in a paging occasion (PO interval) is provided in system information.</a:t>
            </a:r>
            <a:endParaRPr lang="en-US" dirty="0"/>
          </a:p>
          <a:p>
            <a:pPr lvl="0"/>
            <a:r>
              <a:rPr lang="en-GB" dirty="0"/>
              <a:t>Paging Frame (PF)</a:t>
            </a:r>
            <a:endParaRPr lang="en-US" dirty="0"/>
          </a:p>
          <a:p>
            <a:pPr lvl="1"/>
            <a:r>
              <a:rPr lang="en-US" dirty="0"/>
              <a:t>PF is a radio frame which may contain one or multiple PO.</a:t>
            </a:r>
          </a:p>
          <a:p>
            <a:pPr lvl="0"/>
            <a:r>
              <a:rPr lang="en-GB" dirty="0"/>
              <a:t>DRX cycle length</a:t>
            </a:r>
            <a:endParaRPr lang="en-US" dirty="0"/>
          </a:p>
          <a:p>
            <a:pPr lvl="1"/>
            <a:r>
              <a:rPr lang="en-GB" dirty="0"/>
              <a:t>Configurable M times the PO interval.  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Paging Mechanisms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Option </a:t>
            </a:r>
            <a:r>
              <a:rPr lang="en-US" dirty="0"/>
              <a:t>1: </a:t>
            </a:r>
            <a:r>
              <a:rPr lang="en-US" dirty="0" smtClean="0"/>
              <a:t>Paging DCI followed by Paging Message</a:t>
            </a:r>
          </a:p>
          <a:p>
            <a:pPr lvl="1"/>
            <a:r>
              <a:rPr lang="en-US" dirty="0" smtClean="0"/>
              <a:t>Note: These do not imply that they are consecutive</a:t>
            </a:r>
          </a:p>
          <a:p>
            <a:r>
              <a:rPr lang="en-US" dirty="0" smtClean="0"/>
              <a:t>Option 2: Paging group indicator triggering beam reporting and Paging DCI followed by Paging Message</a:t>
            </a:r>
          </a:p>
          <a:p>
            <a:r>
              <a:rPr lang="en-US" dirty="0" smtClean="0"/>
              <a:t>Option 3: Paging group indicator and Paging DCI followed by Paging Message</a:t>
            </a:r>
          </a:p>
          <a:p>
            <a:r>
              <a:rPr lang="en-US" dirty="0" smtClean="0"/>
              <a:t>Option 4: Paging DCI indicates use of Option 1 or 2.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Paging Mechanisms </a:t>
            </a:r>
            <a:br>
              <a:rPr lang="en-US" dirty="0" smtClean="0"/>
            </a:br>
            <a:r>
              <a:rPr lang="en-US" dirty="0" smtClean="0"/>
              <a:t>- Possible Agreement 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NR supports: </a:t>
            </a:r>
          </a:p>
          <a:p>
            <a:pPr lvl="1"/>
            <a:r>
              <a:rPr lang="en-US" dirty="0" smtClean="0"/>
              <a:t>Paging message is scheduled by Paging DCI carried by NR-PDCCH and is transmitted in the associated NR-PDSCH</a:t>
            </a:r>
            <a:r>
              <a:rPr lang="en-US" dirty="0" smtClean="0"/>
              <a:t>.</a:t>
            </a:r>
          </a:p>
          <a:p>
            <a:pPr lvl="2"/>
            <a:r>
              <a:rPr lang="en-US" dirty="0" smtClean="0"/>
              <a:t>Note: These do not imply that they are consecutive</a:t>
            </a:r>
          </a:p>
          <a:p>
            <a:pPr lvl="1"/>
            <a:r>
              <a:rPr lang="en-US" dirty="0" smtClean="0"/>
              <a:t>Note</a:t>
            </a:r>
            <a:r>
              <a:rPr lang="en-US" dirty="0" smtClean="0"/>
              <a:t>: Paging group indicator triggering beam reporting and Paging DCI is not supported.</a:t>
            </a:r>
          </a:p>
          <a:p>
            <a:pPr lvl="1"/>
            <a:r>
              <a:rPr lang="en-US" dirty="0" smtClean="0"/>
              <a:t>FFS whether Group </a:t>
            </a:r>
            <a:r>
              <a:rPr lang="en-US" dirty="0" smtClean="0"/>
              <a:t>based </a:t>
            </a:r>
            <a:r>
              <a:rPr lang="en-US" dirty="0" smtClean="0"/>
              <a:t>paging is supported. </a:t>
            </a:r>
          </a:p>
          <a:p>
            <a:r>
              <a:rPr lang="en-US" dirty="0" smtClean="0"/>
              <a:t>RAN1 to send LS to RAN2 on whether Paging DCI and Paging Message can be in the same or different </a:t>
            </a:r>
            <a:r>
              <a:rPr lang="en-US" dirty="0" err="1" smtClean="0"/>
              <a:t>POs.</a:t>
            </a:r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Paging Message Numerology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Option 1: Same as RMSI</a:t>
            </a:r>
            <a:endParaRPr lang="en-US" dirty="0"/>
          </a:p>
          <a:p>
            <a:r>
              <a:rPr lang="en-GB" dirty="0"/>
              <a:t>Option 2: Configure the </a:t>
            </a:r>
            <a:r>
              <a:rPr lang="en-US" dirty="0"/>
              <a:t>SCS </a:t>
            </a:r>
            <a:r>
              <a:rPr lang="en-GB" dirty="0"/>
              <a:t>for Paging in RMSI</a:t>
            </a:r>
            <a:endParaRPr lang="en-US" dirty="0"/>
          </a:p>
          <a:p>
            <a:pPr lvl="2"/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xmlns="" val="1705557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Paging message transmission w/o PDSCH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 smtClean="0"/>
              <a:t>The following </a:t>
            </a:r>
            <a:r>
              <a:rPr lang="en-GB" dirty="0"/>
              <a:t>paging messages, if supported in NR, are sent in Paging DCI:</a:t>
            </a:r>
          </a:p>
          <a:p>
            <a:pPr lvl="1"/>
            <a:r>
              <a:rPr lang="en-GB" i="1" dirty="0" err="1"/>
              <a:t>cmas</a:t>
            </a:r>
            <a:r>
              <a:rPr lang="en-GB" i="1" dirty="0"/>
              <a:t>-Indication, </a:t>
            </a:r>
            <a:r>
              <a:rPr lang="en-GB" i="1" dirty="0" err="1"/>
              <a:t>etws</a:t>
            </a:r>
            <a:r>
              <a:rPr lang="en-GB" i="1" dirty="0"/>
              <a:t>-Indication, </a:t>
            </a:r>
            <a:r>
              <a:rPr lang="en-GB" dirty="0"/>
              <a:t>and</a:t>
            </a:r>
            <a:r>
              <a:rPr lang="en-GB" i="1" dirty="0"/>
              <a:t> </a:t>
            </a:r>
            <a:r>
              <a:rPr lang="en-GB" i="1" dirty="0" err="1"/>
              <a:t>systemInfoModification</a:t>
            </a:r>
            <a:r>
              <a:rPr lang="en-GB" dirty="0"/>
              <a:t> </a:t>
            </a:r>
          </a:p>
          <a:p>
            <a:pPr lvl="1"/>
            <a:r>
              <a:rPr lang="en-GB" dirty="0"/>
              <a:t>Paging of single UE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QCL 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QCL between SS Blocks, Paging DCI and Paging Messages</a:t>
            </a:r>
            <a:endParaRPr lang="en-US" altLang="ja-JP" dirty="0"/>
          </a:p>
          <a:p>
            <a:pPr lvl="1"/>
            <a:r>
              <a:rPr kumimoji="1" lang="en-US" altLang="ja-JP" dirty="0"/>
              <a:t>Optio</a:t>
            </a:r>
            <a:r>
              <a:rPr lang="en-US" altLang="ja-JP" dirty="0"/>
              <a:t>n 1: Configurable by System Information </a:t>
            </a:r>
          </a:p>
          <a:p>
            <a:pPr lvl="1"/>
            <a:r>
              <a:rPr kumimoji="1" lang="en-US" altLang="ja-JP" dirty="0"/>
              <a:t>Option 2: Predefined/assumed in the specification</a:t>
            </a:r>
          </a:p>
        </p:txBody>
      </p:sp>
    </p:spTree>
    <p:extLst>
      <p:ext uri="{BB962C8B-B14F-4D97-AF65-F5344CB8AC3E}">
        <p14:creationId xmlns:p14="http://schemas.microsoft.com/office/powerpoint/2010/main" xmlns="" val="4282890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3056</TotalTime>
  <Words>808</Words>
  <Application>Microsoft Office PowerPoint</Application>
  <PresentationFormat>On-screen Show (4:3)</PresentationFormat>
  <Paragraphs>82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テーマ</vt:lpstr>
      <vt:lpstr>Summary on remaining details on Paging </vt:lpstr>
      <vt:lpstr>Background (1)</vt:lpstr>
      <vt:lpstr>Background (2)</vt:lpstr>
      <vt:lpstr>Terminologies</vt:lpstr>
      <vt:lpstr>Paging Mechanisms </vt:lpstr>
      <vt:lpstr>Paging Mechanisms  - Possible Agreement   </vt:lpstr>
      <vt:lpstr>Paging Message Numerology</vt:lpstr>
      <vt:lpstr>Paging message transmission w/o PDSCH </vt:lpstr>
      <vt:lpstr>QCL </vt:lpstr>
      <vt:lpstr>Paging CORESET (1) </vt:lpstr>
      <vt:lpstr>Paging CORESET (2) </vt:lpstr>
      <vt:lpstr>Number of UEs Paged </vt:lpstr>
      <vt:lpstr>Background (4) - Index-based Paging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CP overhead of NR-SS and NR-PBCH</dc:title>
  <dc:creator>5139473</dc:creator>
  <cp:lastModifiedBy>Tech Hu</cp:lastModifiedBy>
  <cp:revision>137</cp:revision>
  <dcterms:created xsi:type="dcterms:W3CDTF">2017-02-16T14:32:33Z</dcterms:created>
  <dcterms:modified xsi:type="dcterms:W3CDTF">2017-09-21T02:18:32Z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197733919</vt:i4>
  </property>
  <property fmtid="{D5CDD505-2E9C-101B-9397-08002B2CF9AE}" pid="3" name="_NewReviewCycle">
    <vt:lpwstr/>
  </property>
  <property fmtid="{D5CDD505-2E9C-101B-9397-08002B2CF9AE}" pid="4" name="_EmailSubject">
    <vt:lpwstr>[NR mobility] 6.1.3 Offline discussion on Paging</vt:lpwstr>
  </property>
  <property fmtid="{D5CDD505-2E9C-101B-9397-08002B2CF9AE}" pid="5" name="_AuthorEmail">
    <vt:lpwstr>mislam@qti.qualcomm.com</vt:lpwstr>
  </property>
  <property fmtid="{D5CDD505-2E9C-101B-9397-08002B2CF9AE}" pid="6" name="_AuthorEmailDisplayName">
    <vt:lpwstr>Nazmul Islam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1505953017</vt:lpwstr>
  </property>
</Properties>
</file>