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77" r:id="rId3"/>
    <p:sldId id="283" r:id="rId4"/>
    <p:sldId id="282" r:id="rId5"/>
    <p:sldId id="28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>
        <p:scale>
          <a:sx n="110" d="100"/>
          <a:sy n="110" d="100"/>
        </p:scale>
        <p:origin x="-1644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FB1EC9-A1DD-4674-9E66-A16A97263582}" type="datetimeFigureOut">
              <a:rPr lang="zh-CN" altLang="en-US" smtClean="0"/>
              <a:t>2017-09-21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EC8DE-00F3-4058-A7C8-2A27BFDAB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81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3287690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580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610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684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518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201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965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06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848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40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2017-09-21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53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61C37-6CBE-422C-94CA-48F370635A46}" type="datetimeFigureOut">
              <a:rPr lang="zh-CN" altLang="en-US" smtClean="0"/>
              <a:t>2017-09-21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84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1493658" y="1844824"/>
            <a:ext cx="6286500" cy="1828800"/>
          </a:xfrm>
        </p:spPr>
        <p:txBody>
          <a:bodyPr>
            <a:normAutofit fontScale="90000"/>
          </a:bodyPr>
          <a:lstStyle/>
          <a:p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Summary of offline discussions on PUCCH resource allocation</a:t>
            </a:r>
            <a:endParaRPr lang="en-US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428750" y="4495800"/>
            <a:ext cx="6286500" cy="2057400"/>
          </a:xfrm>
        </p:spPr>
        <p:txBody>
          <a:bodyPr/>
          <a:lstStyle/>
          <a:p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OPPO [Ericssion, Qualcomm, Huawei, Nokia, ZTE, Lenovo, DOCOMO, LGE, Samsung, MTK, ...]</a:t>
            </a:r>
            <a:endParaRPr lang="en-GB" altLang="zh-CN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50485" y="337722"/>
            <a:ext cx="1265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/>
              <a:t>R1-17xxxxx</a:t>
            </a:r>
            <a:endParaRPr lang="en-US" altLang="zh-CN" dirty="0" smtClean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95536" y="60723"/>
            <a:ext cx="6858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b="1" smtClean="0"/>
              <a:t>3GPP </a:t>
            </a:r>
            <a:r>
              <a:rPr lang="en-US" altLang="zh-CN" b="1"/>
              <a:t>TSG RAN WG1 Meeting NR#3                                       	</a:t>
            </a:r>
            <a:endParaRPr lang="en-US" altLang="zh-CN" b="1" smtClean="0"/>
          </a:p>
          <a:p>
            <a:r>
              <a:rPr lang="en-US" altLang="zh-CN" b="1" smtClean="0"/>
              <a:t>Nagoya</a:t>
            </a:r>
            <a:r>
              <a:rPr lang="en-US" altLang="zh-CN" b="1"/>
              <a:t>, Japan, 18th – 21st, September 2017</a:t>
            </a:r>
            <a:endParaRPr lang="zh-CN" altLang="zh-CN"/>
          </a:p>
          <a:p>
            <a:endParaRPr lang="zh-CN" altLang="zh-CN" b="1"/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95536" y="845554"/>
            <a:ext cx="21638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 dirty="0"/>
              <a:t>Agenda item</a:t>
            </a:r>
            <a:r>
              <a:rPr lang="en-US" altLang="ko-KR" b="1"/>
              <a:t>: </a:t>
            </a:r>
            <a:r>
              <a:rPr lang="en-US" altLang="ko-KR" b="1" smtClean="0"/>
              <a:t>6</a:t>
            </a:r>
            <a:r>
              <a:rPr lang="en-US" altLang="zh-CN" b="1" smtClean="0"/>
              <a:t>.2.3.4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7729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b="1" u="sng"/>
              <a:t>Agreements:</a:t>
            </a:r>
            <a:endParaRPr lang="zh-CN" altLang="zh-CN" sz="2000"/>
          </a:p>
          <a:p>
            <a:pPr lvl="0"/>
            <a:r>
              <a:rPr lang="en-US" altLang="zh-CN" sz="2000"/>
              <a:t>NR supports PUCCH resource allocation for HARQ-ACK transmission with following manner.</a:t>
            </a:r>
            <a:endParaRPr lang="zh-CN" altLang="zh-CN" sz="2000"/>
          </a:p>
          <a:p>
            <a:pPr lvl="1"/>
            <a:r>
              <a:rPr lang="en-US" altLang="zh-CN" sz="1800"/>
              <a:t>A set of PUCCH resources is configured by high layer signaling</a:t>
            </a:r>
            <a:endParaRPr lang="zh-CN" altLang="zh-CN" sz="1800"/>
          </a:p>
          <a:p>
            <a:pPr lvl="2"/>
            <a:r>
              <a:rPr lang="en-US" altLang="zh-CN" sz="1600" u="sng"/>
              <a:t>FFS: other mechanisms</a:t>
            </a:r>
            <a:r>
              <a:rPr lang="en-US" altLang="zh-CN" sz="1600" strike="sngStrike"/>
              <a:t>.</a:t>
            </a:r>
            <a:endParaRPr lang="zh-CN" altLang="zh-CN" sz="1600"/>
          </a:p>
          <a:p>
            <a:pPr lvl="1"/>
            <a:r>
              <a:rPr lang="en-US" altLang="zh-CN" sz="1800"/>
              <a:t>A PUCCH resource within the configured set is indicated by DCI.</a:t>
            </a:r>
            <a:endParaRPr lang="zh-CN" altLang="zh-CN" sz="1800"/>
          </a:p>
          <a:p>
            <a:pPr lvl="0"/>
            <a:r>
              <a:rPr lang="en-US" altLang="zh-CN" sz="2000"/>
              <a:t>PUCCH resource determination rule is defined at least for the case where the dedicated PUCCH resources is unknown to the UE</a:t>
            </a:r>
            <a:endParaRPr lang="zh-CN" altLang="zh-CN" sz="2000"/>
          </a:p>
          <a:p>
            <a:pPr lvl="1"/>
            <a:r>
              <a:rPr lang="en-US" altLang="zh-CN" sz="1800"/>
              <a:t>FFS: details of PUCCH resource determination rule including implicit resource mapping and/or explicit signaling</a:t>
            </a:r>
            <a:endParaRPr lang="zh-CN" altLang="zh-CN" sz="1800"/>
          </a:p>
          <a:p>
            <a:pPr lvl="0"/>
            <a:r>
              <a:rPr lang="en-US" altLang="zh-CN" sz="2000" u="sng"/>
              <a:t>This does not preclude implicit resource mapping</a:t>
            </a:r>
            <a:endParaRPr lang="zh-CN" altLang="zh-CN" sz="2000"/>
          </a:p>
          <a:p>
            <a:pPr marL="914400" lvl="2" indent="0">
              <a:buNone/>
            </a:pPr>
            <a:endParaRPr lang="en-GB" altLang="zh-CN" sz="1050"/>
          </a:p>
          <a:p>
            <a:endParaRPr lang="en-US" altLang="zh-CN" sz="1400"/>
          </a:p>
          <a:p>
            <a:endParaRPr lang="en-US" altLang="zh-CN" sz="1400" smtClean="0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395536" y="274638"/>
            <a:ext cx="82912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en-US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446468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328592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GB" altLang="zh-CN"/>
              <a:t>Agreements:</a:t>
            </a:r>
            <a:endParaRPr lang="zh-CN" altLang="zh-CN"/>
          </a:p>
          <a:p>
            <a:pPr lvl="0" hangingPunct="0"/>
            <a:r>
              <a:rPr lang="en-GB" altLang="zh-CN"/>
              <a:t>In order to identify PUCCH resource, </a:t>
            </a:r>
            <a:r>
              <a:rPr lang="en-GB" altLang="zh-CN" b="1" u="sng"/>
              <a:t>at least </a:t>
            </a:r>
            <a:r>
              <a:rPr lang="en-GB" altLang="zh-CN"/>
              <a:t>following are known by the UE:</a:t>
            </a:r>
            <a:endParaRPr lang="zh-CN" altLang="zh-CN"/>
          </a:p>
          <a:p>
            <a:pPr lvl="1" hangingPunct="0"/>
            <a:r>
              <a:rPr lang="en-GB" altLang="zh-CN"/>
              <a:t>PUCCH format</a:t>
            </a:r>
            <a:endParaRPr lang="zh-CN" altLang="zh-CN"/>
          </a:p>
          <a:p>
            <a:pPr lvl="1" hangingPunct="0"/>
            <a:r>
              <a:rPr lang="en-GB" altLang="zh-CN"/>
              <a:t>Starting symbol in a slot</a:t>
            </a:r>
            <a:endParaRPr lang="zh-CN" altLang="zh-CN"/>
          </a:p>
          <a:p>
            <a:pPr lvl="1" hangingPunct="0"/>
            <a:r>
              <a:rPr lang="en-GB" altLang="zh-CN"/>
              <a:t>Which slot(s) the PUCCH is transmitted</a:t>
            </a:r>
            <a:endParaRPr lang="zh-CN" altLang="zh-CN"/>
          </a:p>
          <a:p>
            <a:pPr lvl="1" hangingPunct="0"/>
            <a:r>
              <a:rPr lang="en-GB" altLang="zh-CN"/>
              <a:t>PRB allocation within the UL BWP</a:t>
            </a:r>
            <a:endParaRPr lang="zh-CN" altLang="zh-CN"/>
          </a:p>
          <a:p>
            <a:pPr lvl="1" hangingPunct="0"/>
            <a:r>
              <a:rPr lang="en-GB" altLang="zh-CN"/>
              <a:t>For 1-symbol short-PUCCH for UCI of up to 2 bits,</a:t>
            </a:r>
            <a:endParaRPr lang="zh-CN" altLang="zh-CN"/>
          </a:p>
          <a:p>
            <a:pPr lvl="2" hangingPunct="0"/>
            <a:r>
              <a:rPr lang="en-GB" altLang="zh-CN"/>
              <a:t>Code/sequence index(es)</a:t>
            </a:r>
            <a:endParaRPr lang="zh-CN" altLang="zh-CN"/>
          </a:p>
          <a:p>
            <a:pPr lvl="1" hangingPunct="0"/>
            <a:r>
              <a:rPr lang="en-GB" altLang="zh-CN"/>
              <a:t>For 1-symbol short-PUCCH for UCI of more than 2 bits,</a:t>
            </a:r>
            <a:endParaRPr lang="zh-CN" altLang="zh-CN"/>
          </a:p>
          <a:p>
            <a:pPr lvl="2" hangingPunct="0"/>
            <a:r>
              <a:rPr lang="en-GB" altLang="zh-CN"/>
              <a:t>No additional parameters are identified</a:t>
            </a:r>
            <a:endParaRPr lang="zh-CN" altLang="zh-CN"/>
          </a:p>
          <a:p>
            <a:pPr lvl="1" hangingPunct="0"/>
            <a:r>
              <a:rPr lang="en-GB" altLang="zh-CN"/>
              <a:t>For 2-symbol short-PUCCH for UCI of up to 2 bits,</a:t>
            </a:r>
            <a:endParaRPr lang="zh-CN" altLang="zh-CN"/>
          </a:p>
          <a:p>
            <a:pPr lvl="2" hangingPunct="0"/>
            <a:r>
              <a:rPr lang="en-GB" altLang="zh-CN"/>
              <a:t>Code/sequence index(es)</a:t>
            </a:r>
            <a:endParaRPr lang="zh-CN" altLang="zh-CN"/>
          </a:p>
          <a:p>
            <a:pPr lvl="2" hangingPunct="0"/>
            <a:r>
              <a:rPr lang="en-GB" altLang="zh-CN"/>
              <a:t>Frequency-hopping pattern</a:t>
            </a:r>
            <a:endParaRPr lang="zh-CN" altLang="zh-CN"/>
          </a:p>
          <a:p>
            <a:pPr lvl="1" hangingPunct="0"/>
            <a:r>
              <a:rPr lang="en-GB" altLang="zh-CN"/>
              <a:t>For 2-symbol short-PUCCH for UCI of more than 2 bits,</a:t>
            </a:r>
            <a:endParaRPr lang="zh-CN" altLang="zh-CN"/>
          </a:p>
          <a:p>
            <a:pPr lvl="2" hangingPunct="0"/>
            <a:r>
              <a:rPr lang="en-GB" altLang="zh-CN"/>
              <a:t>Frequency-hopping pattern</a:t>
            </a:r>
            <a:endParaRPr lang="zh-CN" altLang="zh-CN"/>
          </a:p>
          <a:p>
            <a:pPr lvl="1" hangingPunct="0"/>
            <a:r>
              <a:rPr lang="en-GB" altLang="zh-CN"/>
              <a:t>For long-PUCCH for UCI of up to 2 bits,</a:t>
            </a:r>
            <a:endParaRPr lang="zh-CN" altLang="zh-CN"/>
          </a:p>
          <a:p>
            <a:pPr lvl="2" hangingPunct="0"/>
            <a:r>
              <a:rPr lang="en-GB" altLang="zh-CN"/>
              <a:t>Duration of the long-PUCCH within a slot</a:t>
            </a:r>
            <a:endParaRPr lang="zh-CN" altLang="zh-CN"/>
          </a:p>
          <a:p>
            <a:pPr lvl="3" hangingPunct="0"/>
            <a:r>
              <a:rPr lang="en-GB" altLang="zh-CN"/>
              <a:t>Note: take the case of multi-slot into account.</a:t>
            </a:r>
            <a:endParaRPr lang="zh-CN" altLang="zh-CN"/>
          </a:p>
          <a:p>
            <a:pPr lvl="2" hangingPunct="0"/>
            <a:r>
              <a:rPr lang="en-GB" altLang="zh-CN"/>
              <a:t>Sequence/code index</a:t>
            </a:r>
            <a:endParaRPr lang="zh-CN" altLang="zh-CN"/>
          </a:p>
          <a:p>
            <a:pPr lvl="3" hangingPunct="0"/>
            <a:r>
              <a:rPr lang="en-GB" altLang="zh-CN"/>
              <a:t>OCC and, e.g., cyclic-shift</a:t>
            </a:r>
            <a:endParaRPr lang="zh-CN" altLang="zh-CN"/>
          </a:p>
          <a:p>
            <a:pPr lvl="2" hangingPunct="0"/>
            <a:r>
              <a:rPr lang="en-GB" altLang="zh-CN"/>
              <a:t>Frequency-hopping pattern</a:t>
            </a:r>
            <a:endParaRPr lang="zh-CN" altLang="zh-CN"/>
          </a:p>
          <a:p>
            <a:pPr lvl="1" hangingPunct="0"/>
            <a:r>
              <a:rPr lang="en-GB" altLang="zh-CN"/>
              <a:t>For long-PUCCH for UCI of more than 2 bits with no multiplexing capacity,</a:t>
            </a:r>
            <a:endParaRPr lang="zh-CN" altLang="zh-CN"/>
          </a:p>
          <a:p>
            <a:pPr lvl="2" hangingPunct="0"/>
            <a:r>
              <a:rPr lang="en-GB" altLang="zh-CN"/>
              <a:t>Frequency-hopping pattern</a:t>
            </a:r>
            <a:endParaRPr lang="zh-CN" altLang="zh-CN"/>
          </a:p>
          <a:p>
            <a:pPr lvl="2" hangingPunct="0"/>
            <a:r>
              <a:rPr lang="en-GB" altLang="zh-CN"/>
              <a:t>Duration of the long-PUCCH within a slot</a:t>
            </a:r>
            <a:endParaRPr lang="zh-CN" altLang="zh-CN"/>
          </a:p>
          <a:p>
            <a:pPr lvl="3" hangingPunct="0"/>
            <a:r>
              <a:rPr lang="en-GB" altLang="zh-CN"/>
              <a:t>Note: take the case of multi-slot into account.</a:t>
            </a:r>
            <a:endParaRPr lang="zh-CN" altLang="zh-CN"/>
          </a:p>
          <a:p>
            <a:pPr lvl="1" hangingPunct="0"/>
            <a:r>
              <a:rPr lang="en-GB" altLang="zh-CN"/>
              <a:t>For long-PUCCH for UCI of more than 2 bits with multiplexing capacity,</a:t>
            </a:r>
            <a:endParaRPr lang="zh-CN" altLang="zh-CN"/>
          </a:p>
          <a:p>
            <a:pPr lvl="2" hangingPunct="0"/>
            <a:r>
              <a:rPr lang="en-GB" altLang="zh-CN"/>
              <a:t>FFS: details</a:t>
            </a:r>
            <a:endParaRPr lang="zh-CN" altLang="zh-CN"/>
          </a:p>
          <a:p>
            <a:pPr lvl="0" hangingPunct="0"/>
            <a:r>
              <a:rPr lang="en-GB" altLang="zh-CN"/>
              <a:t>FFS: for transmit diversity</a:t>
            </a:r>
            <a:endParaRPr lang="zh-CN" altLang="zh-CN"/>
          </a:p>
          <a:p>
            <a:pPr lvl="0" hangingPunct="0"/>
            <a:r>
              <a:rPr lang="en-GB" altLang="zh-CN"/>
              <a:t>FFS: signaling aspects, e.g., implicit, explicit, table, etc.</a:t>
            </a:r>
            <a:endParaRPr lang="zh-CN" altLang="zh-CN"/>
          </a:p>
          <a:p>
            <a:pPr marL="914400" lvl="2" indent="0">
              <a:buNone/>
            </a:pPr>
            <a:endParaRPr lang="en-GB" altLang="zh-CN" sz="1050"/>
          </a:p>
          <a:p>
            <a:endParaRPr lang="en-US" altLang="zh-CN" sz="1400"/>
          </a:p>
          <a:p>
            <a:endParaRPr lang="en-US" altLang="zh-CN" sz="1400" smtClean="0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395536" y="274638"/>
            <a:ext cx="82912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en-US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1039080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328592"/>
          </a:xfrm>
        </p:spPr>
        <p:txBody>
          <a:bodyPr>
            <a:normAutofit/>
          </a:bodyPr>
          <a:lstStyle/>
          <a:p>
            <a:pPr marL="342900" lvl="1" indent="-342900">
              <a:buFont typeface="Wingdings" pitchFamily="2" charset="2"/>
              <a:buChar char="l"/>
            </a:pPr>
            <a:r>
              <a:rPr lang="en-US" altLang="zh-CN" sz="2000"/>
              <a:t>A</a:t>
            </a:r>
            <a:r>
              <a:rPr lang="en-US" altLang="zh-CN" sz="2000" smtClean="0"/>
              <a:t> set of PUCCH </a:t>
            </a:r>
            <a:r>
              <a:rPr lang="en-US" altLang="zh-CN" sz="2000"/>
              <a:t>resources </a:t>
            </a:r>
            <a:r>
              <a:rPr lang="en-US" altLang="zh-CN" sz="2000" smtClean="0"/>
              <a:t>which is configured to a UE by </a:t>
            </a:r>
            <a:r>
              <a:rPr lang="en-US" altLang="zh-CN" sz="2000"/>
              <a:t>high layer </a:t>
            </a:r>
            <a:r>
              <a:rPr lang="en-US" altLang="zh-CN" sz="2000" smtClean="0"/>
              <a:t>signaling</a:t>
            </a:r>
            <a:r>
              <a:rPr lang="en-US" altLang="zh-CN" sz="2000"/>
              <a:t> </a:t>
            </a:r>
            <a:r>
              <a:rPr lang="en-US" altLang="zh-CN" sz="2000" smtClean="0"/>
              <a:t>is defined as one of followings (to be down-selected).</a:t>
            </a:r>
            <a:endParaRPr lang="zh-CN" altLang="zh-CN" sz="2000" smtClean="0"/>
          </a:p>
          <a:p>
            <a:pPr lvl="1"/>
            <a:r>
              <a:rPr lang="en-US" altLang="zh-CN" sz="1600" smtClean="0"/>
              <a:t>Opt.1: </a:t>
            </a:r>
            <a:r>
              <a:rPr lang="en-US" altLang="zh-CN" sz="1600"/>
              <a:t>One or multiple set(s) </a:t>
            </a:r>
            <a:r>
              <a:rPr lang="en-US" altLang="zh-CN" sz="1600" smtClean="0"/>
              <a:t>of PUCCH resources consisting of same or different PUCCH formats. </a:t>
            </a:r>
          </a:p>
          <a:p>
            <a:pPr lvl="1"/>
            <a:r>
              <a:rPr lang="en-US" altLang="zh-CN" sz="1600" smtClean="0"/>
              <a:t>Opt.2: One or multiple set(s) of PUCCH resources for each PUCCH format.</a:t>
            </a:r>
          </a:p>
          <a:p>
            <a:pPr lvl="1"/>
            <a:r>
              <a:rPr lang="en-US" altLang="zh-CN" sz="1600" smtClean="0"/>
              <a:t>Opt.3: </a:t>
            </a:r>
            <a:r>
              <a:rPr lang="en-US" altLang="zh-CN" sz="1600"/>
              <a:t>A set of PUCCH resources for </a:t>
            </a:r>
            <a:r>
              <a:rPr lang="en-US" altLang="zh-CN" sz="1600" smtClean="0"/>
              <a:t>each duration of each PUCCH format.</a:t>
            </a:r>
          </a:p>
          <a:p>
            <a:pPr lvl="1"/>
            <a:r>
              <a:rPr lang="en-US" altLang="zh-CN" sz="1600" smtClean="0"/>
              <a:t>Opt.4: </a:t>
            </a:r>
            <a:r>
              <a:rPr lang="en-US" altLang="zh-CN" sz="1600"/>
              <a:t>A set of PUCCH resources </a:t>
            </a:r>
            <a:r>
              <a:rPr lang="en-US" altLang="zh-CN" sz="1600" smtClean="0"/>
              <a:t>for PUCCH formats carrying up to 2 bits UCI. Another </a:t>
            </a:r>
            <a:r>
              <a:rPr lang="en-US" altLang="zh-CN" sz="1600"/>
              <a:t>set of PUCCH resources for PUCCH formats carrying </a:t>
            </a:r>
            <a:r>
              <a:rPr lang="en-US" altLang="zh-CN" sz="1600" smtClean="0"/>
              <a:t>more </a:t>
            </a:r>
            <a:r>
              <a:rPr lang="en-US" altLang="zh-CN" sz="1600"/>
              <a:t>2 bits </a:t>
            </a:r>
            <a:r>
              <a:rPr lang="en-US" altLang="zh-CN" sz="1600" smtClean="0"/>
              <a:t>UCI. </a:t>
            </a:r>
          </a:p>
          <a:p>
            <a:pPr>
              <a:buFont typeface="Wingdings" pitchFamily="2" charset="2"/>
              <a:buChar char="l"/>
            </a:pPr>
            <a:r>
              <a:rPr lang="en-US" altLang="zh-CN" sz="2000" smtClean="0"/>
              <a:t>FFS: How to identify a PUCCH resource from the set of PUCCH resource. </a:t>
            </a:r>
          </a:p>
          <a:p>
            <a:pPr lvl="1"/>
            <a:r>
              <a:rPr lang="en-GB" altLang="zh-CN" sz="1800" smtClean="0"/>
              <a:t>At least for HARQ-ACK, the </a:t>
            </a:r>
            <a:r>
              <a:rPr lang="en-GB" altLang="zh-CN" sz="1800"/>
              <a:t>starting slot of PUCCH is indicated by DCI</a:t>
            </a:r>
            <a:r>
              <a:rPr lang="en-GB" altLang="zh-CN" sz="1800" smtClean="0"/>
              <a:t>.</a:t>
            </a:r>
          </a:p>
          <a:p>
            <a:pPr lvl="2"/>
            <a:r>
              <a:rPr lang="en-GB" altLang="zh-CN" sz="1800"/>
              <a:t>E</a:t>
            </a:r>
            <a:r>
              <a:rPr lang="en-GB" altLang="zh-CN" sz="1800" smtClean="0"/>
              <a:t>arliest </a:t>
            </a:r>
            <a:r>
              <a:rPr lang="en-GB" altLang="zh-CN" sz="1800"/>
              <a:t>transmission timing is based on UE capability </a:t>
            </a:r>
          </a:p>
          <a:p>
            <a:pPr lvl="2"/>
            <a:endParaRPr lang="en-GB" altLang="zh-CN" sz="1400"/>
          </a:p>
          <a:p>
            <a:endParaRPr lang="en-US" altLang="zh-CN" sz="2000"/>
          </a:p>
          <a:p>
            <a:endParaRPr lang="en-US" altLang="zh-CN" sz="2000" smtClean="0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395536" y="274638"/>
            <a:ext cx="82912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Possible proposal from offline discussions</a:t>
            </a:r>
            <a:endParaRPr lang="en-US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4305050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21052" y="1196752"/>
            <a:ext cx="8229600" cy="5328592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400" smtClean="0"/>
              <a:t>For short PUCCH of more than 2 bits that is identified from a resource set , </a:t>
            </a:r>
          </a:p>
          <a:p>
            <a:pPr lvl="1" hangingPunct="0"/>
            <a:r>
              <a:rPr lang="en-GB" altLang="zh-CN" sz="2000"/>
              <a:t>Starting symbol in a </a:t>
            </a:r>
            <a:r>
              <a:rPr lang="en-GB" altLang="zh-CN" sz="2000" smtClean="0"/>
              <a:t>slot is identified by one of followings (will be down-selected):</a:t>
            </a:r>
          </a:p>
          <a:p>
            <a:pPr lvl="2" hangingPunct="0"/>
            <a:r>
              <a:rPr lang="en-GB" altLang="zh-CN" sz="1600" smtClean="0"/>
              <a:t>Opt.1: is derived from a resource index in DCI from the RRC-configured resource set</a:t>
            </a:r>
          </a:p>
          <a:p>
            <a:pPr lvl="2" hangingPunct="0"/>
            <a:r>
              <a:rPr lang="en-GB" altLang="zh-CN" sz="1600" smtClean="0"/>
              <a:t>Opt.2: is explicitly indicated in DCI</a:t>
            </a:r>
          </a:p>
          <a:p>
            <a:pPr lvl="2" hangingPunct="0"/>
            <a:r>
              <a:rPr lang="en-GB" altLang="zh-CN" sz="1600" smtClean="0"/>
              <a:t>For above options, earliest transmission timing is based on UE capability </a:t>
            </a:r>
          </a:p>
          <a:p>
            <a:pPr lvl="1" hangingPunct="0"/>
            <a:r>
              <a:rPr lang="en-GB" altLang="zh-CN" sz="2000" smtClean="0"/>
              <a:t>For contiguous PRB </a:t>
            </a:r>
            <a:r>
              <a:rPr lang="en-GB" altLang="zh-CN" sz="2000"/>
              <a:t>allocation within the UL </a:t>
            </a:r>
            <a:r>
              <a:rPr lang="en-GB" altLang="zh-CN" sz="2000" smtClean="0"/>
              <a:t>BWP, one of following will be down-selected</a:t>
            </a:r>
          </a:p>
          <a:p>
            <a:pPr lvl="2" hangingPunct="0"/>
            <a:r>
              <a:rPr lang="en-GB" altLang="zh-CN" sz="1600" smtClean="0"/>
              <a:t>Opt.1: </a:t>
            </a:r>
            <a:r>
              <a:rPr lang="en-GB" altLang="zh-CN" sz="1600"/>
              <a:t>Both starting PRB and the number of PRBs are derived from a resource index in DCI from the RRC-configured resource set.</a:t>
            </a:r>
          </a:p>
          <a:p>
            <a:pPr lvl="2" hangingPunct="0"/>
            <a:r>
              <a:rPr lang="en-GB" altLang="zh-CN" sz="1600"/>
              <a:t>Opt.2: Starting PRB is derived from a resource index in DCI from the RRC-configured resource set. Number of PRBs is derived from UCI payload.</a:t>
            </a:r>
          </a:p>
          <a:p>
            <a:pPr lvl="2" hangingPunct="0"/>
            <a:r>
              <a:rPr lang="en-GB" altLang="zh-CN" sz="1600" smtClean="0"/>
              <a:t>Opt.3: Starting PRB can be implicitly derived from the resource for the scheduling DCI. Number of PRBs is RRC-configured. </a:t>
            </a:r>
          </a:p>
          <a:p>
            <a:pPr lvl="2" hangingPunct="0"/>
            <a:r>
              <a:rPr lang="en-GB" altLang="zh-CN" sz="1600" smtClean="0"/>
              <a:t>Opt.4: A subband </a:t>
            </a:r>
            <a:r>
              <a:rPr lang="en-GB" altLang="zh-CN" sz="1600"/>
              <a:t>and the number of </a:t>
            </a:r>
            <a:r>
              <a:rPr lang="en-GB" altLang="zh-CN" sz="1600" smtClean="0"/>
              <a:t>PRBs for PUCCH </a:t>
            </a:r>
            <a:r>
              <a:rPr lang="en-GB" altLang="zh-CN" sz="1600"/>
              <a:t>are derived from a resource index in DCI from the RRC-configured resource set. Starting PRB in </a:t>
            </a:r>
            <a:r>
              <a:rPr lang="en-GB" altLang="zh-CN" sz="1600" smtClean="0"/>
              <a:t>the subband is </a:t>
            </a:r>
            <a:r>
              <a:rPr lang="en-GB" altLang="zh-CN" sz="1600"/>
              <a:t>implicitly derived from the resource for the scheduling DCI.</a:t>
            </a:r>
          </a:p>
          <a:p>
            <a:pPr lvl="2" hangingPunct="0"/>
            <a:r>
              <a:rPr lang="en-GB" altLang="zh-CN" sz="1600" smtClean="0"/>
              <a:t>Opt.5: One of multiple configured resource sets is selected. Starting </a:t>
            </a:r>
            <a:r>
              <a:rPr lang="en-GB" altLang="zh-CN" sz="1600"/>
              <a:t>PRB is derived from </a:t>
            </a:r>
            <a:r>
              <a:rPr lang="en-GB" altLang="zh-CN" sz="1600" smtClean="0"/>
              <a:t>a resource index in DCI and from the selected RRC resource set. The number of PRBs can be a part of the resource set or derived from UCI payload.</a:t>
            </a:r>
          </a:p>
          <a:p>
            <a:pPr lvl="2" hangingPunct="0"/>
            <a:r>
              <a:rPr lang="en-GB" altLang="zh-CN" sz="1600" smtClean="0"/>
              <a:t>Opt.6: Reuse PUSCH PRB allocation scheme.</a:t>
            </a:r>
          </a:p>
          <a:p>
            <a:pPr lvl="1"/>
            <a:endParaRPr lang="en-US" altLang="zh-CN" sz="2000" smtClean="0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395536" y="274638"/>
            <a:ext cx="8291264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Discussion status for</a:t>
            </a:r>
            <a:r>
              <a:rPr lang="en-US" altLang="zh-CN" sz="2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identifying a PUCCH resource </a:t>
            </a:r>
          </a:p>
        </p:txBody>
      </p:sp>
    </p:spTree>
    <p:extLst>
      <p:ext uri="{BB962C8B-B14F-4D97-AF65-F5344CB8AC3E}">
        <p14:creationId xmlns:p14="http://schemas.microsoft.com/office/powerpoint/2010/main" val="2278815614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8213</TotalTime>
  <Words>738</Words>
  <Application>Microsoft Office PowerPoint</Application>
  <PresentationFormat>全屏显示(4:3)</PresentationFormat>
  <Paragraphs>71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Summary of offline discussions on PUCCH resource allocation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</dc:creator>
  <cp:lastModifiedBy>oppo</cp:lastModifiedBy>
  <cp:revision>199</cp:revision>
  <dcterms:created xsi:type="dcterms:W3CDTF">2017-04-25T06:53:04Z</dcterms:created>
  <dcterms:modified xsi:type="dcterms:W3CDTF">2017-09-21T01:19:50Z</dcterms:modified>
</cp:coreProperties>
</file>