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13"/>
  </p:notesMasterIdLst>
  <p:sldIdLst>
    <p:sldId id="256" r:id="rId2"/>
    <p:sldId id="269" r:id="rId3"/>
    <p:sldId id="270" r:id="rId4"/>
    <p:sldId id="271" r:id="rId5"/>
    <p:sldId id="265" r:id="rId6"/>
    <p:sldId id="266" r:id="rId7"/>
    <p:sldId id="267" r:id="rId8"/>
    <p:sldId id="272" r:id="rId9"/>
    <p:sldId id="273" r:id="rId10"/>
    <p:sldId id="268" r:id="rId11"/>
    <p:sldId id="263" r:id="rId12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>
        <p:scale>
          <a:sx n="100" d="100"/>
          <a:sy n="100" d="100"/>
        </p:scale>
        <p:origin x="1122" y="36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9/20/2017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</a:t>
            </a:r>
            <a:r>
              <a:rPr lang="en-US" altLang="zh-CN" sz="3200" dirty="0"/>
              <a:t>on default value of N_RB1 in PTRS frequency density </a:t>
            </a:r>
            <a:r>
              <a:rPr lang="en-US" altLang="zh-CN" sz="3200" dirty="0" smtClean="0"/>
              <a:t>table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smtClean="0"/>
              <a:t>HiSilicon</a:t>
            </a:r>
            <a:r>
              <a:rPr lang="en-US" altLang="zh-CN" sz="2000" dirty="0"/>
              <a:t>, </a:t>
            </a:r>
            <a:r>
              <a:rPr lang="en-GB" altLang="zh-CN" sz="2000" dirty="0"/>
              <a:t>Spreadtrum Communications</a:t>
            </a:r>
            <a:r>
              <a:rPr lang="en-US" altLang="zh-CN" sz="2000" dirty="0" smtClean="0"/>
              <a:t>, LG Electronics, ZTE, </a:t>
            </a:r>
            <a:r>
              <a:rPr lang="en-US" altLang="zh-CN" sz="2000" dirty="0" smtClean="0"/>
              <a:t>Sanechips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898701324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Meeting NR#3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rgbClr val="FF0000"/>
                          </a:solidFill>
                        </a:rPr>
                        <a:t>R1-1716838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Nagoya, Japan, 18-21 September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6.2.3.4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 smtClean="0"/>
              <a:t>If the </a:t>
            </a:r>
            <a:r>
              <a:rPr lang="en-US" altLang="zh-CN" sz="1800" dirty="0" smtClean="0">
                <a:solidFill>
                  <a:srgbClr val="FF0000"/>
                </a:solidFill>
              </a:rPr>
              <a:t>default</a:t>
            </a:r>
            <a:r>
              <a:rPr lang="en-US" altLang="zh-CN" sz="1800" dirty="0" smtClean="0"/>
              <a:t> value of </a:t>
            </a:r>
            <a:r>
              <a:rPr lang="en-US" altLang="zh-CN" sz="1800" dirty="0" smtClean="0">
                <a:solidFill>
                  <a:srgbClr val="FF0000"/>
                </a:solidFill>
              </a:rPr>
              <a:t>N_RB1</a:t>
            </a:r>
            <a:r>
              <a:rPr lang="en-US" altLang="zh-CN" sz="1800" dirty="0" smtClean="0"/>
              <a:t> is chosen as</a:t>
            </a:r>
            <a:r>
              <a:rPr lang="en-US" altLang="zh-CN" sz="1800" dirty="0" smtClean="0">
                <a:solidFill>
                  <a:srgbClr val="FF0000"/>
                </a:solidFill>
              </a:rPr>
              <a:t> 1</a:t>
            </a:r>
            <a:r>
              <a:rPr lang="en-US" altLang="zh-CN" sz="1800" dirty="0" smtClean="0"/>
              <a:t>, the system will be facing </a:t>
            </a:r>
            <a:r>
              <a:rPr lang="en-US" altLang="zh-CN" sz="1800" dirty="0" smtClean="0">
                <a:solidFill>
                  <a:srgbClr val="FF0000"/>
                </a:solidFill>
              </a:rPr>
              <a:t>4~8 percent performance penalty</a:t>
            </a:r>
            <a:r>
              <a:rPr lang="en-US" altLang="zh-CN" sz="1800" dirty="0" smtClean="0"/>
              <a:t> for medium MCS, assuming MCS_1 is properly chosen (&gt;1)</a:t>
            </a:r>
          </a:p>
          <a:p>
            <a:pPr lvl="1"/>
            <a:r>
              <a:rPr lang="en-US" altLang="zh-CN" sz="1800" dirty="0" smtClean="0"/>
              <a:t>If the default value of </a:t>
            </a:r>
            <a:r>
              <a:rPr lang="en-US" altLang="zh-CN" sz="1800" dirty="0" smtClean="0">
                <a:solidFill>
                  <a:srgbClr val="FF0000"/>
                </a:solidFill>
              </a:rPr>
              <a:t>MCS_1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is </a:t>
            </a:r>
            <a:r>
              <a:rPr lang="en-US" altLang="zh-CN" sz="1800" dirty="0" smtClean="0"/>
              <a:t>additionally </a:t>
            </a:r>
            <a:r>
              <a:rPr lang="en-US" altLang="zh-CN" sz="1800" dirty="0"/>
              <a:t>chosen </a:t>
            </a:r>
            <a:r>
              <a:rPr lang="en-US" altLang="zh-CN" sz="1800" dirty="0" smtClean="0"/>
              <a:t>as </a:t>
            </a:r>
            <a:r>
              <a:rPr lang="en-US" altLang="zh-CN" sz="1800" dirty="0" smtClean="0">
                <a:solidFill>
                  <a:srgbClr val="FF0000"/>
                </a:solidFill>
              </a:rPr>
              <a:t>1</a:t>
            </a:r>
            <a:r>
              <a:rPr lang="en-US" altLang="zh-CN" sz="1800" dirty="0" smtClean="0"/>
              <a:t>, the system will be facing 4~8 percent performance penalty for </a:t>
            </a:r>
            <a:r>
              <a:rPr lang="en-US" altLang="zh-CN" sz="1800" dirty="0" smtClean="0">
                <a:solidFill>
                  <a:srgbClr val="FF0000"/>
                </a:solidFill>
              </a:rPr>
              <a:t>all MCS/BW</a:t>
            </a:r>
          </a:p>
          <a:p>
            <a:pPr lvl="1"/>
            <a:r>
              <a:rPr lang="en-US" altLang="zh-CN" sz="1800" dirty="0" smtClean="0"/>
              <a:t>As </a:t>
            </a:r>
            <a:r>
              <a:rPr lang="en-US" altLang="zh-CN" sz="1800" dirty="0" smtClean="0">
                <a:solidFill>
                  <a:srgbClr val="FF0000"/>
                </a:solidFill>
              </a:rPr>
              <a:t>phase tracking is not needed for low MCS/BW</a:t>
            </a:r>
            <a:r>
              <a:rPr lang="en-US" altLang="zh-CN" sz="1800" dirty="0" smtClean="0"/>
              <a:t> (see </a:t>
            </a:r>
            <a:r>
              <a:rPr lang="en-US" altLang="zh-CN" sz="1800" dirty="0"/>
              <a:t>the results in R1-1716724, </a:t>
            </a:r>
            <a:r>
              <a:rPr lang="en-US" altLang="zh-CN" sz="1800" dirty="0" smtClean="0"/>
              <a:t>R1-1716373</a:t>
            </a:r>
            <a:r>
              <a:rPr lang="en-US" altLang="zh-CN" sz="1800" dirty="0"/>
              <a:t>), </a:t>
            </a:r>
            <a:r>
              <a:rPr lang="en-US" altLang="zh-CN" sz="1800" dirty="0" smtClean="0"/>
              <a:t>the performance penalty comes from pure RS overhead without gain from phase tracking</a:t>
            </a:r>
          </a:p>
          <a:p>
            <a:pPr lvl="1"/>
            <a:r>
              <a:rPr lang="en-US" altLang="zh-CN" sz="1800" dirty="0" smtClean="0"/>
              <a:t>The performance </a:t>
            </a:r>
            <a:r>
              <a:rPr lang="en-US" altLang="zh-CN" sz="1800" dirty="0" smtClean="0">
                <a:solidFill>
                  <a:srgbClr val="FF0000"/>
                </a:solidFill>
              </a:rPr>
              <a:t>penalty</a:t>
            </a:r>
            <a:r>
              <a:rPr lang="en-US" altLang="zh-CN" sz="1800" dirty="0" smtClean="0"/>
              <a:t> will be </a:t>
            </a:r>
            <a:r>
              <a:rPr lang="en-US" altLang="zh-CN" sz="1800" dirty="0" smtClean="0">
                <a:solidFill>
                  <a:srgbClr val="FF0000"/>
                </a:solidFill>
              </a:rPr>
              <a:t>doubled</a:t>
            </a:r>
            <a:r>
              <a:rPr lang="en-US" altLang="zh-CN" sz="1800" dirty="0" smtClean="0"/>
              <a:t> in the cases with </a:t>
            </a:r>
            <a:r>
              <a:rPr lang="en-US" altLang="zh-CN" sz="1800" dirty="0" smtClean="0">
                <a:solidFill>
                  <a:srgbClr val="FF0000"/>
                </a:solidFill>
              </a:rPr>
              <a:t>2 PTRS ports</a:t>
            </a:r>
            <a:r>
              <a:rPr lang="en-US" altLang="zh-CN" sz="1800" dirty="0" smtClean="0"/>
              <a:t> (with agreed orthogonal multiplexing for SU-MIMO)</a:t>
            </a:r>
            <a:endParaRPr lang="en-US" altLang="zh-CN" sz="1800" dirty="0"/>
          </a:p>
          <a:p>
            <a:endParaRPr lang="en-US" altLang="zh-CN" sz="1800" dirty="0" smtClean="0"/>
          </a:p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1800" dirty="0"/>
              <a:t>If PTRS is additionally used for </a:t>
            </a:r>
            <a:r>
              <a:rPr lang="en-US" altLang="zh-CN" sz="1800" dirty="0">
                <a:solidFill>
                  <a:srgbClr val="FF0000"/>
                </a:solidFill>
              </a:rPr>
              <a:t>CFO/Doppler</a:t>
            </a:r>
            <a:r>
              <a:rPr lang="en-US" altLang="zh-CN" sz="1800" dirty="0"/>
              <a:t> tracking, the </a:t>
            </a:r>
            <a:r>
              <a:rPr lang="en-US" altLang="zh-CN" sz="1800" dirty="0" smtClean="0">
                <a:solidFill>
                  <a:srgbClr val="FF0000"/>
                </a:solidFill>
              </a:rPr>
              <a:t>NW can always re-configure the values of N_RB1 and MCS_1 as 1 </a:t>
            </a:r>
            <a:r>
              <a:rPr lang="en-US" altLang="zh-CN" sz="1800" dirty="0" smtClean="0"/>
              <a:t>by </a:t>
            </a:r>
            <a:r>
              <a:rPr lang="en-US" altLang="zh-CN" sz="1800" dirty="0"/>
              <a:t>RRC </a:t>
            </a:r>
            <a:r>
              <a:rPr lang="en-US" altLang="zh-CN" sz="1800" dirty="0" smtClean="0"/>
              <a:t>signalling (agreed)</a:t>
            </a:r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16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200" dirty="0" smtClean="0"/>
              <a:t>The </a:t>
            </a:r>
            <a:r>
              <a:rPr lang="en-US" altLang="zh-CN" sz="2200" dirty="0"/>
              <a:t>pre-defined value of N_RB1 in PTRS frequency density table for </a:t>
            </a:r>
            <a:r>
              <a:rPr lang="en-US" altLang="zh-CN" sz="2200" dirty="0" smtClean="0"/>
              <a:t>120kHz </a:t>
            </a:r>
            <a:r>
              <a:rPr lang="en-US" altLang="zh-CN" sz="2200" dirty="0"/>
              <a:t>subcarrier spacing is </a:t>
            </a:r>
            <a:r>
              <a:rPr lang="en-US" altLang="zh-CN" sz="2200" dirty="0" smtClean="0"/>
              <a:t>3</a:t>
            </a:r>
          </a:p>
          <a:p>
            <a:pPr lvl="1"/>
            <a:r>
              <a:rPr lang="en-US" altLang="zh-CN" sz="2200" dirty="0" smtClean="0"/>
              <a:t>The </a:t>
            </a:r>
            <a:r>
              <a:rPr lang="en-US" altLang="zh-CN" sz="2200" dirty="0"/>
              <a:t>NW can </a:t>
            </a:r>
            <a:r>
              <a:rPr lang="en-US" altLang="zh-CN" sz="2200" dirty="0" smtClean="0"/>
              <a:t>re-configure </a:t>
            </a:r>
            <a:r>
              <a:rPr lang="en-US" altLang="zh-CN" sz="2200" dirty="0"/>
              <a:t>the </a:t>
            </a:r>
            <a:r>
              <a:rPr lang="en-US" altLang="zh-CN" sz="2200" dirty="0" smtClean="0"/>
              <a:t>value </a:t>
            </a:r>
            <a:r>
              <a:rPr lang="en-US" altLang="zh-CN" sz="2200" dirty="0"/>
              <a:t>of </a:t>
            </a:r>
            <a:r>
              <a:rPr lang="en-US" altLang="zh-CN" sz="2200" dirty="0" smtClean="0"/>
              <a:t>N_RB1 </a:t>
            </a:r>
            <a:r>
              <a:rPr lang="en-US" altLang="zh-CN" sz="2200" dirty="0"/>
              <a:t>as </a:t>
            </a:r>
            <a:r>
              <a:rPr lang="en-US" altLang="zh-CN" sz="2200" dirty="0" smtClean="0"/>
              <a:t>1 by </a:t>
            </a:r>
            <a:r>
              <a:rPr lang="en-US" altLang="zh-CN" sz="2200" dirty="0"/>
              <a:t>RRC </a:t>
            </a:r>
            <a:r>
              <a:rPr lang="en-US" altLang="zh-CN" sz="2200" dirty="0" smtClean="0"/>
              <a:t>signalling</a:t>
            </a:r>
          </a:p>
          <a:p>
            <a:pPr lvl="1"/>
            <a:r>
              <a:rPr lang="en-US" altLang="zh-CN" sz="2200" dirty="0" smtClean="0"/>
              <a:t>FFS: The pre-defined value(s) of N_RB1 for 15kHz, 30kHz and 60kHz subcarrier spacing</a:t>
            </a:r>
          </a:p>
          <a:p>
            <a:endParaRPr lang="en-US" altLang="zh-CN" sz="2200" dirty="0"/>
          </a:p>
          <a:p>
            <a:r>
              <a:rPr lang="en-US" altLang="zh-CN" sz="2200" dirty="0"/>
              <a:t>RAN1 to discuss/decide whether </a:t>
            </a:r>
            <a:r>
              <a:rPr lang="en-US" altLang="zh-CN" sz="2200" dirty="0" smtClean="0"/>
              <a:t>possible presence of DL/UL PTRS is ON or OFF before </a:t>
            </a:r>
            <a:r>
              <a:rPr lang="en-US" altLang="zh-CN" sz="2200" dirty="0"/>
              <a:t>RRC </a:t>
            </a:r>
            <a:r>
              <a:rPr lang="en-US" altLang="zh-CN" sz="2200" dirty="0" smtClean="0"/>
              <a:t>configuration </a:t>
            </a:r>
            <a:r>
              <a:rPr lang="en-US" altLang="zh-CN" sz="2200" dirty="0"/>
              <a:t>and whether this depends on subcarrier </a:t>
            </a:r>
            <a:r>
              <a:rPr lang="en-US" altLang="zh-CN" sz="2200" dirty="0" smtClean="0"/>
              <a:t>spacing</a:t>
            </a:r>
          </a:p>
          <a:p>
            <a:pPr lvl="1"/>
            <a:r>
              <a:rPr lang="en-US" altLang="zh-CN" sz="2200" dirty="0" smtClean="0"/>
              <a:t>For now, default values of “DL-PTRS-present” and “UL-PTRS-present” in R1-1715337 are both OFF</a:t>
            </a:r>
            <a:endParaRPr lang="en-US" altLang="zh-CN" sz="2200" dirty="0"/>
          </a:p>
          <a:p>
            <a:endParaRPr lang="en-US" altLang="zh-CN" sz="2200" dirty="0" smtClean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/>
                </a:solidFill>
              </a:rPr>
              <a:t>Agreements: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CP-OFDM,</a:t>
            </a:r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/>
              <a:t>SU-MIMO, </a:t>
            </a:r>
            <a:r>
              <a:rPr lang="en-US" altLang="zh-CN" dirty="0">
                <a:solidFill>
                  <a:srgbClr val="FF0000"/>
                </a:solidFill>
              </a:rPr>
              <a:t>dynamic presence of PTRS is determined by allocated MCS, BW, and subcarrier spacing</a:t>
            </a:r>
          </a:p>
          <a:p>
            <a:pPr lvl="3"/>
            <a:r>
              <a:rPr lang="en-US" altLang="zh-CN" dirty="0" smtClean="0"/>
              <a:t>FFS</a:t>
            </a:r>
            <a:r>
              <a:rPr lang="en-US" altLang="zh-CN" dirty="0"/>
              <a:t>: For MU-MIMO case</a:t>
            </a:r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/>
              <a:t>SU-MIMO, time pattern of PTRS is determined by allocated MCS, and subcarrier spacing</a:t>
            </a:r>
          </a:p>
          <a:p>
            <a:pPr lvl="3"/>
            <a:r>
              <a:rPr lang="en-US" altLang="zh-CN" dirty="0" smtClean="0"/>
              <a:t>FFS</a:t>
            </a:r>
            <a:r>
              <a:rPr lang="en-US" altLang="zh-CN" dirty="0"/>
              <a:t>: For MU-MIMO case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57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Agreements: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SU-MIMO, support predefined and RRC-configured association between PTRS densities and scheduled MCS/BW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RRC configuration can override the predefined association 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Table </a:t>
            </a:r>
            <a:r>
              <a:rPr lang="en-US" altLang="zh-CN" dirty="0">
                <a:solidFill>
                  <a:srgbClr val="FF0000"/>
                </a:solidFill>
              </a:rPr>
              <a:t>1 in R1-1709521 to represent association between PTRS time density and scheduled MCS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Table </a:t>
            </a:r>
            <a:r>
              <a:rPr lang="en-US" altLang="zh-CN" dirty="0">
                <a:solidFill>
                  <a:srgbClr val="FF0000"/>
                </a:solidFill>
              </a:rPr>
              <a:t>2 in R1-1709521 to represent association between PTRS frequency density and scheduled BW</a:t>
            </a:r>
          </a:p>
          <a:p>
            <a:pPr lvl="2"/>
            <a:r>
              <a:rPr lang="en-US" altLang="zh-CN" dirty="0" smtClean="0"/>
              <a:t>Note</a:t>
            </a:r>
            <a:r>
              <a:rPr lang="en-US" altLang="zh-CN" dirty="0"/>
              <a:t>: The number of rows in Table 1 and 2 can be reduced if the densities are down-selected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UE to suggest MCS/BW thresholds in Table 1 and 2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complementary DCI signaling 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CP-OFDM and the tables on next page, the time-densities (TD) of PTRS include every 4th symbol, every 2nd symbol, and every symbol, while the frequency-densities (FD) of PTRS include occupying one subcarrier (not necessarily in all REs, depending on the time density) in [every RB], every 2nd RB, every 4th RB, [every 8th RB, and every 16th RB]</a:t>
            </a:r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time density of PTRS is expected to increase with increasing the scheduled MCS (except for those reserved MCSs).</a:t>
            </a:r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frequency density of PTRS is expected to decrease with increasing the scheduled BW (i.e., the number of scheduled RBs)</a:t>
            </a:r>
          </a:p>
          <a:p>
            <a:pPr lvl="3"/>
            <a:r>
              <a:rPr lang="en-US" altLang="zh-CN" dirty="0" smtClean="0"/>
              <a:t>FFS</a:t>
            </a:r>
            <a:r>
              <a:rPr lang="en-US" altLang="zh-CN" dirty="0"/>
              <a:t>: frequency localized mapping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The frequency density of PTRS is expected to increase with increasing the scheduled MCS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92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17099773"/>
              </p:ext>
            </p:extLst>
          </p:nvPr>
        </p:nvGraphicFramePr>
        <p:xfrm>
          <a:off x="684362" y="2093042"/>
          <a:ext cx="3340100" cy="1304925"/>
        </p:xfrm>
        <a:graphic>
          <a:graphicData uri="http://schemas.openxmlformats.org/drawingml/2006/table">
            <a:tbl>
              <a:tblPr firstRow="1" firstCol="1" bandRow="1"/>
              <a:tblGrid>
                <a:gridCol w="2019300"/>
                <a:gridCol w="1320800"/>
              </a:tblGrid>
              <a:tr h="2184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Scheduled MCS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density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 &lt;= MCS &lt;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100" baseline="-25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 PTRS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184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MCS &lt; MCS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MCS &lt; MCS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MCS &lt; MCS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</a:t>
                      </a:r>
                      <a:r>
                        <a:rPr lang="en-US" sz="1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483780" y="1693534"/>
            <a:ext cx="174126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Table 1</a:t>
            </a:r>
            <a:endParaRPr kumimoji="0" lang="en-US" altLang="zh-CN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826377"/>
              </p:ext>
            </p:extLst>
          </p:nvPr>
        </p:nvGraphicFramePr>
        <p:xfrm>
          <a:off x="4932834" y="1839234"/>
          <a:ext cx="3505200" cy="1826895"/>
        </p:xfrm>
        <a:graphic>
          <a:graphicData uri="http://schemas.openxmlformats.org/drawingml/2006/table">
            <a:tbl>
              <a:tblPr firstRow="1" firstCol="1" bandRow="1"/>
              <a:tblGrid>
                <a:gridCol w="1765300"/>
                <a:gridCol w="1739900"/>
              </a:tblGrid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Scheduled BW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Frequency density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 &lt;= N</a:t>
                      </a:r>
                      <a:r>
                        <a:rPr lang="en-US" sz="1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en-US" sz="1100" baseline="-25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RB1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 PTRS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RB1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RB2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RB2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RB3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RB4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RB4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RB5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RB5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&lt;= N</a:t>
                      </a:r>
                      <a:r>
                        <a:rPr lang="en-US" sz="1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RB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</a:t>
                      </a:r>
                      <a:r>
                        <a:rPr lang="en-US" sz="1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912272" y="1479199"/>
            <a:ext cx="138122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Table 2</a:t>
            </a:r>
            <a:endParaRPr kumimoji="0" lang="en-US" altLang="zh-CN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07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>
                <a:solidFill>
                  <a:schemeClr val="accent4">
                    <a:lumMod val="75000"/>
                  </a:schemeClr>
                </a:solidFill>
              </a:rPr>
              <a:t>Working assumption:</a:t>
            </a:r>
          </a:p>
          <a:p>
            <a:pPr lvl="1"/>
            <a:r>
              <a:rPr lang="en-US" altLang="zh-CN" sz="1800" dirty="0" smtClean="0"/>
              <a:t>PT-RS </a:t>
            </a:r>
            <a:r>
              <a:rPr lang="en-US" altLang="zh-CN" sz="1800" dirty="0"/>
              <a:t>frequency density table for 60 and 120 kHz SCS</a:t>
            </a:r>
          </a:p>
          <a:p>
            <a:pPr lvl="2"/>
            <a:r>
              <a:rPr lang="en-US" altLang="zh-CN" sz="1800" dirty="0" smtClean="0"/>
              <a:t>The </a:t>
            </a:r>
            <a:r>
              <a:rPr lang="en-US" altLang="zh-CN" sz="1800" dirty="0"/>
              <a:t>listed BW thresholds are only for the predefined (default) table.</a:t>
            </a:r>
          </a:p>
          <a:p>
            <a:pPr lvl="2"/>
            <a:r>
              <a:rPr lang="en-US" altLang="zh-CN" sz="1800" dirty="0" smtClean="0"/>
              <a:t>As </a:t>
            </a:r>
            <a:r>
              <a:rPr lang="en-US" altLang="zh-CN" sz="1800" dirty="0"/>
              <a:t>agreed before, the BW thresholds (</a:t>
            </a:r>
            <a:r>
              <a:rPr lang="en-US" altLang="zh-CN" sz="1800" dirty="0" err="1"/>
              <a:t>N_RBi,i</a:t>
            </a:r>
            <a:r>
              <a:rPr lang="en-US" altLang="zh-CN" sz="1800" dirty="0"/>
              <a:t>=1,…) in this predefined table can be replaced by RRC configuration </a:t>
            </a:r>
          </a:p>
          <a:p>
            <a:pPr lvl="2"/>
            <a:r>
              <a:rPr lang="en-US" altLang="zh-CN" sz="1800" dirty="0" smtClean="0"/>
              <a:t>If </a:t>
            </a:r>
            <a:r>
              <a:rPr lang="en-US" altLang="zh-CN" sz="1800" dirty="0"/>
              <a:t>frequency density is 1/n, then every n:th RB in the scheduled BW carry a PTRS port</a:t>
            </a:r>
          </a:p>
          <a:p>
            <a:pPr lvl="3"/>
            <a:r>
              <a:rPr lang="en-US" altLang="zh-CN" sz="1800" dirty="0" smtClean="0"/>
              <a:t>FFS </a:t>
            </a:r>
            <a:r>
              <a:rPr lang="en-US" altLang="zh-CN" sz="1800" dirty="0"/>
              <a:t>on RB location offset in steps of one </a:t>
            </a:r>
            <a:r>
              <a:rPr lang="en-US" altLang="zh-CN" sz="1800" dirty="0" smtClean="0"/>
              <a:t>RB</a:t>
            </a:r>
          </a:p>
          <a:p>
            <a:pPr lvl="2"/>
            <a:endParaRPr lang="en-US" altLang="zh-CN" sz="1800" dirty="0" smtClean="0"/>
          </a:p>
          <a:p>
            <a:pPr lvl="2"/>
            <a:endParaRPr lang="en-US" altLang="zh-CN" sz="1800" dirty="0" smtClean="0"/>
          </a:p>
          <a:p>
            <a:pPr lvl="2"/>
            <a:endParaRPr lang="en-US" altLang="zh-CN" sz="1800" dirty="0"/>
          </a:p>
          <a:p>
            <a:pPr lvl="2"/>
            <a:endParaRPr lang="en-US" altLang="zh-CN" sz="1800" dirty="0" smtClean="0"/>
          </a:p>
          <a:p>
            <a:pPr lvl="2"/>
            <a:endParaRPr lang="en-US" altLang="zh-CN" sz="1800" dirty="0"/>
          </a:p>
          <a:p>
            <a:pPr lvl="2"/>
            <a:r>
              <a:rPr lang="en-US" altLang="zh-CN" sz="1800" dirty="0" smtClean="0"/>
              <a:t>FFS</a:t>
            </a:r>
            <a:r>
              <a:rPr lang="en-US" altLang="zh-CN" sz="1800" dirty="0"/>
              <a:t>; the case of non-contiguous resource allocation</a:t>
            </a:r>
          </a:p>
          <a:p>
            <a:pPr lvl="2"/>
            <a:r>
              <a:rPr lang="en-US" altLang="zh-CN" sz="1800" dirty="0" smtClean="0"/>
              <a:t>FFS</a:t>
            </a:r>
            <a:r>
              <a:rPr lang="en-US" altLang="zh-CN" sz="1800" dirty="0"/>
              <a:t>: bracketed values to be decided</a:t>
            </a:r>
          </a:p>
          <a:p>
            <a:pPr lvl="2"/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989471"/>
              </p:ext>
            </p:extLst>
          </p:nvPr>
        </p:nvGraphicFramePr>
        <p:xfrm>
          <a:off x="2412554" y="3553142"/>
          <a:ext cx="4824536" cy="1604844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828677"/>
                <a:gridCol w="1995859"/>
              </a:tblGrid>
              <a:tr h="256414">
                <a:tc>
                  <a:txBody>
                    <a:bodyPr/>
                    <a:lstStyle/>
                    <a:p>
                      <a:pPr marL="179705" indent="-914400" algn="ctr">
                        <a:spcAft>
                          <a:spcPts val="0"/>
                        </a:spcAft>
                        <a:tabLst/>
                      </a:pPr>
                      <a:r>
                        <a:rPr lang="en-US" sz="1500" dirty="0">
                          <a:effectLst/>
                        </a:rPr>
                        <a:t>Contiguous Scheduled BW</a:t>
                      </a:r>
                      <a:endParaRPr lang="zh-CN" sz="15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805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>
                          <a:effectLst/>
                        </a:rPr>
                        <a:t>Frequency density (1/n)</a:t>
                      </a:r>
                      <a:endParaRPr lang="zh-CN" sz="15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6414">
                <a:tc>
                  <a:txBody>
                    <a:bodyPr/>
                    <a:lstStyle/>
                    <a:p>
                      <a:pPr marL="179705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r>
                        <a:rPr lang="en-US" sz="1500" baseline="-25000" dirty="0">
                          <a:solidFill>
                            <a:srgbClr val="FF0000"/>
                          </a:solidFill>
                          <a:effectLst/>
                        </a:rPr>
                        <a:t>RB</a:t>
                      </a:r>
                      <a:r>
                        <a:rPr lang="en-US" sz="1500" dirty="0">
                          <a:solidFill>
                            <a:srgbClr val="FF0000"/>
                          </a:solidFill>
                          <a:effectLst/>
                        </a:rPr>
                        <a:t> &lt; [3 or 1]</a:t>
                      </a:r>
                      <a:endParaRPr lang="zh-CN" sz="1500" dirty="0">
                        <a:solidFill>
                          <a:srgbClr val="FF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46380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>
                          <a:effectLst/>
                        </a:rPr>
                        <a:t>No PT-RS</a:t>
                      </a:r>
                      <a:endParaRPr lang="zh-CN" sz="15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2774">
                <a:tc>
                  <a:txBody>
                    <a:bodyPr/>
                    <a:lstStyle/>
                    <a:p>
                      <a:pPr marL="179705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 dirty="0">
                          <a:effectLst/>
                        </a:rPr>
                        <a:t>[3 or 1]≤  N</a:t>
                      </a:r>
                      <a:r>
                        <a:rPr lang="en-US" sz="1500" baseline="-25000" dirty="0">
                          <a:effectLst/>
                        </a:rPr>
                        <a:t>RB</a:t>
                      </a:r>
                      <a:r>
                        <a:rPr lang="en-US" sz="1500" dirty="0">
                          <a:effectLst/>
                        </a:rPr>
                        <a:t> &lt; [5]</a:t>
                      </a:r>
                      <a:endParaRPr lang="zh-CN" sz="15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46380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 dirty="0">
                          <a:effectLst/>
                        </a:rPr>
                        <a:t>[1]</a:t>
                      </a:r>
                      <a:endParaRPr lang="zh-CN" sz="15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6414">
                <a:tc>
                  <a:txBody>
                    <a:bodyPr/>
                    <a:lstStyle/>
                    <a:p>
                      <a:pPr marL="179705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 dirty="0">
                          <a:effectLst/>
                        </a:rPr>
                        <a:t>[5]≤  N</a:t>
                      </a:r>
                      <a:r>
                        <a:rPr lang="en-US" sz="1500" baseline="-25000" dirty="0">
                          <a:effectLst/>
                        </a:rPr>
                        <a:t>RB</a:t>
                      </a:r>
                      <a:r>
                        <a:rPr lang="en-US" sz="1500" dirty="0">
                          <a:effectLst/>
                        </a:rPr>
                        <a:t> &lt; [10]</a:t>
                      </a:r>
                      <a:endParaRPr lang="zh-CN" sz="15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46380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 dirty="0">
                          <a:effectLst/>
                        </a:rPr>
                        <a:t>[1/2]</a:t>
                      </a:r>
                      <a:endParaRPr lang="zh-CN" sz="15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6414">
                <a:tc>
                  <a:txBody>
                    <a:bodyPr/>
                    <a:lstStyle/>
                    <a:p>
                      <a:pPr marL="179705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>
                          <a:effectLst/>
                        </a:rPr>
                        <a:t>[10]≤  N</a:t>
                      </a:r>
                      <a:r>
                        <a:rPr lang="en-US" sz="1500" baseline="-25000">
                          <a:effectLst/>
                        </a:rPr>
                        <a:t>RB</a:t>
                      </a:r>
                      <a:r>
                        <a:rPr lang="en-US" sz="1500">
                          <a:effectLst/>
                        </a:rPr>
                        <a:t> &lt; [15]</a:t>
                      </a:r>
                      <a:endParaRPr lang="zh-CN" sz="15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46380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>
                          <a:effectLst/>
                        </a:rPr>
                        <a:t>[1/3]</a:t>
                      </a:r>
                      <a:endParaRPr lang="zh-CN" sz="15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6414">
                <a:tc>
                  <a:txBody>
                    <a:bodyPr/>
                    <a:lstStyle/>
                    <a:p>
                      <a:pPr marL="179705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 dirty="0">
                          <a:effectLst/>
                        </a:rPr>
                        <a:t>[15]≤ N</a:t>
                      </a:r>
                      <a:r>
                        <a:rPr lang="en-US" sz="1500" baseline="-25000" dirty="0">
                          <a:effectLst/>
                        </a:rPr>
                        <a:t>RB</a:t>
                      </a:r>
                      <a:endParaRPr lang="zh-CN" sz="15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46380" indent="-91440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500" dirty="0">
                          <a:effectLst/>
                        </a:rPr>
                        <a:t>1/4</a:t>
                      </a:r>
                      <a:endParaRPr lang="zh-CN" sz="15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91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Evaluations results in R1-1716724 – 1 RB </a:t>
            </a:r>
            <a:r>
              <a:rPr lang="en-US" altLang="zh-CN" dirty="0"/>
              <a:t>case, 120 kHz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94" y="1341563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778" y="1341562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94" y="4007434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43" y="4008564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710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Evaluations results in R1-1716724 – </a:t>
            </a:r>
            <a:r>
              <a:rPr lang="en-US" altLang="zh-CN" dirty="0" smtClean="0"/>
              <a:t>2 </a:t>
            </a:r>
            <a:r>
              <a:rPr lang="en-US" altLang="zh-CN" dirty="0"/>
              <a:t>RB </a:t>
            </a:r>
            <a:r>
              <a:rPr lang="en-US" altLang="zh-CN" dirty="0" smtClean="0"/>
              <a:t>case, 120 kHz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10" y="1381496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289" y="1381496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10" y="4075161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288" y="4075161"/>
            <a:ext cx="3554251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51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Evaluations results in </a:t>
            </a:r>
            <a:r>
              <a:rPr lang="en-US" altLang="zh-CN" dirty="0" smtClean="0"/>
              <a:t>R1-1716373 – MCS = 16 (16QAM), SCS = 120kHz</a:t>
            </a:r>
          </a:p>
          <a:p>
            <a:endParaRPr lang="en-US" altLang="zh-CN" dirty="0" smtClean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5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410" y="1294243"/>
            <a:ext cx="3481123" cy="2613440"/>
          </a:xfrm>
          <a:prstGeom prst="rect">
            <a:avLst/>
          </a:prstGeom>
        </p:spPr>
      </p:pic>
      <p:pic>
        <p:nvPicPr>
          <p:cNvPr id="6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296" y="1269554"/>
            <a:ext cx="3481123" cy="2613440"/>
          </a:xfrm>
          <a:prstGeom prst="rect">
            <a:avLst/>
          </a:prstGeom>
        </p:spPr>
      </p:pic>
      <p:pic>
        <p:nvPicPr>
          <p:cNvPr id="7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411" y="3905335"/>
            <a:ext cx="3481123" cy="2613440"/>
          </a:xfrm>
          <a:prstGeom prst="rect">
            <a:avLst/>
          </a:prstGeom>
        </p:spPr>
      </p:pic>
      <p:pic>
        <p:nvPicPr>
          <p:cNvPr id="8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295" y="3913914"/>
            <a:ext cx="3481123" cy="261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8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Evaluations results in R1-1716373 – MCS = </a:t>
            </a:r>
            <a:r>
              <a:rPr lang="en-US" altLang="zh-CN" dirty="0" smtClean="0"/>
              <a:t>18 (64QAM</a:t>
            </a:r>
            <a:r>
              <a:rPr lang="en-US" altLang="zh-CN" dirty="0"/>
              <a:t>), SCS = 120kHz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7" name="Picture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32" y="1355348"/>
            <a:ext cx="3481123" cy="2613440"/>
          </a:xfrm>
          <a:prstGeom prst="rect">
            <a:avLst/>
          </a:prstGeom>
        </p:spPr>
      </p:pic>
      <p:pic>
        <p:nvPicPr>
          <p:cNvPr id="8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778" y="1355348"/>
            <a:ext cx="3481123" cy="2613440"/>
          </a:xfrm>
          <a:prstGeom prst="rect">
            <a:avLst/>
          </a:prstGeom>
        </p:spPr>
      </p:pic>
      <p:pic>
        <p:nvPicPr>
          <p:cNvPr id="9" name="Picture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876" y="3999708"/>
            <a:ext cx="3481123" cy="2613440"/>
          </a:xfrm>
          <a:prstGeom prst="rect">
            <a:avLst/>
          </a:prstGeom>
        </p:spPr>
      </p:pic>
      <p:pic>
        <p:nvPicPr>
          <p:cNvPr id="10" name="Picture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778" y="4016007"/>
            <a:ext cx="3481123" cy="261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2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6487</TotalTime>
  <Words>837</Words>
  <Application>Microsoft Office PowerPoint</Application>
  <PresentationFormat>自定义</PresentationFormat>
  <Paragraphs>114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Batang</vt:lpstr>
      <vt:lpstr>宋体</vt:lpstr>
      <vt:lpstr>Arial</vt:lpstr>
      <vt:lpstr>Calibri</vt:lpstr>
      <vt:lpstr>Times</vt:lpstr>
      <vt:lpstr>Times New Roman</vt:lpstr>
      <vt:lpstr>Background</vt:lpstr>
      <vt:lpstr>WF on default value of N_RB1 in PTRS frequency density table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Observations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765</cp:revision>
  <dcterms:created xsi:type="dcterms:W3CDTF">2014-09-24T01:01:53Z</dcterms:created>
  <dcterms:modified xsi:type="dcterms:W3CDTF">2017-09-20T00:32:31Z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(3)3V+JFgCRhJaNdVl/hncmMFcg2aawoUVNaulEUlg8oshzfLtmZs2GRnQ1rsfiBYOd/s0R/5Bk
w2vgQ1CBFT9XFVy/DdK3kAtupDKjBCp4KFPYW+launJ5GzHUuXtdZFJR07zMj461r2c1b76U
8FgXJJMGdUlUGWNTDFad1NFZ/SyNvi0zp8VD/TjemCYCfjkDAzWSxhDsigExOvwb6MVb8Brw
lRUUjiJCen1yH/Z4/V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qon/kOvjJtk4tBGQBbznBOhRbi47KQPjgVTth0gumd+WthxLYr/EHP
jgUjQN+IVhnfKwnCZaV6Z0Bke6uMEFU1ZJduHy364f1e7K3AAp48udK9FpBQQfJfkaOs7Zt7
nb3COG73GP8JgVzoEGDSZlNzL8RMjY2GwRVL3adLMMRMVONuitYSR8fNAoufi/uh5/kODZPu
7YjlFx/T5AGgYYtBO3AEQTjgtfg4IlipEMOg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Sg==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1505866625</vt:lpwstr>
  </property>
</Properties>
</file>