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5" r:id="rId4"/>
    <p:sldId id="286" r:id="rId5"/>
    <p:sldId id="283" r:id="rId6"/>
    <p:sldId id="28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>
      <p:cViewPr varScale="1">
        <p:scale>
          <a:sx n="113" d="100"/>
          <a:sy n="113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9/20/2017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remaining issues on ZP CSI-RS based IMR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Intel, </a:t>
            </a:r>
            <a:r>
              <a:rPr lang="en-US" altLang="en-US" sz="2800" dirty="0" smtClean="0">
                <a:solidFill>
                  <a:schemeClr val="tx1"/>
                </a:solidFill>
              </a:rPr>
              <a:t>NTT DOCOMO, Samsung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NR#3       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18th – 21st, September </a:t>
            </a:r>
            <a:r>
              <a:rPr kumimoji="1" lang="en-US" altLang="ja-JP" sz="20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US" altLang="ko-KR" sz="2000" dirty="0" smtClean="0"/>
              <a:t>6.2.2.1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</a:t>
            </a:r>
            <a:r>
              <a:rPr lang="en-US" altLang="ko-KR" sz="2400" dirty="0" smtClean="0"/>
              <a:t>6827</a:t>
            </a:r>
            <a:endParaRPr lang="en-US" altLang="ko-KR" sz="2400" dirty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In </a:t>
            </a:r>
            <a:r>
              <a:rPr lang="en-US" altLang="ko-KR" sz="1800" dirty="0"/>
              <a:t>RAN1 #</a:t>
            </a:r>
            <a:r>
              <a:rPr lang="en-US" altLang="ko-KR" sz="1800" dirty="0" smtClean="0"/>
              <a:t>88 </a:t>
            </a:r>
            <a:r>
              <a:rPr lang="en-US" altLang="ko-KR" sz="1800" dirty="0"/>
              <a:t>meeting, following agreements are captured in the Chairman’s note as:</a:t>
            </a:r>
          </a:p>
          <a:p>
            <a:pPr lvl="1"/>
            <a:r>
              <a:rPr lang="en-US" altLang="ko-KR" sz="1600" dirty="0" smtClean="0"/>
              <a:t>NR </a:t>
            </a:r>
            <a:r>
              <a:rPr lang="en-US" altLang="ko-KR" sz="1600" dirty="0"/>
              <a:t>supports aperiodic, semi-persistent (as a working assumption), and periodic IMR based on ZP CSI-RS for interference measurement for CSI feedback</a:t>
            </a:r>
            <a:endParaRPr lang="ko-KR" altLang="ko-KR" sz="1600"/>
          </a:p>
          <a:p>
            <a:pPr lvl="2"/>
            <a:r>
              <a:rPr lang="en-US" altLang="ko-KR" sz="1100" dirty="0"/>
              <a:t>For IMR based on ZP CSI-RS, above three different time-domain behaviors are configured in the resource setting(s).</a:t>
            </a:r>
            <a:endParaRPr lang="ko-KR" altLang="ko-KR" sz="1100"/>
          </a:p>
          <a:p>
            <a:pPr lvl="2"/>
            <a:r>
              <a:rPr lang="en-US" altLang="ko-KR" sz="1100" dirty="0"/>
              <a:t>FFS the potential impact on PDSCH rate </a:t>
            </a:r>
            <a:r>
              <a:rPr lang="en-US" altLang="ko-KR" sz="1100" dirty="0" smtClean="0"/>
              <a:t>matching</a:t>
            </a:r>
          </a:p>
          <a:p>
            <a:pPr lvl="2"/>
            <a:endParaRPr lang="ko-KR" altLang="ko-KR" sz="1050" dirty="0"/>
          </a:p>
          <a:p>
            <a:endParaRPr lang="ko-KR" altLang="ko-KR" sz="1200" dirty="0"/>
          </a:p>
          <a:p>
            <a:endParaRPr lang="en-US" altLang="ko-KR" sz="2000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EC8604-FEFF-4E7B-8F93-B3E59DFDA53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/>
              <a:t>ZP CSI-RS based IMR configuration </a:t>
            </a:r>
            <a:r>
              <a:rPr lang="en-US" altLang="ko-KR" sz="3600" b="1" dirty="0" smtClean="0"/>
              <a:t>(1/4)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Confirm the working assumption: NR supports </a:t>
            </a:r>
            <a:r>
              <a:rPr lang="en-US" altLang="ko-KR" sz="2000" dirty="0" smtClean="0"/>
              <a:t>semi-persistent IMR </a:t>
            </a:r>
            <a:r>
              <a:rPr lang="en-US" altLang="ko-KR" sz="2000" dirty="0"/>
              <a:t>based on ZP CSI-RS for interference measurement for CSI feedback</a:t>
            </a:r>
          </a:p>
          <a:p>
            <a:r>
              <a:rPr lang="en-US" altLang="ko-KR" sz="2000" dirty="0" smtClean="0"/>
              <a:t>For semi-persistent and aperiodic IMR, signaling mechanisms of </a:t>
            </a:r>
            <a:r>
              <a:rPr lang="en-US" altLang="ko-KR" sz="2000" dirty="0"/>
              <a:t>dynamic triggering/activation/deactivation of ZP CSI-RS based IMR </a:t>
            </a:r>
            <a:r>
              <a:rPr lang="en-US" altLang="ko-KR" sz="2000" dirty="0" smtClean="0"/>
              <a:t>follow the decision for that of </a:t>
            </a:r>
            <a:r>
              <a:rPr lang="en-US" altLang="ko-KR" sz="2000" dirty="0"/>
              <a:t>NZP CSI-RS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1800" dirty="0"/>
              <a:t>Note: </a:t>
            </a:r>
          </a:p>
          <a:p>
            <a:pPr lvl="2"/>
            <a:r>
              <a:rPr lang="en-US" altLang="ko-KR" sz="1600" dirty="0"/>
              <a:t>For activation/deactivation, RRC+MAC CE or RRC+DCI</a:t>
            </a:r>
          </a:p>
          <a:p>
            <a:pPr lvl="2"/>
            <a:r>
              <a:rPr lang="en-US" altLang="ko-KR" sz="1600" dirty="0"/>
              <a:t>For triggering, RRC+MAC CE+DCI or RRC+DCI</a:t>
            </a:r>
          </a:p>
          <a:p>
            <a:endParaRPr lang="en-US" altLang="ko-KR" sz="2800" dirty="0"/>
          </a:p>
          <a:p>
            <a:pPr lvl="2"/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97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/>
              <a:t>ZP CSI-RS based IMR configuration </a:t>
            </a:r>
            <a:r>
              <a:rPr lang="en-US" altLang="ko-KR" sz="3600" b="1" dirty="0" smtClean="0"/>
              <a:t>(2/4)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Following combinations are supported.</a:t>
            </a:r>
          </a:p>
          <a:p>
            <a:pPr lvl="1"/>
            <a:r>
              <a:rPr lang="en-US" altLang="ko-KR" sz="2000" dirty="0"/>
              <a:t>For periodic CSI reporting, 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semi-persistent CSI reporting,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aperiodic CSI reporting,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1800" dirty="0" smtClean="0"/>
              <a:t>Note</a:t>
            </a:r>
            <a:r>
              <a:rPr lang="en-US" altLang="ko-KR" sz="1800" dirty="0"/>
              <a:t>: abbreviation of the table</a:t>
            </a:r>
          </a:p>
          <a:p>
            <a:pPr lvl="2"/>
            <a:r>
              <a:rPr lang="en-US" altLang="ko-KR" sz="1100" dirty="0" smtClean="0"/>
              <a:t>CMR(channel </a:t>
            </a:r>
            <a:r>
              <a:rPr lang="en-US" altLang="ko-KR" sz="1100" dirty="0"/>
              <a:t>measurement resource): NZP CSI-RS configured for channel measurement</a:t>
            </a:r>
          </a:p>
          <a:p>
            <a:pPr lvl="2"/>
            <a:r>
              <a:rPr lang="en-US" altLang="ko-KR" sz="1100" dirty="0" smtClean="0"/>
              <a:t>IMR(interference </a:t>
            </a:r>
            <a:r>
              <a:rPr lang="en-US" altLang="ko-KR" sz="1100" dirty="0"/>
              <a:t>measurement resource): ZP CSI-RS configured for interference measurement</a:t>
            </a:r>
          </a:p>
          <a:p>
            <a:pPr lvl="2"/>
            <a:r>
              <a:rPr lang="en-US" altLang="ko-KR" sz="1100" dirty="0" smtClean="0"/>
              <a:t>PR(periodic</a:t>
            </a:r>
            <a:r>
              <a:rPr lang="en-US" altLang="ko-KR" sz="1100" dirty="0"/>
              <a:t>), SP(semi-persistent), AP(aperiodic)</a:t>
            </a:r>
          </a:p>
          <a:p>
            <a:pPr lvl="1"/>
            <a:endParaRPr lang="en-US" altLang="ko-KR" sz="2000" dirty="0" smtClean="0"/>
          </a:p>
          <a:p>
            <a:pPr marL="457200" lvl="1" indent="0">
              <a:buNone/>
            </a:pPr>
            <a:r>
              <a:rPr lang="en-US" altLang="ko-KR" sz="2000" dirty="0" smtClean="0"/>
              <a:t> </a:t>
            </a:r>
            <a:endParaRPr lang="ko-KR" altLang="en-US" sz="2000"/>
          </a:p>
          <a:p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584772"/>
              </p:ext>
            </p:extLst>
          </p:nvPr>
        </p:nvGraphicFramePr>
        <p:xfrm>
          <a:off x="2981960" y="2424848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/>
                <a:gridCol w="797560"/>
                <a:gridCol w="797560"/>
                <a:gridCol w="797560"/>
              </a:tblGrid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YES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7642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04311"/>
              </p:ext>
            </p:extLst>
          </p:nvPr>
        </p:nvGraphicFramePr>
        <p:xfrm>
          <a:off x="2971800" y="3493768"/>
          <a:ext cx="318008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020"/>
                <a:gridCol w="795020"/>
                <a:gridCol w="795020"/>
                <a:gridCol w="795020"/>
              </a:tblGrid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7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565520"/>
              </p:ext>
            </p:extLst>
          </p:nvPr>
        </p:nvGraphicFramePr>
        <p:xfrm>
          <a:off x="2981960" y="4572000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/>
                <a:gridCol w="797560"/>
                <a:gridCol w="797560"/>
                <a:gridCol w="797560"/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827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4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/>
              <a:t>ZP CSI-RS based IMR </a:t>
            </a:r>
            <a:r>
              <a:rPr lang="en-US" altLang="ko-KR" sz="3600" b="1" dirty="0" smtClean="0"/>
              <a:t>configuration (3/4)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NR supports following ZP CSI-RS based IMR configurations:</a:t>
            </a:r>
          </a:p>
          <a:p>
            <a:pPr lvl="1"/>
            <a:r>
              <a:rPr lang="en-US" altLang="ko-KR" sz="1800" dirty="0" smtClean="0"/>
              <a:t>For RE pattern within a PRB, one </a:t>
            </a:r>
            <a:r>
              <a:rPr lang="en-US" altLang="ko-KR" sz="1800" dirty="0"/>
              <a:t>or </a:t>
            </a:r>
            <a:r>
              <a:rPr lang="en-US" altLang="ko-KR" sz="1800" dirty="0" smtClean="0"/>
              <a:t>more component RE patterns </a:t>
            </a:r>
            <a:r>
              <a:rPr lang="en-US" altLang="ko-KR" sz="1800" dirty="0"/>
              <a:t>is supported among </a:t>
            </a:r>
            <a:r>
              <a:rPr lang="en-US" altLang="ko-KR" sz="1800" dirty="0" smtClean="0"/>
              <a:t>the following candidates</a:t>
            </a:r>
          </a:p>
          <a:p>
            <a:pPr lvl="2"/>
            <a:r>
              <a:rPr lang="en-US" altLang="ko-KR" sz="1600" dirty="0" smtClean="0"/>
              <a:t>2 REs with adjacent subcarriers, i.e. (y, z)=(2,1)</a:t>
            </a:r>
          </a:p>
          <a:p>
            <a:pPr lvl="2"/>
            <a:r>
              <a:rPr lang="en-US" altLang="ko-KR" sz="1600" dirty="0" smtClean="0"/>
              <a:t>4 REs with adjacent subcarriers/symbols, i.e., (y, z</a:t>
            </a:r>
            <a:r>
              <a:rPr lang="en-US" altLang="ko-KR" sz="1600" dirty="0"/>
              <a:t>)=(4,1) or (2,2)</a:t>
            </a:r>
            <a:endParaRPr lang="en-US" altLang="ko-KR" sz="1600" dirty="0" smtClean="0"/>
          </a:p>
          <a:p>
            <a:pPr lvl="2"/>
            <a:r>
              <a:rPr lang="en-US" altLang="ko-KR" sz="1600" dirty="0" smtClean="0"/>
              <a:t>N REs from DMRS RE locations</a:t>
            </a:r>
          </a:p>
          <a:p>
            <a:pPr lvl="2"/>
            <a:r>
              <a:rPr lang="en-US" altLang="ko-KR" sz="1600" dirty="0" smtClean="0"/>
              <a:t>Note: ‘y’ and ‘z’ refer to the number of adjacent subcarriers and symbols, respectively.</a:t>
            </a:r>
          </a:p>
          <a:p>
            <a:pPr lvl="1"/>
            <a:r>
              <a:rPr lang="en-US" altLang="ko-KR" sz="1800" dirty="0" smtClean="0"/>
              <a:t>If multiple </a:t>
            </a:r>
            <a:r>
              <a:rPr lang="en-US" altLang="ko-KR" sz="1800" dirty="0"/>
              <a:t>component </a:t>
            </a:r>
            <a:r>
              <a:rPr lang="en-US" altLang="ko-KR" sz="1800" dirty="0" smtClean="0"/>
              <a:t>RE patterns </a:t>
            </a:r>
            <a:r>
              <a:rPr lang="en-US" altLang="ko-KR" sz="1800" dirty="0"/>
              <a:t>are supported, </a:t>
            </a:r>
            <a:r>
              <a:rPr lang="en-US" altLang="ko-KR" sz="1800" dirty="0" smtClean="0"/>
              <a:t>the </a:t>
            </a:r>
            <a:r>
              <a:rPr lang="en-US" altLang="ko-KR" sz="1800" dirty="0"/>
              <a:t>component </a:t>
            </a:r>
            <a:r>
              <a:rPr lang="en-US" altLang="ko-KR" sz="1800" dirty="0" smtClean="0"/>
              <a:t>RE pattern </a:t>
            </a:r>
            <a:r>
              <a:rPr lang="en-US" altLang="ko-KR" sz="1800" dirty="0"/>
              <a:t>is configurable by network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 smtClean="0"/>
              <a:t>If one </a:t>
            </a:r>
            <a:r>
              <a:rPr lang="en-US" altLang="ko-KR" sz="1800" dirty="0"/>
              <a:t>component </a:t>
            </a:r>
            <a:r>
              <a:rPr lang="en-US" altLang="ko-KR" sz="1800" dirty="0" smtClean="0"/>
              <a:t>RE pattern is supported, the </a:t>
            </a:r>
            <a:r>
              <a:rPr lang="en-US" altLang="ko-KR" sz="1800" dirty="0"/>
              <a:t>component </a:t>
            </a:r>
            <a:r>
              <a:rPr lang="en-US" altLang="ko-KR" sz="1800" dirty="0" smtClean="0"/>
              <a:t>RE pattern is fixed.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RB-level </a:t>
            </a:r>
            <a:r>
              <a:rPr lang="en-US" altLang="ko-KR" sz="1800" dirty="0"/>
              <a:t>frequency density is fixed to one. (i.e. same RE locations in every PRB</a:t>
            </a:r>
            <a:r>
              <a:rPr lang="en-US" altLang="ko-KR" sz="1800" dirty="0" smtClean="0"/>
              <a:t>)</a:t>
            </a:r>
          </a:p>
          <a:p>
            <a:pPr lvl="1"/>
            <a:endParaRPr lang="en-US" altLang="ko-KR" sz="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31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>
                <a:solidFill>
                  <a:prstClr val="black"/>
                </a:solidFill>
              </a:rPr>
              <a:t>ZP CSI-RS based IMR configuration </a:t>
            </a:r>
            <a:r>
              <a:rPr lang="en-US" altLang="ko-KR" sz="3600" b="1" dirty="0" smtClean="0">
                <a:solidFill>
                  <a:prstClr val="black"/>
                </a:solidFill>
              </a:rPr>
              <a:t>(4/4)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Following parameters are configured by RRC for ZP CSI-RS based IMR(s):</a:t>
            </a:r>
          </a:p>
          <a:p>
            <a:pPr lvl="1"/>
            <a:r>
              <a:rPr lang="en-US" altLang="ko-KR" sz="1600" dirty="0"/>
              <a:t>Time domain behavior: periodic/semi-persistent/aperiodic ZP CSI-RS</a:t>
            </a:r>
          </a:p>
          <a:p>
            <a:pPr lvl="1"/>
            <a:r>
              <a:rPr lang="en-US" altLang="ko-KR" sz="1600" dirty="0"/>
              <a:t>Periodicity and slot offset for periodic/semi-persistent ZP CSI-RS based IMR</a:t>
            </a:r>
          </a:p>
          <a:p>
            <a:pPr lvl="1"/>
            <a:r>
              <a:rPr lang="en-US" altLang="ko-KR" sz="1600" dirty="0"/>
              <a:t>Band configuration (e.g. BWP information, partial band within a BWP)</a:t>
            </a:r>
          </a:p>
          <a:p>
            <a:pPr lvl="1"/>
            <a:r>
              <a:rPr lang="en-US" altLang="ko-KR" sz="1600" dirty="0" smtClean="0"/>
              <a:t>Component RE </a:t>
            </a:r>
            <a:r>
              <a:rPr lang="en-US" altLang="ko-KR" sz="1600" dirty="0"/>
              <a:t>pattern within a PRB, if multiple RE patterns are </a:t>
            </a:r>
            <a:r>
              <a:rPr lang="en-US" altLang="ko-KR" sz="1600" dirty="0" smtClean="0"/>
              <a:t>supported</a:t>
            </a:r>
          </a:p>
          <a:p>
            <a:pPr lvl="1"/>
            <a:r>
              <a:rPr lang="en-US" altLang="ko-KR" sz="1600" dirty="0" smtClean="0"/>
              <a:t>Location of component RE pattern within a PRB</a:t>
            </a:r>
            <a:endParaRPr lang="en-US" altLang="ko-KR" sz="1600" dirty="0"/>
          </a:p>
          <a:p>
            <a:r>
              <a:rPr lang="en-US" altLang="ko-KR" sz="2000" dirty="0" smtClean="0"/>
              <a:t>For aperiodic ZP CSI-RS based IMR, IMR exists in the same slot with the DCI triggering the IMR.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ko-KR" sz="2000" dirty="0" smtClean="0"/>
              <a:t>FFS: Common or separated configuration for NZP CSI-RS based IMR (if supported) and ZP CSI-RS based IMR. </a:t>
            </a:r>
          </a:p>
          <a:p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85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15120</TotalTime>
  <Words>552</Words>
  <Application>Microsoft Office PowerPoint</Application>
  <PresentationFormat>화면 슬라이드 쇼(4:3)</PresentationFormat>
  <Paragraphs>108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ＭＳ Ｐゴシック</vt:lpstr>
      <vt:lpstr>굴림</vt:lpstr>
      <vt:lpstr>맑은 고딕</vt:lpstr>
      <vt:lpstr>바탕</vt:lpstr>
      <vt:lpstr>Arial</vt:lpstr>
      <vt:lpstr>Calibri</vt:lpstr>
      <vt:lpstr>Times New Roman</vt:lpstr>
      <vt:lpstr>Office Theme</vt:lpstr>
      <vt:lpstr>WF on remaining issues on ZP CSI-RS based IMR</vt:lpstr>
      <vt:lpstr>Background</vt:lpstr>
      <vt:lpstr>ZP CSI-RS based IMR configuration (1/4)</vt:lpstr>
      <vt:lpstr>ZP CSI-RS based IMR configuration (2/4)</vt:lpstr>
      <vt:lpstr>ZP CSI-RS based IMR configuration (3/4)</vt:lpstr>
      <vt:lpstr>ZP CSI-RS based IMR configuration (4/4)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LG Electronics</cp:lastModifiedBy>
  <cp:revision>705</cp:revision>
  <dcterms:created xsi:type="dcterms:W3CDTF">2014-02-12T17:53:51Z</dcterms:created>
  <dcterms:modified xsi:type="dcterms:W3CDTF">2017-09-20T00:20:21Z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