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6" r:id="rId2"/>
    <p:sldId id="304" r:id="rId3"/>
    <p:sldId id="302" r:id="rId4"/>
    <p:sldId id="300" r:id="rId5"/>
    <p:sldId id="301" r:id="rId6"/>
    <p:sldId id="30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84101" autoAdjust="0"/>
  </p:normalViewPr>
  <p:slideViewPr>
    <p:cSldViewPr>
      <p:cViewPr varScale="1">
        <p:scale>
          <a:sx n="94" d="100"/>
          <a:sy n="94" d="100"/>
        </p:scale>
        <p:origin x="222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-231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781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49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7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79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570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95725"/>
            <a:ext cx="6400800" cy="1109798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Electronics, </a:t>
            </a:r>
            <a:r>
              <a:rPr lang="en-US" altLang="ja-JP" dirty="0" err="1" smtClean="0">
                <a:solidFill>
                  <a:schemeClr val="tx1"/>
                </a:solidFill>
              </a:rPr>
              <a:t>Spreadtrum</a:t>
            </a:r>
            <a:r>
              <a:rPr lang="en-US" altLang="ja-JP" dirty="0" smtClean="0">
                <a:solidFill>
                  <a:schemeClr val="tx1"/>
                </a:solidFill>
              </a:rPr>
              <a:t>, ZTE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smtClean="0">
                <a:solidFill>
                  <a:srgbClr val="000000"/>
                </a:solidFill>
                <a:latin typeface="+mn-lt"/>
                <a:ea typeface="+mn-ea"/>
              </a:rPr>
              <a:t>R1-171</a:t>
            </a:r>
            <a:r>
              <a:rPr lang="en-US" altLang="ko-KR" sz="2000" smtClean="0">
                <a:solidFill>
                  <a:srgbClr val="000000"/>
                </a:solidFill>
                <a:latin typeface="+mn-lt"/>
                <a:ea typeface="+mn-ea"/>
              </a:rPr>
              <a:t>6815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52768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dirty="0"/>
              <a:t>3GPP TSG RAN WG1 Meeting </a:t>
            </a:r>
            <a:r>
              <a:rPr lang="en-US" altLang="ko-KR" dirty="0" smtClean="0"/>
              <a:t>NR#3</a:t>
            </a:r>
          </a:p>
          <a:p>
            <a:pPr>
              <a:defRPr/>
            </a:pPr>
            <a:r>
              <a:rPr lang="en-US" altLang="ko-KR" dirty="0" smtClean="0"/>
              <a:t>Nagoya</a:t>
            </a:r>
            <a:r>
              <a:rPr lang="en-US" altLang="ko-KR" dirty="0"/>
              <a:t>, Japan, 18th – 21st, </a:t>
            </a:r>
            <a:r>
              <a:rPr lang="en-US" altLang="ko-KR" dirty="0" smtClean="0"/>
              <a:t>September 2017 </a:t>
            </a:r>
          </a:p>
          <a:p>
            <a:pPr>
              <a:defRPr/>
            </a:pPr>
            <a:r>
              <a:rPr lang="tr-TR" altLang="ko-KR" dirty="0" smtClean="0"/>
              <a:t>Agenda Item: </a:t>
            </a:r>
            <a:r>
              <a:rPr lang="en-US" altLang="ko-KR" dirty="0" smtClean="0"/>
              <a:t>6.2.3.4</a:t>
            </a:r>
            <a:endParaRPr lang="en-US" altLang="ko-KR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</a:t>
            </a:r>
            <a:r>
              <a:rPr lang="en-US" altLang="zh-CN" sz="4000" dirty="0"/>
              <a:t>PT-RS </a:t>
            </a:r>
            <a:r>
              <a:rPr lang="en-US" altLang="zh-CN" sz="4000" dirty="0" smtClean="0"/>
              <a:t>frequency density table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Background 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pPr latinLnBrk="1"/>
            <a:r>
              <a:rPr lang="en-US" altLang="ko-KR" sz="2000" b="1" dirty="0" smtClean="0"/>
              <a:t>Agreements in RAN1 #89</a:t>
            </a:r>
          </a:p>
          <a:p>
            <a:pPr lvl="1" latinLnBrk="1"/>
            <a:r>
              <a:rPr lang="en-US" altLang="ko-KR" sz="1800" dirty="0"/>
              <a:t>For SU-MIMO and CP-OFDM, the frequency-densities (FD) of PTRS include occupying one subcarrier (not necessarily in all REs, depending on the time density) in [every RB], </a:t>
            </a:r>
            <a:r>
              <a:rPr lang="en-US" altLang="ko-KR" sz="1800" dirty="0">
                <a:solidFill>
                  <a:srgbClr val="FF0000"/>
                </a:solidFill>
              </a:rPr>
              <a:t>every 2nd RB</a:t>
            </a:r>
            <a:r>
              <a:rPr lang="en-US" altLang="ko-KR" sz="1800" dirty="0"/>
              <a:t>, </a:t>
            </a:r>
            <a:r>
              <a:rPr lang="en-US" altLang="ko-KR" sz="1800" dirty="0">
                <a:solidFill>
                  <a:srgbClr val="FF0000"/>
                </a:solidFill>
              </a:rPr>
              <a:t>every 4th RB</a:t>
            </a:r>
            <a:r>
              <a:rPr lang="en-US" altLang="ko-KR" sz="1800" dirty="0"/>
              <a:t>, [every 8th RB, and every 16th RB</a:t>
            </a:r>
            <a:r>
              <a:rPr lang="en-US" altLang="ko-KR" sz="1800" dirty="0" smtClean="0"/>
              <a:t>].</a:t>
            </a:r>
          </a:p>
          <a:p>
            <a:pPr marL="457200" lvl="1" indent="0" latinLnBrk="1">
              <a:buNone/>
            </a:pPr>
            <a:endParaRPr lang="en-US" altLang="ko-KR" sz="1800" dirty="0" smtClean="0"/>
          </a:p>
          <a:p>
            <a:pPr lvl="1" latinLnBrk="1"/>
            <a:r>
              <a:rPr lang="en-US" altLang="ko-KR" sz="1800" dirty="0" smtClean="0"/>
              <a:t>For </a:t>
            </a:r>
            <a:r>
              <a:rPr lang="en-US" altLang="ko-KR" sz="1800" dirty="0"/>
              <a:t>SU-MIMO and CP-OFDM, dynamic presence of PTRS is determined by allocated MCS, BW, and subcarrier spacing</a:t>
            </a:r>
            <a:r>
              <a:rPr lang="en-US" altLang="ko-KR" sz="1800" dirty="0" smtClean="0"/>
              <a:t>.</a:t>
            </a:r>
          </a:p>
          <a:p>
            <a:pPr lvl="1" latinLnBrk="1"/>
            <a:endParaRPr lang="en-US" altLang="ko-KR" sz="1800" dirty="0"/>
          </a:p>
          <a:p>
            <a:pPr lvl="1" latinLnBrk="1"/>
            <a:endParaRPr lang="en-US" altLang="ko-KR" sz="1800" dirty="0" smtClean="0"/>
          </a:p>
          <a:p>
            <a:pPr latinLnBrk="1"/>
            <a:r>
              <a:rPr lang="en-US" altLang="ko-KR" sz="2000" b="1" dirty="0" smtClean="0"/>
              <a:t>Offline agreement in RAN1 AH#3</a:t>
            </a:r>
          </a:p>
          <a:p>
            <a:pPr lvl="1" latinLnBrk="1"/>
            <a:r>
              <a:rPr lang="en-US" altLang="ko-KR" sz="1800" dirty="0" smtClean="0"/>
              <a:t>For </a:t>
            </a:r>
            <a:r>
              <a:rPr lang="en-US" altLang="ko-KR" sz="1800" dirty="0"/>
              <a:t>mapping of PT-RS to RBs among the scheduled RBs for DL and UL: </a:t>
            </a:r>
            <a:r>
              <a:rPr lang="en-US" altLang="ko-KR" sz="1800" u="sng" dirty="0"/>
              <a:t>The no RB offset (=0, PT-RS is present in the scheduled RB with lowest RB index and then follows the pattern according to the PT-RS freq. density) is the default value. </a:t>
            </a:r>
            <a:r>
              <a:rPr lang="en-US" altLang="ko-KR" sz="1800" dirty="0"/>
              <a:t>Down-selection among the following alternatives in RAN1#90bis</a:t>
            </a:r>
            <a:r>
              <a:rPr lang="en-US" altLang="ko-KR" sz="1800" dirty="0" smtClean="0"/>
              <a:t>:</a:t>
            </a:r>
          </a:p>
          <a:p>
            <a:pPr lvl="2" latinLnBrk="1"/>
            <a:r>
              <a:rPr lang="en-US" altLang="ko-KR" sz="1400" dirty="0" smtClean="0"/>
              <a:t>Alt.1</a:t>
            </a:r>
            <a:r>
              <a:rPr lang="en-US" altLang="ko-KR" sz="1400" dirty="0"/>
              <a:t>: Default value only is used in </a:t>
            </a:r>
            <a:r>
              <a:rPr lang="en-US" altLang="ko-KR" sz="1400" dirty="0" smtClean="0"/>
              <a:t>Rel.15.</a:t>
            </a:r>
            <a:endParaRPr lang="en-US" altLang="ko-KR" sz="1400" dirty="0"/>
          </a:p>
          <a:p>
            <a:pPr lvl="2" latinLnBrk="1"/>
            <a:r>
              <a:rPr lang="en-US" altLang="ko-KR" sz="1400" dirty="0" smtClean="0"/>
              <a:t>Alt.2</a:t>
            </a:r>
            <a:r>
              <a:rPr lang="en-US" altLang="ko-KR" sz="1400" dirty="0"/>
              <a:t>: Higher layer, UE specific configuration of RB offset can override the default </a:t>
            </a:r>
            <a:r>
              <a:rPr lang="en-US" altLang="ko-KR" sz="1400" dirty="0" smtClean="0"/>
              <a:t>value. 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37914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Background II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pPr latinLnBrk="1"/>
            <a:r>
              <a:rPr lang="en-US" altLang="ko-KR" sz="2000" b="1" u="sng" dirty="0"/>
              <a:t>Working </a:t>
            </a:r>
            <a:r>
              <a:rPr lang="en-US" altLang="ko-KR" sz="2000" b="1" u="sng" dirty="0" smtClean="0"/>
              <a:t>assumption in RAN1 #90:</a:t>
            </a:r>
            <a:endParaRPr lang="ko-KR" altLang="ko-KR" sz="2000" dirty="0"/>
          </a:p>
          <a:p>
            <a:pPr lvl="1" fontAlgn="base" hangingPunct="0"/>
            <a:r>
              <a:rPr lang="en-US" altLang="ko-KR" sz="1800" dirty="0"/>
              <a:t>PT-RS frequency density table for 60 and 120 kHz </a:t>
            </a:r>
            <a:r>
              <a:rPr lang="en-US" altLang="ko-KR" sz="1800" dirty="0" smtClean="0"/>
              <a:t>SCS</a:t>
            </a:r>
          </a:p>
          <a:p>
            <a:pPr lvl="1" fontAlgn="base" hangingPunct="0"/>
            <a:r>
              <a:rPr lang="en-US" altLang="ko-KR" sz="1800" dirty="0"/>
              <a:t>As agreed before, the BW thresholds (</a:t>
            </a:r>
            <a:r>
              <a:rPr lang="en-US" altLang="ko-KR" sz="1800" dirty="0" smtClean="0"/>
              <a:t>N</a:t>
            </a:r>
            <a:r>
              <a:rPr lang="en-US" altLang="ko-KR" sz="1800" baseline="-25000" dirty="0" smtClean="0"/>
              <a:t>RB, </a:t>
            </a:r>
            <a:r>
              <a:rPr lang="en-US" altLang="ko-KR" sz="1800" baseline="-25000" dirty="0" err="1" smtClean="0"/>
              <a:t>i</a:t>
            </a:r>
            <a:r>
              <a:rPr lang="en-US" altLang="ko-KR" sz="1800" dirty="0" smtClean="0"/>
              <a:t>, </a:t>
            </a:r>
            <a:r>
              <a:rPr lang="en-US" altLang="ko-KR" sz="1800" dirty="0" err="1" smtClean="0"/>
              <a:t>i</a:t>
            </a:r>
            <a:r>
              <a:rPr lang="en-US" altLang="ko-KR" sz="1800" dirty="0" smtClean="0"/>
              <a:t>=1</a:t>
            </a:r>
            <a:r>
              <a:rPr lang="en-US" altLang="ko-KR" sz="1800" dirty="0"/>
              <a:t>,…) in this predefined table can be replaced by RRC configuration </a:t>
            </a:r>
            <a:endParaRPr lang="ko-KR" altLang="ko-KR" sz="1800" dirty="0"/>
          </a:p>
          <a:p>
            <a:pPr lvl="1" fontAlgn="base" hangingPunct="0"/>
            <a:r>
              <a:rPr lang="en-US" altLang="ko-KR" sz="1800" dirty="0" smtClean="0"/>
              <a:t>If </a:t>
            </a:r>
            <a:r>
              <a:rPr lang="en-US" altLang="ko-KR" sz="1800" dirty="0"/>
              <a:t>frequency density is 1/n, then every n:th RB in the scheduled BW carry a PTRS port</a:t>
            </a:r>
            <a:endParaRPr lang="ko-KR" altLang="ko-KR" sz="1800" dirty="0"/>
          </a:p>
          <a:p>
            <a:pPr lvl="2" fontAlgn="base" hangingPunct="0"/>
            <a:r>
              <a:rPr lang="en-US" altLang="ko-KR" sz="1600" dirty="0"/>
              <a:t>FFS on RB location offset in steps of one </a:t>
            </a:r>
            <a:r>
              <a:rPr lang="en-US" altLang="ko-KR" sz="1600" dirty="0" smtClean="0"/>
              <a:t>RB</a:t>
            </a:r>
          </a:p>
          <a:p>
            <a:pPr lvl="2" fontAlgn="base" hangingPunct="0"/>
            <a:endParaRPr lang="en-US" altLang="ko-KR" sz="1600" dirty="0"/>
          </a:p>
          <a:p>
            <a:pPr lvl="2" fontAlgn="base" hangingPunct="0"/>
            <a:endParaRPr lang="en-US" altLang="ko-KR" sz="1600" dirty="0" smtClean="0"/>
          </a:p>
          <a:p>
            <a:pPr lvl="2" fontAlgn="base" hangingPunct="0"/>
            <a:endParaRPr lang="en-US" altLang="ko-KR" sz="1600" dirty="0"/>
          </a:p>
          <a:p>
            <a:pPr lvl="2" fontAlgn="base" hangingPunct="0"/>
            <a:endParaRPr lang="en-US" altLang="ko-KR" sz="1600" dirty="0" smtClean="0"/>
          </a:p>
          <a:p>
            <a:pPr lvl="2" fontAlgn="base" hangingPunct="0"/>
            <a:endParaRPr lang="en-US" altLang="ko-KR" sz="1600" dirty="0"/>
          </a:p>
          <a:p>
            <a:pPr lvl="2" fontAlgn="base" hangingPunct="0"/>
            <a:endParaRPr lang="en-US" altLang="ko-KR" sz="1600" dirty="0" smtClean="0"/>
          </a:p>
          <a:p>
            <a:pPr lvl="2" fontAlgn="base" hangingPunct="0"/>
            <a:endParaRPr lang="en-US" altLang="ko-KR" sz="1600" dirty="0"/>
          </a:p>
          <a:p>
            <a:pPr lvl="2" fontAlgn="base" hangingPunct="0"/>
            <a:endParaRPr lang="en-US" altLang="ko-KR" sz="1600" dirty="0" smtClean="0"/>
          </a:p>
          <a:p>
            <a:pPr lvl="2" fontAlgn="base" hangingPunct="0"/>
            <a:endParaRPr lang="en-US" altLang="ko-KR" sz="1600" dirty="0"/>
          </a:p>
          <a:p>
            <a:pPr fontAlgn="base" hangingPunct="0"/>
            <a:r>
              <a:rPr lang="en-US" altLang="ko-KR" sz="2000" dirty="0" smtClean="0"/>
              <a:t>[1/3</a:t>
            </a:r>
            <a:r>
              <a:rPr lang="en-US" altLang="ko-KR" sz="2000" dirty="0"/>
              <a:t>] </a:t>
            </a:r>
            <a:r>
              <a:rPr lang="en-US" altLang="ko-KR" sz="2000" dirty="0" smtClean="0"/>
              <a:t>is newly </a:t>
            </a:r>
            <a:r>
              <a:rPr lang="en-US" altLang="ko-KR" sz="2000" dirty="0"/>
              <a:t>added to reduce the discrepancy issue of PT-RS overhead at </a:t>
            </a:r>
            <a:r>
              <a:rPr lang="en-US" altLang="ko-KR" sz="2000" dirty="0" smtClean="0"/>
              <a:t>boundaries of scheduled BW.</a:t>
            </a:r>
            <a:endParaRPr lang="en-US" altLang="ko-KR" sz="1400" dirty="0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11402"/>
              </p:ext>
            </p:extLst>
          </p:nvPr>
        </p:nvGraphicFramePr>
        <p:xfrm>
          <a:off x="1447800" y="3276600"/>
          <a:ext cx="4419600" cy="23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6494"/>
                <a:gridCol w="2513106"/>
              </a:tblGrid>
              <a:tr h="3887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Scheduled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en-US" altLang="ko-KR" sz="1400" dirty="0" smtClean="0"/>
                        <a:t>BW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Frequency density</a:t>
                      </a:r>
                    </a:p>
                  </a:txBody>
                  <a:tcPr anchor="ctr"/>
                </a:tc>
              </a:tr>
              <a:tr h="3887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lang="en-US" altLang="ko-KR" sz="1400" baseline="-25000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 &lt; [3 or 1]</a:t>
                      </a:r>
                      <a:endParaRPr lang="en-US" altLang="ko-KR" sz="1400" baseline="-25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No PT-RS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887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[3 or 1] </a:t>
                      </a:r>
                      <a:r>
                        <a:rPr lang="en-US" altLang="ko-KR" sz="1400" dirty="0" smtClean="0"/>
                        <a:t>≤  N</a:t>
                      </a:r>
                      <a:r>
                        <a:rPr lang="en-US" altLang="ko-KR" sz="1400" baseline="-25000" dirty="0" smtClean="0"/>
                        <a:t>RB</a:t>
                      </a:r>
                      <a:r>
                        <a:rPr lang="en-US" altLang="ko-KR" sz="1400" dirty="0" smtClean="0"/>
                        <a:t> &lt; [5]</a:t>
                      </a:r>
                      <a:endParaRPr lang="en-US" altLang="ko-KR" sz="1400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[1]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3887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[5] ≤  N</a:t>
                      </a:r>
                      <a:r>
                        <a:rPr lang="en-US" altLang="ko-KR" sz="1400" baseline="-25000" dirty="0" smtClean="0"/>
                        <a:t>RB</a:t>
                      </a:r>
                      <a:r>
                        <a:rPr lang="en-US" altLang="ko-KR" sz="1400" dirty="0" smtClean="0"/>
                        <a:t> &lt; [10]</a:t>
                      </a:r>
                      <a:endParaRPr lang="en-US" altLang="ko-KR" sz="1400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[1/2]</a:t>
                      </a:r>
                      <a:endParaRPr lang="ko-KR" altLang="en-US" sz="1400" dirty="0" smtClean="0"/>
                    </a:p>
                  </a:txBody>
                  <a:tcPr anchor="ctr"/>
                </a:tc>
              </a:tr>
              <a:tr h="3887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[10] ≤  N</a:t>
                      </a:r>
                      <a:r>
                        <a:rPr lang="en-US" altLang="ko-KR" sz="1400" baseline="-25000" dirty="0" smtClean="0"/>
                        <a:t>RB</a:t>
                      </a:r>
                      <a:r>
                        <a:rPr lang="en-US" altLang="ko-KR" sz="1400" dirty="0" smtClean="0"/>
                        <a:t> &lt; [15]</a:t>
                      </a:r>
                      <a:endParaRPr lang="en-US" altLang="ko-KR" sz="1400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[1/3]</a:t>
                      </a:r>
                      <a:endParaRPr lang="ko-KR" alt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3887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[15] ≤ N</a:t>
                      </a:r>
                      <a:r>
                        <a:rPr lang="en-US" altLang="ko-KR" sz="1400" baseline="-25000" dirty="0" smtClean="0"/>
                        <a:t>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1/4</a:t>
                      </a:r>
                      <a:endParaRPr lang="ko-KR" altLang="en-US" sz="1400" dirty="0" smtClean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621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4495" y="1143001"/>
            <a:ext cx="8534400" cy="4953000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PT-RS </a:t>
            </a:r>
            <a:r>
              <a:rPr lang="en-US" altLang="ko-KR" sz="2000" dirty="0"/>
              <a:t>frequency density </a:t>
            </a:r>
            <a:r>
              <a:rPr lang="en-US" altLang="ko-KR" sz="2000" dirty="0" smtClean="0"/>
              <a:t>table</a:t>
            </a:r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pPr marL="0" indent="0">
              <a:buNone/>
            </a:pPr>
            <a:endParaRPr lang="en-US" altLang="ko-KR" sz="2000" dirty="0" smtClean="0"/>
          </a:p>
          <a:p>
            <a:pPr lvl="1"/>
            <a:r>
              <a:rPr lang="en-US" altLang="ko-KR" sz="1600" dirty="0" smtClean="0"/>
              <a:t>Frequency </a:t>
            </a:r>
            <a:r>
              <a:rPr lang="en-US" altLang="ko-KR" sz="1600" dirty="0"/>
              <a:t>density 1/3  is not </a:t>
            </a:r>
            <a:r>
              <a:rPr lang="en-US" altLang="ko-KR" sz="1600" dirty="0" smtClean="0"/>
              <a:t>necessary to </a:t>
            </a:r>
            <a:r>
              <a:rPr lang="en-US" altLang="ko-KR" sz="1600" dirty="0"/>
              <a:t>reduce the discrepancy issue.</a:t>
            </a:r>
          </a:p>
          <a:p>
            <a:pPr marL="457200" lvl="1" indent="0">
              <a:buNone/>
            </a:pPr>
            <a:endParaRPr lang="en-US" altLang="ko-KR" sz="1600" dirty="0" smtClean="0"/>
          </a:p>
          <a:p>
            <a:r>
              <a:rPr lang="en-US" altLang="ko-KR" sz="2000" dirty="0" smtClean="0"/>
              <a:t>The number of PT-RS subcarriers of WA and proposal is plotted in Appendix A. </a:t>
            </a:r>
          </a:p>
          <a:p>
            <a:r>
              <a:rPr lang="en-US" altLang="ko-KR" sz="2000" dirty="0" smtClean="0"/>
              <a:t>Location </a:t>
            </a:r>
            <a:r>
              <a:rPr lang="en-US" altLang="ko-KR" sz="2000" dirty="0"/>
              <a:t>of RB including PT-RS is illustrated in </a:t>
            </a:r>
            <a:r>
              <a:rPr lang="en-US" altLang="ko-KR" sz="2000" dirty="0" smtClean="0"/>
              <a:t>Appendix B.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008642"/>
              </p:ext>
            </p:extLst>
          </p:nvPr>
        </p:nvGraphicFramePr>
        <p:xfrm>
          <a:off x="762000" y="1600200"/>
          <a:ext cx="7239000" cy="2044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3048000"/>
                <a:gridCol w="2667000"/>
              </a:tblGrid>
              <a:tr h="4545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Scheduled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en-US" altLang="ko-KR" sz="1400" dirty="0" smtClean="0"/>
                        <a:t>BW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Frequency density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The maximum number of PT-RS subcarriers</a:t>
                      </a:r>
                    </a:p>
                  </a:txBody>
                  <a:tcPr anchor="ctr"/>
                </a:tc>
              </a:tr>
              <a:tr h="3862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lang="en-US" altLang="ko-KR" sz="1400" baseline="-25000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 &lt; 3</a:t>
                      </a:r>
                      <a:endParaRPr lang="en-US" altLang="ko-KR" sz="1400" baseline="-25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No PT-RS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862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3 </a:t>
                      </a:r>
                      <a:r>
                        <a:rPr lang="en-US" altLang="ko-KR" sz="1400" dirty="0" smtClean="0"/>
                        <a:t>≤  N</a:t>
                      </a:r>
                      <a:r>
                        <a:rPr lang="en-US" altLang="ko-KR" sz="1400" baseline="-25000" dirty="0" smtClean="0"/>
                        <a:t>RB</a:t>
                      </a:r>
                      <a:r>
                        <a:rPr lang="en-US" altLang="ko-KR" sz="1400" dirty="0" smtClean="0"/>
                        <a:t> &lt; 7</a:t>
                      </a:r>
                      <a:endParaRPr lang="en-US" altLang="ko-KR" sz="1400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4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3862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7 ≤  N</a:t>
                      </a:r>
                      <a:r>
                        <a:rPr lang="en-US" altLang="ko-KR" sz="1400" baseline="-25000" dirty="0" smtClean="0"/>
                        <a:t>RB</a:t>
                      </a:r>
                      <a:r>
                        <a:rPr lang="en-US" altLang="ko-KR" sz="1400" dirty="0" smtClean="0"/>
                        <a:t> &lt; 13</a:t>
                      </a:r>
                      <a:endParaRPr lang="en-US" altLang="ko-KR" sz="1400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1/2</a:t>
                      </a:r>
                      <a:endParaRPr lang="ko-KR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4</a:t>
                      </a:r>
                      <a:endParaRPr lang="ko-KR" altLang="en-US" sz="1400" dirty="0" smtClean="0"/>
                    </a:p>
                  </a:txBody>
                  <a:tcPr anchor="ctr"/>
                </a:tc>
              </a:tr>
              <a:tr h="3677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13 ≤  N</a:t>
                      </a:r>
                      <a:r>
                        <a:rPr lang="en-US" altLang="ko-KR" sz="1400" baseline="-25000" dirty="0" smtClean="0"/>
                        <a:t>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1/4</a:t>
                      </a:r>
                      <a:endParaRPr lang="ko-KR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no limit</a:t>
                      </a:r>
                      <a:endParaRPr lang="ko-KR" alt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0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Appendix 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94357"/>
            <a:ext cx="8229600" cy="5638799"/>
          </a:xfrm>
        </p:spPr>
        <p:txBody>
          <a:bodyPr>
            <a:noAutofit/>
          </a:bodyPr>
          <a:lstStyle/>
          <a:p>
            <a:r>
              <a:rPr lang="en-US" altLang="ko-KR" sz="2000" dirty="0"/>
              <a:t>The number of PT-RS subcarriers of WA and proposal</a:t>
            </a:r>
            <a:endParaRPr lang="en-US" altLang="ko-KR" sz="1400" dirty="0" smtClean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174"/>
          <p:cNvSpPr>
            <a:spLocks noChangeArrowheads="1"/>
          </p:cNvSpPr>
          <p:nvPr/>
        </p:nvSpPr>
        <p:spPr bwMode="auto">
          <a:xfrm>
            <a:off x="1447800" y="1905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1447800"/>
            <a:ext cx="5886403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2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Appendix B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94357"/>
            <a:ext cx="8229600" cy="5638799"/>
          </a:xfrm>
        </p:spPr>
        <p:txBody>
          <a:bodyPr>
            <a:noAutofit/>
          </a:bodyPr>
          <a:lstStyle/>
          <a:p>
            <a:r>
              <a:rPr lang="en-US" altLang="ko-KR" sz="2000" dirty="0" smtClean="0"/>
              <a:t>Location of RB including PT-RS</a:t>
            </a:r>
          </a:p>
          <a:p>
            <a:pPr lvl="1"/>
            <a:r>
              <a:rPr lang="en-US" altLang="ko-KR" sz="1400" dirty="0" smtClean="0"/>
              <a:t>For 	      with the maximum number of PT-RS subcarriers being 4, it</a:t>
            </a:r>
            <a:r>
              <a:rPr lang="ko-KR" altLang="en-US" sz="1400" dirty="0"/>
              <a:t> </a:t>
            </a:r>
            <a:r>
              <a:rPr lang="en-US" altLang="ko-KR" sz="1400" dirty="0" smtClean="0"/>
              <a:t>can be illustrated as  </a:t>
            </a:r>
            <a:endParaRPr lang="en-US" altLang="ko-KR" sz="1400" dirty="0"/>
          </a:p>
          <a:p>
            <a:pPr lvl="1"/>
            <a:endParaRPr lang="en-US" altLang="ko-KR" sz="1400" dirty="0" smtClean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>
            <p:extLst/>
          </p:nvPr>
        </p:nvGraphicFramePr>
        <p:xfrm>
          <a:off x="1575788" y="1375170"/>
          <a:ext cx="968121" cy="28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0" name="Equation" r:id="rId4" imgW="799920" imgH="228600" progId="Equation.DSMT4">
                  <p:embed/>
                </p:oleObj>
              </mc:Choice>
              <mc:Fallback>
                <p:oleObj name="Equation" r:id="rId4" imgW="7999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5788" y="1375170"/>
                        <a:ext cx="968121" cy="2823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74"/>
          <p:cNvSpPr>
            <a:spLocks noChangeArrowheads="1"/>
          </p:cNvSpPr>
          <p:nvPr/>
        </p:nvSpPr>
        <p:spPr bwMode="auto">
          <a:xfrm>
            <a:off x="1447800" y="1905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992672"/>
              </p:ext>
            </p:extLst>
          </p:nvPr>
        </p:nvGraphicFramePr>
        <p:xfrm>
          <a:off x="1575788" y="1905000"/>
          <a:ext cx="5953125" cy="407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1" name="Visio" r:id="rId6" imgW="13369690" imgH="9159210" progId="Visio.Drawing.11">
                  <p:embed/>
                </p:oleObj>
              </mc:Choice>
              <mc:Fallback>
                <p:oleObj name="Visio" r:id="rId6" imgW="13369690" imgH="91592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5788" y="1905000"/>
                        <a:ext cx="5953125" cy="407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982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18355</TotalTime>
  <Words>455</Words>
  <Application>Microsoft Office PowerPoint</Application>
  <PresentationFormat>화면 슬라이드 쇼(4:3)</PresentationFormat>
  <Paragraphs>82</Paragraphs>
  <Slides>6</Slides>
  <Notes>6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Equation</vt:lpstr>
      <vt:lpstr>Visio</vt:lpstr>
      <vt:lpstr>PowerPoint 프레젠테이션</vt:lpstr>
      <vt:lpstr>Background I</vt:lpstr>
      <vt:lpstr>Background II</vt:lpstr>
      <vt:lpstr>Proposal</vt:lpstr>
      <vt:lpstr>Appendix A</vt:lpstr>
      <vt:lpstr>Appendix B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Kilbom.Lee</cp:lastModifiedBy>
  <cp:revision>785</cp:revision>
  <dcterms:created xsi:type="dcterms:W3CDTF">2016-03-24T01:14:08Z</dcterms:created>
  <dcterms:modified xsi:type="dcterms:W3CDTF">2017-09-20T23:42:59Z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