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5" r:id="rId3"/>
    <p:sldId id="264" r:id="rId4"/>
    <p:sldId id="267" r:id="rId5"/>
    <p:sldId id="269" r:id="rId6"/>
    <p:sldId id="277" r:id="rId7"/>
    <p:sldId id="266" r:id="rId8"/>
    <p:sldId id="268" r:id="rId9"/>
    <p:sldId id="270" r:id="rId10"/>
    <p:sldId id="272" r:id="rId11"/>
    <p:sldId id="271" r:id="rId12"/>
    <p:sldId id="273" r:id="rId13"/>
    <p:sldId id="274" r:id="rId14"/>
    <p:sldId id="275" r:id="rId15"/>
    <p:sldId id="276" r:id="rId1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88" autoAdjust="0"/>
    <p:restoredTop sz="89401" autoAdjust="0"/>
  </p:normalViewPr>
  <p:slideViewPr>
    <p:cSldViewPr>
      <p:cViewPr varScale="1">
        <p:scale>
          <a:sx n="86" d="100"/>
          <a:sy n="86" d="100"/>
        </p:scale>
        <p:origin x="-9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6D451-8B8B-4266-AD5A-C3754C8E6592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7DA60-F8BA-4168-8A86-7ECBCB580C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5806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Alt.1 may be too pessimistic and Alt.2 may be too optimistic.</a:t>
            </a:r>
          </a:p>
          <a:p>
            <a:r>
              <a:rPr kumimoji="1" lang="en-US" altLang="ja-JP" dirty="0" smtClean="0"/>
              <a:t>RAN1 would need to find better</a:t>
            </a:r>
            <a:r>
              <a:rPr kumimoji="1" lang="en-US" altLang="ja-JP" baseline="0" dirty="0" smtClean="0"/>
              <a:t> i.e., intermediate solution.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7DA60-F8BA-4168-8A86-7ECBCB580C38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2234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Offline </a:t>
            </a:r>
            <a:r>
              <a:rPr lang="en-US" altLang="ja-JP" dirty="0" smtClean="0"/>
              <a:t>summary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/>
              <a:t>on remaining details on RRM measurements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</a:t>
            </a:r>
            <a:r>
              <a:rPr kumimoji="1" lang="en-US" altLang="ja-JP" dirty="0" smtClean="0"/>
              <a:t>DOCOMO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</a:t>
            </a:r>
            <a:r>
              <a:rPr lang="en-GB" altLang="ja-JP" b="1" dirty="0" smtClean="0"/>
              <a:t>#NR-AH3</a:t>
            </a:r>
            <a:r>
              <a:rPr lang="en-US" altLang="ja-JP" b="1" dirty="0"/>
              <a:t>		</a:t>
            </a:r>
            <a:r>
              <a:rPr lang="ja-JP" altLang="en-US" b="1" dirty="0"/>
              <a:t>　　　　　　　 </a:t>
            </a:r>
            <a:r>
              <a:rPr lang="ja-JP" altLang="en-US" b="1" dirty="0" smtClean="0"/>
              <a:t>   </a:t>
            </a:r>
            <a:r>
              <a:rPr lang="en-US" altLang="ja-JP" b="1" smtClean="0"/>
              <a:t>R1-1716798</a:t>
            </a:r>
            <a:endParaRPr lang="ja-JP" altLang="ja-JP" b="1" dirty="0"/>
          </a:p>
          <a:p>
            <a:r>
              <a:rPr lang="en-GB" altLang="ja-JP" b="1" dirty="0" smtClean="0"/>
              <a:t>Nagoya, Japan, </a:t>
            </a:r>
            <a:endParaRPr lang="en-GB" altLang="ja-JP" b="1" dirty="0"/>
          </a:p>
          <a:p>
            <a:r>
              <a:rPr lang="en-GB" altLang="ja-JP" b="1" dirty="0" smtClean="0"/>
              <a:t>18th </a:t>
            </a:r>
            <a:r>
              <a:rPr lang="en-GB" altLang="ja-JP" b="1" dirty="0"/>
              <a:t>– </a:t>
            </a:r>
            <a:r>
              <a:rPr lang="en-GB" altLang="ja-JP" b="1" dirty="0" smtClean="0"/>
              <a:t>21th September </a:t>
            </a:r>
            <a:r>
              <a:rPr lang="en-GB" altLang="ja-JP" b="1" dirty="0"/>
              <a:t>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6.1.5.1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Remaining details on CSI-RS properties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/>
              <a:t>Whether 80 </a:t>
            </a:r>
            <a:r>
              <a:rPr lang="en-US" altLang="ja-JP" dirty="0" err="1"/>
              <a:t>ms</a:t>
            </a:r>
            <a:r>
              <a:rPr lang="en-US" altLang="ja-JP" dirty="0"/>
              <a:t> and/or 160 </a:t>
            </a:r>
            <a:r>
              <a:rPr lang="en-US" altLang="ja-JP" dirty="0" err="1"/>
              <a:t>ms</a:t>
            </a:r>
            <a:r>
              <a:rPr lang="en-US" altLang="ja-JP" dirty="0"/>
              <a:t> periodicity for CSI-RS based measurement is supported or not</a:t>
            </a:r>
          </a:p>
          <a:p>
            <a:r>
              <a:rPr kumimoji="1" lang="en-US" altLang="ja-JP" dirty="0" smtClean="0"/>
              <a:t>Candidate value(s) of measurement bandwidth </a:t>
            </a:r>
            <a:r>
              <a:rPr lang="en-US" altLang="ja-JP" dirty="0"/>
              <a:t>other than minimum carrier bandwidth for each frequency band/range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Option 1: UE maximum bandwidth</a:t>
            </a:r>
          </a:p>
          <a:p>
            <a:pPr lvl="1"/>
            <a:r>
              <a:rPr lang="en-US" altLang="ja-JP" dirty="0" smtClean="0"/>
              <a:t>Option 2: Bandwidth of active bandwidth part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Other options?</a:t>
            </a:r>
          </a:p>
          <a:p>
            <a:r>
              <a:rPr kumimoji="1" lang="en-US" altLang="ja-JP" dirty="0" smtClean="0"/>
              <a:t>Candidate value(s) of transmission bandwidth of CSI-RS</a:t>
            </a:r>
          </a:p>
          <a:p>
            <a:pPr lvl="1"/>
            <a:r>
              <a:rPr kumimoji="1" lang="en-US" altLang="ja-JP" dirty="0" smtClean="0"/>
              <a:t>Option 1: C</a:t>
            </a:r>
            <a:r>
              <a:rPr lang="en-US" altLang="ja-JP" dirty="0" smtClean="0"/>
              <a:t>hannel bandwidth values supported for each frequency band/range</a:t>
            </a:r>
          </a:p>
          <a:p>
            <a:pPr lvl="1"/>
            <a:r>
              <a:rPr kumimoji="1" lang="en-US" altLang="ja-JP" dirty="0" smtClean="0"/>
              <a:t>Other options?</a:t>
            </a:r>
          </a:p>
          <a:p>
            <a:r>
              <a:rPr lang="en-US" altLang="ja-JP" dirty="0" smtClean="0"/>
              <a:t>Other property?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591466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Remaining details on configuration for CSI-RS based measurement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kumimoji="1" lang="en-US" altLang="ja-JP" dirty="0" smtClean="0"/>
              <a:t>CSI-RS measurement timing configuration (CMTC)</a:t>
            </a:r>
          </a:p>
          <a:p>
            <a:pPr lvl="1"/>
            <a:r>
              <a:rPr kumimoji="1" lang="en-US" altLang="ja-JP" dirty="0" smtClean="0"/>
              <a:t>Option 1: Single CMTC per carrier for both intra- and inter-frequency measurement</a:t>
            </a:r>
          </a:p>
          <a:p>
            <a:pPr lvl="1"/>
            <a:r>
              <a:rPr lang="en-US" altLang="ja-JP" dirty="0" smtClean="0"/>
              <a:t>Other options?</a:t>
            </a:r>
          </a:p>
          <a:p>
            <a:r>
              <a:rPr lang="en-US" altLang="ja-JP" dirty="0"/>
              <a:t>Candidate value(s) for </a:t>
            </a:r>
            <a:r>
              <a:rPr lang="en-US" altLang="ja-JP" dirty="0" smtClean="0"/>
              <a:t>CMTC </a:t>
            </a:r>
            <a:r>
              <a:rPr lang="en-US" altLang="ja-JP" dirty="0"/>
              <a:t>window duration</a:t>
            </a:r>
          </a:p>
          <a:p>
            <a:pPr lvl="1"/>
            <a:r>
              <a:rPr lang="en-US" altLang="ja-JP" dirty="0" smtClean="0"/>
              <a:t>[1</a:t>
            </a:r>
            <a:r>
              <a:rPr lang="en-US" altLang="ja-JP" dirty="0"/>
              <a:t>, </a:t>
            </a:r>
            <a:r>
              <a:rPr lang="en-US" altLang="ja-JP" dirty="0" smtClean="0"/>
              <a:t>2</a:t>
            </a:r>
            <a:r>
              <a:rPr lang="en-US" altLang="ja-JP" dirty="0"/>
              <a:t>, 3, 4</a:t>
            </a:r>
            <a:r>
              <a:rPr lang="en-US" altLang="ja-JP" dirty="0" smtClean="0"/>
              <a:t>, 5] </a:t>
            </a:r>
            <a:r>
              <a:rPr lang="en-US" altLang="ja-JP" dirty="0" err="1"/>
              <a:t>ms</a:t>
            </a:r>
            <a:r>
              <a:rPr lang="en-US" altLang="ja-JP" dirty="0"/>
              <a:t> are supported</a:t>
            </a:r>
          </a:p>
          <a:p>
            <a:r>
              <a:rPr lang="en-US" altLang="ja-JP" dirty="0" smtClean="0"/>
              <a:t>Candidate </a:t>
            </a:r>
            <a:r>
              <a:rPr lang="en-US" altLang="ja-JP" dirty="0"/>
              <a:t>values for </a:t>
            </a:r>
            <a:r>
              <a:rPr lang="en-US" altLang="ja-JP" dirty="0" smtClean="0"/>
              <a:t>CMTC </a:t>
            </a:r>
            <a:r>
              <a:rPr lang="en-US" altLang="ja-JP" dirty="0"/>
              <a:t>window offset</a:t>
            </a:r>
          </a:p>
          <a:p>
            <a:pPr lvl="1"/>
            <a:r>
              <a:rPr lang="en-US" altLang="ja-JP" dirty="0" smtClean="0"/>
              <a:t>[0</a:t>
            </a:r>
            <a:r>
              <a:rPr lang="en-US" altLang="ja-JP" dirty="0"/>
              <a:t>, </a:t>
            </a:r>
            <a:r>
              <a:rPr lang="en-US" altLang="ja-JP" dirty="0" smtClean="0"/>
              <a:t>1</a:t>
            </a:r>
            <a:r>
              <a:rPr lang="en-US" altLang="ja-JP" dirty="0"/>
              <a:t>, 2, 3</a:t>
            </a:r>
            <a:r>
              <a:rPr lang="en-US" altLang="ja-JP" smtClean="0"/>
              <a:t>, 4] </a:t>
            </a:r>
            <a:r>
              <a:rPr lang="en-US" altLang="ja-JP" dirty="0" err="1" smtClean="0"/>
              <a:t>ms</a:t>
            </a:r>
            <a:r>
              <a:rPr lang="en-US" altLang="ja-JP" dirty="0" smtClean="0"/>
              <a:t> </a:t>
            </a:r>
            <a:r>
              <a:rPr lang="en-US" altLang="ja-JP" dirty="0"/>
              <a:t>are supported</a:t>
            </a:r>
          </a:p>
          <a:p>
            <a:pPr lvl="1"/>
            <a:r>
              <a:rPr lang="en-US" altLang="ja-JP" dirty="0"/>
              <a:t>Reference timing for the </a:t>
            </a:r>
            <a:r>
              <a:rPr lang="en-US" altLang="ja-JP" dirty="0" smtClean="0"/>
              <a:t>CMTC </a:t>
            </a:r>
            <a:r>
              <a:rPr lang="en-US" altLang="ja-JP" dirty="0"/>
              <a:t>window offset is [frame boundary of SFN#0]</a:t>
            </a:r>
          </a:p>
          <a:p>
            <a:r>
              <a:rPr lang="en-US" altLang="ja-JP" dirty="0" smtClean="0"/>
              <a:t>Common configuration for all configured CSI-RS resources/ports</a:t>
            </a:r>
          </a:p>
          <a:p>
            <a:pPr lvl="1"/>
            <a:r>
              <a:rPr lang="en-US" altLang="ja-JP" dirty="0" smtClean="0"/>
              <a:t>Measurement timing configuration (i.e., measurement window duration, periodicity and timing offset)</a:t>
            </a:r>
          </a:p>
          <a:p>
            <a:pPr lvl="1"/>
            <a:r>
              <a:rPr lang="en-US" altLang="ja-JP" dirty="0" smtClean="0"/>
              <a:t>Measurement bandwidth</a:t>
            </a:r>
          </a:p>
          <a:p>
            <a:pPr lvl="1"/>
            <a:r>
              <a:rPr lang="en-US" altLang="ja-JP" dirty="0" smtClean="0"/>
              <a:t>Configuration on number of antenna ports (if configurability is supported)</a:t>
            </a:r>
          </a:p>
          <a:p>
            <a:pPr lvl="1"/>
            <a:r>
              <a:rPr lang="en-US" altLang="ja-JP" dirty="0" smtClean="0"/>
              <a:t>Numerology</a:t>
            </a:r>
          </a:p>
          <a:p>
            <a:pPr lvl="1"/>
            <a:r>
              <a:rPr lang="en-US" altLang="ja-JP" dirty="0" smtClean="0"/>
              <a:t>Other properties that should be common to all configured CSI-RS?</a:t>
            </a:r>
          </a:p>
          <a:p>
            <a:r>
              <a:rPr kumimoji="1" lang="en-US" altLang="ja-JP" dirty="0" smtClean="0"/>
              <a:t>Common configuration for a group of configured CSI-RS resources/ports</a:t>
            </a:r>
          </a:p>
          <a:p>
            <a:pPr lvl="1"/>
            <a:r>
              <a:rPr kumimoji="1" lang="en-US" altLang="ja-JP" dirty="0" smtClean="0"/>
              <a:t>Any properties that should be group-common?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35420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Details on MG for the case where UE performs measurement outside its active BWP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4077072"/>
            <a:ext cx="8229600" cy="2049091"/>
          </a:xfrm>
        </p:spPr>
        <p:txBody>
          <a:bodyPr/>
          <a:lstStyle/>
          <a:p>
            <a:r>
              <a:rPr kumimoji="1" lang="en-US" altLang="ja-JP" dirty="0" smtClean="0"/>
              <a:t>[Proposal]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23528" y="1962706"/>
            <a:ext cx="8568952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b="1" i="1" u="sng" dirty="0"/>
              <a:t>Agreements:</a:t>
            </a:r>
            <a:endParaRPr lang="ja-JP" altLang="ja-JP" i="1" dirty="0"/>
          </a:p>
          <a:p>
            <a:pPr lvl="0"/>
            <a:r>
              <a:rPr lang="en-US" altLang="ja-JP" i="1" dirty="0"/>
              <a:t>When a UE performs measurement or transmit SRS outside of its active BWP, it is considered as a measurement gap</a:t>
            </a:r>
            <a:endParaRPr lang="ja-JP" altLang="ja-JP" i="1" dirty="0"/>
          </a:p>
          <a:p>
            <a:pPr lvl="1"/>
            <a:r>
              <a:rPr lang="en-US" altLang="ja-JP" i="1" dirty="0"/>
              <a:t>FFS: details of measurement gap configuration</a:t>
            </a:r>
            <a:endParaRPr lang="ja-JP" altLang="ja-JP" i="1" dirty="0"/>
          </a:p>
          <a:p>
            <a:pPr lvl="1"/>
            <a:r>
              <a:rPr lang="en-US" altLang="ja-JP" i="1" dirty="0"/>
              <a:t>During the measurement gap, UE is not expected to monitor CORESET</a:t>
            </a:r>
            <a:endParaRPr lang="ja-JP" altLang="ja-JP" i="1" dirty="0"/>
          </a:p>
          <a:p>
            <a:endParaRPr kumimoji="1" lang="ja-JP" altLang="en-US" i="1" dirty="0"/>
          </a:p>
        </p:txBody>
      </p:sp>
    </p:spTree>
    <p:extLst>
      <p:ext uri="{BB962C8B-B14F-4D97-AF65-F5344CB8AC3E}">
        <p14:creationId xmlns:p14="http://schemas.microsoft.com/office/powerpoint/2010/main" val="4096867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Necessity of MG for the case where UE performs measurement with RX beam sweeping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r>
              <a:rPr kumimoji="1" lang="en-US" altLang="ja-JP" dirty="0" smtClean="0"/>
              <a:t>[Proposal]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65868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Proposals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517232"/>
          </a:xfrm>
        </p:spPr>
        <p:txBody>
          <a:bodyPr>
            <a:noAutofit/>
          </a:bodyPr>
          <a:lstStyle/>
          <a:p>
            <a:r>
              <a:rPr lang="en-US" altLang="ja-JP" sz="2100" dirty="0">
                <a:solidFill>
                  <a:srgbClr val="FF0000"/>
                </a:solidFill>
              </a:rPr>
              <a:t>For a </a:t>
            </a:r>
            <a:r>
              <a:rPr lang="en-US" altLang="ja-JP" sz="2100" dirty="0" smtClean="0">
                <a:solidFill>
                  <a:srgbClr val="FF0000"/>
                </a:solidFill>
              </a:rPr>
              <a:t>SS-RSRQ </a:t>
            </a:r>
            <a:r>
              <a:rPr lang="en-US" altLang="ja-JP" sz="2100" dirty="0">
                <a:solidFill>
                  <a:srgbClr val="FF0000"/>
                </a:solidFill>
              </a:rPr>
              <a:t>measurement, the same RX beam shall be applied between RSSI measurement and RSRP measurement</a:t>
            </a:r>
          </a:p>
          <a:p>
            <a:r>
              <a:rPr lang="en-US" altLang="ja-JP" sz="2100" dirty="0" smtClean="0">
                <a:solidFill>
                  <a:srgbClr val="FF0000"/>
                </a:solidFill>
              </a:rPr>
              <a:t>For a CSI-RSRQ </a:t>
            </a:r>
            <a:r>
              <a:rPr lang="en-US" altLang="ja-JP" sz="2100" dirty="0">
                <a:solidFill>
                  <a:srgbClr val="FF0000"/>
                </a:solidFill>
              </a:rPr>
              <a:t>measurement, the same RX beam shall be applied between RSSI measurement and RSRP measurement</a:t>
            </a:r>
          </a:p>
          <a:p>
            <a:r>
              <a:rPr lang="en-US" altLang="ja-JP" sz="2100" dirty="0" smtClean="0">
                <a:solidFill>
                  <a:srgbClr val="FF0000"/>
                </a:solidFill>
              </a:rPr>
              <a:t>It is up to UE implementation how to</a:t>
            </a:r>
            <a:r>
              <a:rPr kumimoji="1" lang="en-US" altLang="ja-JP" sz="2100" dirty="0" smtClean="0">
                <a:solidFill>
                  <a:srgbClr val="FF0000"/>
                </a:solidFill>
              </a:rPr>
              <a:t> select a set of RX beams to perform RRM measurement on a carrier</a:t>
            </a:r>
          </a:p>
          <a:p>
            <a:pPr lvl="1"/>
            <a:r>
              <a:rPr kumimoji="1" lang="en-US" altLang="ja-JP" sz="2100" dirty="0" smtClean="0">
                <a:solidFill>
                  <a:srgbClr val="FF0000"/>
                </a:solidFill>
              </a:rPr>
              <a:t>Different sets of RX beams can be used in measurements based on different measurement objects</a:t>
            </a:r>
          </a:p>
          <a:p>
            <a:r>
              <a:rPr lang="en-US" altLang="ja-JP" sz="2100" dirty="0" smtClean="0">
                <a:solidFill>
                  <a:srgbClr val="FF0000"/>
                </a:solidFill>
              </a:rPr>
              <a:t>Same set of RX beams shall be used in measurement of each TX beam based on a measurement object</a:t>
            </a:r>
          </a:p>
          <a:p>
            <a:r>
              <a:rPr kumimoji="1" lang="en-US" altLang="ja-JP" sz="2100" dirty="0" smtClean="0">
                <a:solidFill>
                  <a:srgbClr val="FF0000"/>
                </a:solidFill>
              </a:rPr>
              <a:t>FFS</a:t>
            </a:r>
          </a:p>
          <a:p>
            <a:pPr lvl="1"/>
            <a:r>
              <a:rPr kumimoji="1" lang="en-US" altLang="ja-JP" sz="2100" dirty="0" smtClean="0">
                <a:solidFill>
                  <a:srgbClr val="FF0000"/>
                </a:solidFill>
              </a:rPr>
              <a:t>Alt.1: Measurement to be reported shall be greater than average of measurements based on each RX beam in the selected set</a:t>
            </a:r>
          </a:p>
          <a:p>
            <a:pPr lvl="1"/>
            <a:r>
              <a:rPr lang="en-US" altLang="ja-JP" sz="2100" dirty="0" smtClean="0">
                <a:solidFill>
                  <a:srgbClr val="FF0000"/>
                </a:solidFill>
              </a:rPr>
              <a:t>Alt.2: </a:t>
            </a:r>
            <a:r>
              <a:rPr lang="en-US" altLang="ja-JP" sz="2100" dirty="0">
                <a:solidFill>
                  <a:srgbClr val="FF0000"/>
                </a:solidFill>
              </a:rPr>
              <a:t>Measurement to be reported shall be </a:t>
            </a:r>
            <a:r>
              <a:rPr lang="en-US" altLang="ja-JP" sz="2100" dirty="0" smtClean="0">
                <a:solidFill>
                  <a:srgbClr val="FF0000"/>
                </a:solidFill>
              </a:rPr>
              <a:t>the best among measurements </a:t>
            </a:r>
            <a:r>
              <a:rPr lang="en-US" altLang="ja-JP" sz="2100" dirty="0">
                <a:solidFill>
                  <a:srgbClr val="FF0000"/>
                </a:solidFill>
              </a:rPr>
              <a:t>based on each RX beam in the selected </a:t>
            </a:r>
            <a:r>
              <a:rPr lang="en-US" altLang="ja-JP" sz="2100" dirty="0" smtClean="0">
                <a:solidFill>
                  <a:srgbClr val="FF0000"/>
                </a:solidFill>
              </a:rPr>
              <a:t>set</a:t>
            </a:r>
            <a:endParaRPr lang="en-US" altLang="ja-JP" sz="2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256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Proposals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ja-JP" sz="2000" dirty="0">
                <a:solidFill>
                  <a:srgbClr val="FF0000"/>
                </a:solidFill>
              </a:rPr>
              <a:t>SS block based RSSI measurement resource(s) is confined within SMTC window duration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ja-JP" sz="2000" dirty="0">
                <a:solidFill>
                  <a:srgbClr val="FF0000"/>
                </a:solidFill>
              </a:rPr>
              <a:t>SS block based interference measurement resource(s) is confined within SMTC window duration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81073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421088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/>
              <a:t>Following issues would be remaining </a:t>
            </a:r>
            <a:r>
              <a:rPr lang="en-US" altLang="zh-CN" sz="2000" dirty="0" smtClean="0">
                <a:solidFill>
                  <a:srgbClr val="FF0000"/>
                </a:solidFill>
              </a:rPr>
              <a:t>essential</a:t>
            </a:r>
            <a:r>
              <a:rPr lang="en-US" altLang="zh-CN" sz="2000" dirty="0" smtClean="0"/>
              <a:t> aspects for NR RRM measurements</a:t>
            </a:r>
            <a:endParaRPr lang="en-US" altLang="zh-CN" sz="300" dirty="0"/>
          </a:p>
          <a:p>
            <a:pPr lvl="1"/>
            <a:r>
              <a:rPr lang="en-US" altLang="zh-CN" sz="1800" dirty="0" smtClean="0"/>
              <a:t>For SS block based RRM measurement:</a:t>
            </a:r>
          </a:p>
          <a:p>
            <a:pPr lvl="2"/>
            <a:r>
              <a:rPr lang="en-US" altLang="zh-CN" sz="1800" dirty="0" smtClean="0"/>
              <a:t>RSSI definition for SS-RSRQ</a:t>
            </a:r>
          </a:p>
          <a:p>
            <a:pPr lvl="2"/>
            <a:r>
              <a:rPr lang="en-US" altLang="zh-CN" sz="1800" dirty="0" smtClean="0"/>
              <a:t>Interference measurement definition for SS-SINR</a:t>
            </a:r>
          </a:p>
          <a:p>
            <a:pPr lvl="2"/>
            <a:r>
              <a:rPr lang="en-US" altLang="zh-CN" sz="1800" dirty="0" smtClean="0"/>
              <a:t>SMTC configuration details</a:t>
            </a:r>
          </a:p>
          <a:p>
            <a:pPr lvl="2"/>
            <a:r>
              <a:rPr lang="en-US" altLang="zh-CN" sz="1800" dirty="0" smtClean="0"/>
              <a:t>Measurement on multiple SS blocks within wideband CC</a:t>
            </a:r>
          </a:p>
          <a:p>
            <a:pPr lvl="1"/>
            <a:r>
              <a:rPr lang="en-US" altLang="zh-CN" sz="1800" dirty="0" smtClean="0"/>
              <a:t>For CSI-RS based RRM measurement:</a:t>
            </a:r>
          </a:p>
          <a:p>
            <a:pPr lvl="2"/>
            <a:r>
              <a:rPr lang="en-US" altLang="zh-CN" sz="1800" dirty="0" smtClean="0"/>
              <a:t>RSSI definition for CSI-RSRQ</a:t>
            </a:r>
          </a:p>
          <a:p>
            <a:pPr lvl="2"/>
            <a:r>
              <a:rPr lang="en-US" altLang="zh-CN" sz="1800" dirty="0" smtClean="0"/>
              <a:t>Interference measurement definition for CSI-SINR</a:t>
            </a:r>
          </a:p>
          <a:p>
            <a:pPr lvl="2"/>
            <a:r>
              <a:rPr lang="en-US" altLang="zh-CN" sz="1800" dirty="0" smtClean="0"/>
              <a:t>Remaining details on CSI-RS properties</a:t>
            </a:r>
          </a:p>
          <a:p>
            <a:pPr lvl="2"/>
            <a:r>
              <a:rPr lang="en-US" altLang="zh-CN" sz="1800" dirty="0" smtClean="0"/>
              <a:t>Remaining details on configuration for CSI-RS based measurement</a:t>
            </a:r>
          </a:p>
          <a:p>
            <a:pPr lvl="1"/>
            <a:r>
              <a:rPr lang="en-US" altLang="zh-CN" sz="1800" dirty="0" smtClean="0"/>
              <a:t>Others</a:t>
            </a:r>
          </a:p>
          <a:p>
            <a:pPr lvl="2"/>
            <a:r>
              <a:rPr lang="en-US" altLang="zh-CN" sz="1800" dirty="0" smtClean="0"/>
              <a:t>Details on MG for the case where UE performs measurement outside its active BWP</a:t>
            </a:r>
          </a:p>
          <a:p>
            <a:pPr lvl="2"/>
            <a:r>
              <a:rPr lang="en-US" altLang="zh-CN" sz="1800" dirty="0" smtClean="0"/>
              <a:t>Necessity of MG for the case where UE performs measurement with RX beam sweeping</a:t>
            </a:r>
          </a:p>
        </p:txBody>
      </p:sp>
    </p:spTree>
    <p:extLst>
      <p:ext uri="{BB962C8B-B14F-4D97-AF65-F5344CB8AC3E}">
        <p14:creationId xmlns:p14="http://schemas.microsoft.com/office/powerpoint/2010/main" val="3271367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RSSI definition for </a:t>
            </a:r>
            <a:r>
              <a:rPr lang="en-US" altLang="ja-JP" dirty="0" smtClean="0"/>
              <a:t>SS-RSRQ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sz="2400" dirty="0" smtClean="0"/>
              <a:t>Measurement resource (time domain)</a:t>
            </a:r>
          </a:p>
          <a:p>
            <a:pPr lvl="1"/>
            <a:r>
              <a:rPr lang="en-US" altLang="ja-JP" sz="2000" dirty="0" smtClean="0"/>
              <a:t>Option 1: RSSI is measured on explicitly configured resource</a:t>
            </a:r>
          </a:p>
          <a:p>
            <a:pPr lvl="1"/>
            <a:r>
              <a:rPr lang="en-US" altLang="ja-JP" sz="2000" dirty="0" smtClean="0"/>
              <a:t>Option 2: RSSI is measured on all OFDM symbols within a DL part of slot containing corresponding SS block</a:t>
            </a:r>
          </a:p>
          <a:p>
            <a:pPr lvl="1"/>
            <a:r>
              <a:rPr lang="en-US" altLang="ja-JP" sz="2000" dirty="0" smtClean="0"/>
              <a:t>Option 3: RSSI is measured </a:t>
            </a:r>
            <a:r>
              <a:rPr lang="en-US" altLang="ja-JP" sz="2000" dirty="0"/>
              <a:t>on OFDM symbols </a:t>
            </a:r>
            <a:r>
              <a:rPr lang="en-US" altLang="ja-JP" sz="2000" dirty="0" smtClean="0"/>
              <a:t>within </a:t>
            </a:r>
            <a:r>
              <a:rPr lang="en-US" altLang="ja-JP" sz="2000" dirty="0"/>
              <a:t>a DL part of slot containing corresponding SS </a:t>
            </a:r>
            <a:r>
              <a:rPr lang="en-US" altLang="ja-JP" sz="2000" dirty="0" smtClean="0"/>
              <a:t>block except for symbols containing SS block(s)</a:t>
            </a:r>
          </a:p>
          <a:p>
            <a:pPr lvl="1"/>
            <a:r>
              <a:rPr lang="en-US" altLang="ja-JP" sz="2000" dirty="0" smtClean="0"/>
              <a:t>Option 4: RSSI is measured on OFDM symbols within DL part of </a:t>
            </a:r>
            <a:r>
              <a:rPr lang="en-US" altLang="ja-JP" sz="2000" dirty="0"/>
              <a:t>a</a:t>
            </a:r>
            <a:r>
              <a:rPr lang="en-US" altLang="ja-JP" sz="2000" dirty="0" smtClean="0"/>
              <a:t> set of slots within SMTC window duration except for symbols containing SS block(s)</a:t>
            </a:r>
          </a:p>
          <a:p>
            <a:pPr lvl="2"/>
            <a:r>
              <a:rPr lang="en-US" altLang="ja-JP" sz="1600" dirty="0" smtClean="0"/>
              <a:t>The set of slots can be all DL slots within SMTC window by default, and can be configured by higher </a:t>
            </a:r>
            <a:r>
              <a:rPr lang="en-US" altLang="ja-JP" sz="1600" smtClean="0"/>
              <a:t>layer signaling</a:t>
            </a:r>
            <a:endParaRPr lang="en-US" altLang="ja-JP" sz="1600" dirty="0" smtClean="0"/>
          </a:p>
          <a:p>
            <a:pPr lvl="1"/>
            <a:r>
              <a:rPr lang="en-US" altLang="ja-JP" sz="2000" dirty="0" smtClean="0"/>
              <a:t>Other options?</a:t>
            </a:r>
            <a:endParaRPr lang="en-US" altLang="ja-JP" sz="1600" dirty="0" smtClean="0"/>
          </a:p>
          <a:p>
            <a:r>
              <a:rPr lang="en-US" altLang="ja-JP" sz="2400" dirty="0" smtClean="0"/>
              <a:t>Measurement bandwidth</a:t>
            </a:r>
            <a:endParaRPr lang="en-US" altLang="ja-JP" sz="2400" dirty="0"/>
          </a:p>
          <a:p>
            <a:pPr lvl="1"/>
            <a:r>
              <a:rPr lang="en-US" altLang="ja-JP" sz="2000" dirty="0"/>
              <a:t>Option 1: RSSI is measured </a:t>
            </a:r>
            <a:r>
              <a:rPr lang="en-US" altLang="ja-JP" sz="2000" dirty="0" smtClean="0"/>
              <a:t>within configured bandwidth</a:t>
            </a:r>
            <a:endParaRPr lang="en-US" altLang="ja-JP" sz="2000" dirty="0"/>
          </a:p>
          <a:p>
            <a:pPr lvl="1"/>
            <a:r>
              <a:rPr lang="en-US" altLang="ja-JP" sz="2000" dirty="0"/>
              <a:t>Option 2</a:t>
            </a:r>
            <a:r>
              <a:rPr lang="en-US" altLang="ja-JP" sz="2000" dirty="0" smtClean="0"/>
              <a:t>: RSSI is measured within SSB bandwidth</a:t>
            </a:r>
          </a:p>
          <a:p>
            <a:pPr lvl="1"/>
            <a:r>
              <a:rPr lang="en-US" altLang="ja-JP" sz="2000" dirty="0" smtClean="0"/>
              <a:t>Other options?</a:t>
            </a:r>
          </a:p>
          <a:p>
            <a:r>
              <a:rPr lang="en-US" altLang="ja-JP" sz="2400" dirty="0" smtClean="0"/>
              <a:t>Other proposals:</a:t>
            </a:r>
          </a:p>
          <a:p>
            <a:pPr lvl="1"/>
            <a:r>
              <a:rPr lang="en-US" altLang="ja-JP" sz="2000" dirty="0" smtClean="0"/>
              <a:t>From RAN1 perspective, SS-RSRQ is defined as RSRQ measurement based on a SS block</a:t>
            </a:r>
          </a:p>
          <a:p>
            <a:pPr lvl="2"/>
            <a:r>
              <a:rPr lang="en-US" altLang="ja-JP" sz="1600" dirty="0" smtClean="0"/>
              <a:t>Whether and how cell level RSRQ is performed is up to RAN2</a:t>
            </a:r>
          </a:p>
          <a:p>
            <a:pPr lvl="1"/>
            <a:r>
              <a:rPr lang="en-US" altLang="ja-JP" sz="2000" dirty="0" smtClean="0">
                <a:solidFill>
                  <a:srgbClr val="FF0000"/>
                </a:solidFill>
              </a:rPr>
              <a:t>For a SS-RSRQ measurement, the same RX beam shall be applied between RSSI measurement and RSRP measurement</a:t>
            </a:r>
          </a:p>
          <a:p>
            <a:pPr lvl="1"/>
            <a:r>
              <a:rPr lang="en-US" altLang="ja-JP" sz="2000" dirty="0" smtClean="0">
                <a:solidFill>
                  <a:srgbClr val="FF0000"/>
                </a:solidFill>
              </a:rPr>
              <a:t>SS block based RSSI measurement resource(s) is confined within SMTC window duration</a:t>
            </a:r>
            <a:endParaRPr lang="en-US" altLang="ja-JP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755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Interference measurement </a:t>
            </a:r>
            <a:r>
              <a:rPr lang="en-US" altLang="ja-JP" dirty="0"/>
              <a:t>definition for </a:t>
            </a:r>
            <a:r>
              <a:rPr lang="en-US" altLang="ja-JP" dirty="0" smtClean="0"/>
              <a:t>SS-SINR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sz="2400" dirty="0" smtClean="0"/>
              <a:t>Measurement resource (time domain)</a:t>
            </a:r>
          </a:p>
          <a:p>
            <a:pPr lvl="1"/>
            <a:r>
              <a:rPr lang="en-US" altLang="ja-JP" sz="2000" dirty="0" smtClean="0"/>
              <a:t>Option 1: Interference is measured on configured resource</a:t>
            </a:r>
          </a:p>
          <a:p>
            <a:pPr lvl="1"/>
            <a:r>
              <a:rPr lang="en-US" altLang="ja-JP" sz="2000" dirty="0" smtClean="0"/>
              <a:t>Option 2: Interference is measured on OFDM symbols containing corresponding SS block</a:t>
            </a:r>
          </a:p>
          <a:p>
            <a:pPr lvl="1"/>
            <a:r>
              <a:rPr lang="en-US" altLang="ja-JP" sz="2000" dirty="0" smtClean="0"/>
              <a:t>Other options?</a:t>
            </a:r>
          </a:p>
          <a:p>
            <a:r>
              <a:rPr lang="en-US" altLang="ja-JP" sz="2400" dirty="0"/>
              <a:t>Measurement resource </a:t>
            </a:r>
            <a:r>
              <a:rPr lang="en-US" altLang="ja-JP" sz="2400" dirty="0" smtClean="0"/>
              <a:t>(frequency </a:t>
            </a:r>
            <a:r>
              <a:rPr lang="en-US" altLang="ja-JP" sz="2400" dirty="0"/>
              <a:t>domain)</a:t>
            </a:r>
          </a:p>
          <a:p>
            <a:pPr lvl="1"/>
            <a:r>
              <a:rPr lang="en-US" altLang="ja-JP" sz="2000" dirty="0"/>
              <a:t>Option 1: Interference is measured on configured resource</a:t>
            </a:r>
          </a:p>
          <a:p>
            <a:pPr lvl="1"/>
            <a:r>
              <a:rPr lang="en-US" altLang="ja-JP" sz="2000" dirty="0"/>
              <a:t>Option 2: Interference is measured on </a:t>
            </a:r>
            <a:r>
              <a:rPr lang="en-US" altLang="ja-JP" sz="2000" dirty="0" smtClean="0"/>
              <a:t>REs carrying corresponding SSS (and PBCH-DMRS)</a:t>
            </a:r>
            <a:endParaRPr lang="en-US" altLang="ja-JP" sz="2000" dirty="0"/>
          </a:p>
          <a:p>
            <a:pPr lvl="1"/>
            <a:r>
              <a:rPr lang="en-US" altLang="ja-JP" sz="2000" dirty="0"/>
              <a:t>Other options</a:t>
            </a:r>
            <a:r>
              <a:rPr lang="en-US" altLang="ja-JP" sz="2000" dirty="0" smtClean="0"/>
              <a:t>?</a:t>
            </a:r>
            <a:endParaRPr lang="en-US" altLang="ja-JP" sz="1600" dirty="0" smtClean="0"/>
          </a:p>
          <a:p>
            <a:r>
              <a:rPr lang="en-US" altLang="ja-JP" sz="2400" dirty="0" smtClean="0"/>
              <a:t>Measurement bandwidth</a:t>
            </a:r>
            <a:endParaRPr lang="en-US" altLang="ja-JP" sz="2400" dirty="0"/>
          </a:p>
          <a:p>
            <a:pPr lvl="1"/>
            <a:r>
              <a:rPr lang="en-US" altLang="ja-JP" sz="2000" dirty="0"/>
              <a:t>Option 1: </a:t>
            </a:r>
            <a:r>
              <a:rPr lang="en-US" altLang="ja-JP" sz="2000" dirty="0" smtClean="0"/>
              <a:t>Interference </a:t>
            </a:r>
            <a:r>
              <a:rPr lang="en-US" altLang="ja-JP" sz="2000" dirty="0"/>
              <a:t>is measured </a:t>
            </a:r>
            <a:r>
              <a:rPr lang="en-US" altLang="ja-JP" sz="2000" dirty="0" smtClean="0"/>
              <a:t>within configured bandwidth</a:t>
            </a:r>
            <a:endParaRPr lang="en-US" altLang="ja-JP" sz="2000" dirty="0"/>
          </a:p>
          <a:p>
            <a:pPr lvl="1"/>
            <a:r>
              <a:rPr lang="en-US" altLang="ja-JP" sz="2000" dirty="0"/>
              <a:t>Option 2</a:t>
            </a:r>
            <a:r>
              <a:rPr lang="en-US" altLang="ja-JP" sz="2000" dirty="0" smtClean="0"/>
              <a:t>: Interference is measured within SSB bandwidth</a:t>
            </a:r>
          </a:p>
          <a:p>
            <a:pPr lvl="1"/>
            <a:r>
              <a:rPr lang="en-US" altLang="ja-JP" sz="2000" dirty="0" smtClean="0"/>
              <a:t>Other options?</a:t>
            </a:r>
          </a:p>
          <a:p>
            <a:r>
              <a:rPr lang="en-US" altLang="ja-JP" sz="2400" dirty="0" smtClean="0"/>
              <a:t>Other proposals:</a:t>
            </a:r>
          </a:p>
          <a:p>
            <a:pPr lvl="1"/>
            <a:r>
              <a:rPr lang="en-US" altLang="ja-JP" sz="2000" dirty="0" smtClean="0"/>
              <a:t>From RAN1 perspective, SS-SINR is defined as SINR measurement based on a SS block</a:t>
            </a:r>
          </a:p>
          <a:p>
            <a:pPr lvl="2"/>
            <a:r>
              <a:rPr lang="en-US" altLang="ja-JP" sz="1600" dirty="0" smtClean="0"/>
              <a:t>Whether and how cell level SINR is performed is up to RAN2</a:t>
            </a:r>
          </a:p>
          <a:p>
            <a:pPr lvl="1"/>
            <a:r>
              <a:rPr lang="en-US" altLang="ja-JP" sz="2000" dirty="0" smtClean="0"/>
              <a:t>For a SS-SINR measurement, the same RX beam shall be applied between interference measurement and RSRP measurement</a:t>
            </a:r>
          </a:p>
          <a:p>
            <a:pPr lvl="1"/>
            <a:r>
              <a:rPr lang="en-US" altLang="ja-JP" sz="2000" dirty="0">
                <a:solidFill>
                  <a:srgbClr val="FF0000"/>
                </a:solidFill>
              </a:rPr>
              <a:t>SS block based </a:t>
            </a:r>
            <a:r>
              <a:rPr lang="en-US" altLang="ja-JP" sz="2000" dirty="0" smtClean="0">
                <a:solidFill>
                  <a:srgbClr val="FF0000"/>
                </a:solidFill>
              </a:rPr>
              <a:t>interference </a:t>
            </a:r>
            <a:r>
              <a:rPr lang="en-US" altLang="ja-JP" sz="2000" dirty="0">
                <a:solidFill>
                  <a:srgbClr val="FF0000"/>
                </a:solidFill>
              </a:rPr>
              <a:t>measurement resource(s) is confined within SMTC </a:t>
            </a:r>
            <a:r>
              <a:rPr lang="en-US" altLang="ja-JP" sz="2000" dirty="0" smtClean="0">
                <a:solidFill>
                  <a:srgbClr val="FF0000"/>
                </a:solidFill>
              </a:rPr>
              <a:t>window duration</a:t>
            </a:r>
            <a:endParaRPr lang="en-US" altLang="ja-JP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5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SMTC configuration details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Candidate value(s) for SMTC window duration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1, [2, 3, 4,] </a:t>
            </a:r>
            <a:r>
              <a:rPr kumimoji="1" lang="en-US" altLang="ja-JP" dirty="0" smtClean="0">
                <a:solidFill>
                  <a:srgbClr val="FF0000"/>
                </a:solidFill>
              </a:rPr>
              <a:t>5 </a:t>
            </a:r>
            <a:r>
              <a:rPr kumimoji="1" lang="en-US" altLang="ja-JP" dirty="0" err="1" smtClean="0">
                <a:solidFill>
                  <a:srgbClr val="FF0000"/>
                </a:solidFill>
              </a:rPr>
              <a:t>ms</a:t>
            </a:r>
            <a:r>
              <a:rPr kumimoji="1" lang="en-US" altLang="ja-JP" dirty="0" smtClean="0">
                <a:solidFill>
                  <a:srgbClr val="FF0000"/>
                </a:solidFill>
              </a:rPr>
              <a:t> are supported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r>
              <a:rPr kumimoji="1" lang="en-US" altLang="ja-JP" dirty="0" smtClean="0">
                <a:solidFill>
                  <a:srgbClr val="FF0000"/>
                </a:solidFill>
              </a:rPr>
              <a:t>UE is not required to perform measurement on SS block outside SMTC window</a:t>
            </a:r>
          </a:p>
          <a:p>
            <a:r>
              <a:rPr kumimoji="1" lang="en-US" altLang="ja-JP" dirty="0" smtClean="0"/>
              <a:t>Candidate </a:t>
            </a:r>
            <a:r>
              <a:rPr lang="en-US" altLang="ja-JP" dirty="0" smtClean="0"/>
              <a:t>values for SMTC window offset</a:t>
            </a:r>
          </a:p>
          <a:p>
            <a:pPr lvl="1"/>
            <a:r>
              <a:rPr lang="en-US" altLang="ja-JP" dirty="0" smtClean="0"/>
              <a:t>0, [1, 2, 3,] 4 </a:t>
            </a:r>
            <a:r>
              <a:rPr lang="en-US" altLang="ja-JP" dirty="0" err="1" smtClean="0"/>
              <a:t>ms</a:t>
            </a:r>
            <a:r>
              <a:rPr lang="en-US" altLang="ja-JP" dirty="0" smtClean="0"/>
              <a:t> are supported</a:t>
            </a:r>
          </a:p>
          <a:p>
            <a:pPr lvl="1"/>
            <a:r>
              <a:rPr lang="en-US" altLang="ja-JP" dirty="0" smtClean="0"/>
              <a:t>Reference timing for the SMTC window offset is [frame boundary of SFN#0]</a:t>
            </a:r>
          </a:p>
          <a:p>
            <a:r>
              <a:rPr kumimoji="1" lang="en-US" altLang="ja-JP" dirty="0" smtClean="0"/>
              <a:t>Whether SMTC for IDLE mode measurement and one of two SMTCs for the intra-frequency CONNECTED mode measurement are common or separate</a:t>
            </a:r>
          </a:p>
          <a:p>
            <a:r>
              <a:rPr lang="en-US" altLang="ja-JP" dirty="0" smtClean="0"/>
              <a:t>Whether SMTC for inter-frequency CONNECTED mode measurement is per carrier or per UE</a:t>
            </a:r>
          </a:p>
          <a:p>
            <a:r>
              <a:rPr kumimoji="1" lang="en-US" altLang="ja-JP" dirty="0" smtClean="0"/>
              <a:t>SSB composition for RRM measurement purpose</a:t>
            </a:r>
          </a:p>
        </p:txBody>
      </p:sp>
    </p:spTree>
    <p:extLst>
      <p:ext uri="{BB962C8B-B14F-4D97-AF65-F5344CB8AC3E}">
        <p14:creationId xmlns:p14="http://schemas.microsoft.com/office/powerpoint/2010/main" val="4031015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Measurement on multiple SS blocks in wideband CC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55000" lnSpcReduction="20000"/>
          </a:bodyPr>
          <a:lstStyle/>
          <a:p>
            <a:r>
              <a:rPr lang="en-US" altLang="ja-JP" dirty="0"/>
              <a:t>Whether and how to support UE measurement on multiple SS blocks within wideband CC?</a:t>
            </a:r>
          </a:p>
          <a:p>
            <a:pPr lvl="1"/>
            <a:r>
              <a:rPr lang="en-US" altLang="ja-JP" dirty="0"/>
              <a:t>Option 1: </a:t>
            </a:r>
            <a:r>
              <a:rPr lang="en-US" altLang="ja-JP" dirty="0" smtClean="0"/>
              <a:t>Not support (i.e., measurement on each frequency location is separately configured)</a:t>
            </a:r>
          </a:p>
          <a:p>
            <a:pPr lvl="1"/>
            <a:r>
              <a:rPr lang="en-US" altLang="ja-JP" dirty="0" smtClean="0"/>
              <a:t>Option 2: Support by single measurement object (i.e., support to indicate multiple SS block location offsets in a measurement object)</a:t>
            </a:r>
          </a:p>
          <a:p>
            <a:pPr lvl="2"/>
            <a:r>
              <a:rPr lang="en-US" altLang="ja-JP" dirty="0" smtClean="0"/>
              <a:t>2-1: Multiple SS blocks on different frequency locations are used for averaging RSRP</a:t>
            </a:r>
          </a:p>
          <a:p>
            <a:pPr lvl="2"/>
            <a:r>
              <a:rPr lang="en-US" altLang="ja-JP" dirty="0" smtClean="0"/>
              <a:t>2-2: Multiple SS blocks on different frequency locations are used for measuring different beams simultaneously</a:t>
            </a:r>
          </a:p>
          <a:p>
            <a:pPr lvl="2"/>
            <a:r>
              <a:rPr lang="en-US" altLang="ja-JP" dirty="0" smtClean="0"/>
              <a:t>2-3: Multiple SS block frequency locations are used for separate estimation of RSSI/interference</a:t>
            </a:r>
            <a:endParaRPr lang="en-US" altLang="ja-JP" dirty="0"/>
          </a:p>
          <a:p>
            <a:r>
              <a:rPr kumimoji="1" lang="en-US" altLang="ja-JP" dirty="0" smtClean="0"/>
              <a:t>QCL relationship between multiple SS blocks on different frequency locations with th</a:t>
            </a:r>
            <a:r>
              <a:rPr lang="en-US" altLang="ja-JP" dirty="0" smtClean="0"/>
              <a:t>e same SS block index</a:t>
            </a:r>
          </a:p>
          <a:p>
            <a:pPr lvl="1"/>
            <a:r>
              <a:rPr kumimoji="1" lang="en-US" altLang="ja-JP" dirty="0" smtClean="0"/>
              <a:t>Option 1: Configurable (NW indicates QCL relationship)</a:t>
            </a:r>
          </a:p>
          <a:p>
            <a:pPr lvl="1"/>
            <a:r>
              <a:rPr lang="en-US" altLang="ja-JP" dirty="0" smtClean="0"/>
              <a:t>Option 2: Assumed to be </a:t>
            </a:r>
            <a:r>
              <a:rPr lang="en-US" altLang="ja-JP" dirty="0" err="1" smtClean="0"/>
              <a:t>QCLed</a:t>
            </a:r>
            <a:endParaRPr lang="en-US" altLang="ja-JP" dirty="0" smtClean="0"/>
          </a:p>
          <a:p>
            <a:pPr lvl="1"/>
            <a:r>
              <a:rPr kumimoji="1" lang="en-US" altLang="ja-JP" dirty="0" smtClean="0"/>
              <a:t>Option 3: Assumed to be NOT </a:t>
            </a:r>
            <a:r>
              <a:rPr kumimoji="1" lang="en-US" altLang="ja-JP" dirty="0" err="1" smtClean="0"/>
              <a:t>QCLed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Other options?</a:t>
            </a:r>
            <a:endParaRPr kumimoji="1" lang="en-US" altLang="ja-JP" dirty="0" smtClean="0"/>
          </a:p>
          <a:p>
            <a:r>
              <a:rPr kumimoji="1" lang="en-US" altLang="ja-JP" dirty="0" smtClean="0"/>
              <a:t>How many SMTCs can be configured for the measurement on multiple SS blocks in wideband CC?</a:t>
            </a:r>
          </a:p>
          <a:p>
            <a:pPr lvl="1"/>
            <a:r>
              <a:rPr lang="en-US" altLang="ja-JP" dirty="0" smtClean="0"/>
              <a:t>Option 1: SMTC is per SS block frequency location</a:t>
            </a:r>
          </a:p>
          <a:p>
            <a:pPr lvl="1"/>
            <a:r>
              <a:rPr kumimoji="1" lang="en-US" altLang="ja-JP" dirty="0" smtClean="0"/>
              <a:t>Option 2: SMTC can be common to multiple SS block frequency locations</a:t>
            </a:r>
          </a:p>
          <a:p>
            <a:pPr lvl="1"/>
            <a:r>
              <a:rPr lang="en-US" altLang="ja-JP" dirty="0" smtClean="0"/>
              <a:t>Option 3: SMTC is per CC</a:t>
            </a:r>
          </a:p>
          <a:p>
            <a:pPr lvl="1"/>
            <a:r>
              <a:rPr kumimoji="1" lang="en-US" altLang="ja-JP" dirty="0" smtClean="0"/>
              <a:t>Other options?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84631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RSSI </a:t>
            </a:r>
            <a:r>
              <a:rPr lang="en-US" altLang="ja-JP" dirty="0"/>
              <a:t>definition for </a:t>
            </a:r>
            <a:r>
              <a:rPr lang="en-US" altLang="ja-JP" dirty="0" smtClean="0"/>
              <a:t>CSI-RSRQ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sz="2400" dirty="0"/>
              <a:t>Measurement resource (time domain)</a:t>
            </a:r>
          </a:p>
          <a:p>
            <a:pPr lvl="1"/>
            <a:r>
              <a:rPr lang="en-US" altLang="ja-JP" sz="2000" dirty="0"/>
              <a:t>Option 1: RSSI is measured on configured resource</a:t>
            </a:r>
          </a:p>
          <a:p>
            <a:pPr lvl="1"/>
            <a:r>
              <a:rPr lang="en-US" altLang="ja-JP" sz="2000" dirty="0"/>
              <a:t>Option 2: RSSI is measured on </a:t>
            </a:r>
            <a:r>
              <a:rPr lang="en-US" altLang="ja-JP" sz="2000" dirty="0" smtClean="0"/>
              <a:t>OFDM symbols containing corresponding CSI-RS port</a:t>
            </a:r>
          </a:p>
          <a:p>
            <a:pPr lvl="1"/>
            <a:r>
              <a:rPr lang="en-US" altLang="ja-JP" sz="2000" dirty="0" smtClean="0"/>
              <a:t>Option 3: RSSI is measured on OFDM symbols containing all configured CSI-RS resources</a:t>
            </a:r>
            <a:endParaRPr lang="en-US" altLang="ja-JP" sz="2000" dirty="0"/>
          </a:p>
          <a:p>
            <a:pPr lvl="1"/>
            <a:r>
              <a:rPr lang="en-US" altLang="ja-JP" sz="2000" dirty="0" smtClean="0"/>
              <a:t>Other </a:t>
            </a:r>
            <a:r>
              <a:rPr lang="en-US" altLang="ja-JP" sz="2000" dirty="0"/>
              <a:t>options?</a:t>
            </a:r>
            <a:endParaRPr lang="en-US" altLang="ja-JP" sz="1600" dirty="0"/>
          </a:p>
          <a:p>
            <a:r>
              <a:rPr lang="en-US" altLang="ja-JP" sz="2400" dirty="0" smtClean="0"/>
              <a:t>Measurement resource (frequency domain)</a:t>
            </a:r>
          </a:p>
          <a:p>
            <a:pPr lvl="1"/>
            <a:r>
              <a:rPr lang="en-US" altLang="ja-JP" sz="2000" dirty="0" smtClean="0"/>
              <a:t>Proposal: RSSI is measured on all REs within a measurement bandwidth</a:t>
            </a:r>
          </a:p>
          <a:p>
            <a:pPr lvl="1"/>
            <a:r>
              <a:rPr lang="en-US" altLang="ja-JP" sz="2000" dirty="0" smtClean="0"/>
              <a:t>Other option?</a:t>
            </a:r>
          </a:p>
          <a:p>
            <a:r>
              <a:rPr lang="en-US" altLang="ja-JP" sz="2400" dirty="0" smtClean="0"/>
              <a:t>Measurement </a:t>
            </a:r>
            <a:r>
              <a:rPr lang="en-US" altLang="ja-JP" sz="2400" dirty="0"/>
              <a:t>bandwidth</a:t>
            </a:r>
          </a:p>
          <a:p>
            <a:pPr lvl="1"/>
            <a:r>
              <a:rPr lang="en-US" altLang="ja-JP" sz="2000" dirty="0"/>
              <a:t>Option 1: RSSI is measured within </a:t>
            </a:r>
            <a:r>
              <a:rPr lang="en-US" altLang="ja-JP" sz="2000" dirty="0" smtClean="0"/>
              <a:t>CSI-RS measurement bandwidth</a:t>
            </a:r>
            <a:endParaRPr lang="en-US" altLang="ja-JP" sz="2000" dirty="0"/>
          </a:p>
          <a:p>
            <a:pPr lvl="1"/>
            <a:r>
              <a:rPr lang="en-US" altLang="ja-JP" sz="2000" dirty="0"/>
              <a:t>Option 2: RSSI is measured within </a:t>
            </a:r>
            <a:r>
              <a:rPr lang="en-US" altLang="ja-JP" sz="2000" dirty="0" smtClean="0"/>
              <a:t>separately configured </a:t>
            </a:r>
            <a:r>
              <a:rPr lang="en-US" altLang="ja-JP" sz="2000" dirty="0"/>
              <a:t>bandwidth</a:t>
            </a:r>
          </a:p>
          <a:p>
            <a:pPr lvl="1"/>
            <a:r>
              <a:rPr lang="en-US" altLang="ja-JP" sz="2000" dirty="0"/>
              <a:t>Other options?</a:t>
            </a:r>
          </a:p>
          <a:p>
            <a:r>
              <a:rPr lang="en-US" altLang="ja-JP" sz="2400" dirty="0"/>
              <a:t>Other proposals:</a:t>
            </a:r>
          </a:p>
          <a:p>
            <a:pPr lvl="1"/>
            <a:r>
              <a:rPr lang="en-US" altLang="ja-JP" sz="2000" dirty="0"/>
              <a:t>From RAN1 perspective, </a:t>
            </a:r>
            <a:r>
              <a:rPr lang="en-US" altLang="ja-JP" sz="2000" dirty="0" smtClean="0"/>
              <a:t>CSI-RSRQ </a:t>
            </a:r>
            <a:r>
              <a:rPr lang="en-US" altLang="ja-JP" sz="2000" dirty="0"/>
              <a:t>is defined as RSRQ measurement based on a </a:t>
            </a:r>
            <a:r>
              <a:rPr lang="en-US" altLang="ja-JP" sz="2000" dirty="0" smtClean="0"/>
              <a:t>CSI-RS port</a:t>
            </a:r>
            <a:endParaRPr lang="en-US" altLang="ja-JP" sz="2000" dirty="0"/>
          </a:p>
          <a:p>
            <a:pPr lvl="2"/>
            <a:r>
              <a:rPr lang="en-US" altLang="ja-JP" sz="1600" dirty="0"/>
              <a:t>Whether and how cell level RSRQ is performed is up to </a:t>
            </a:r>
            <a:r>
              <a:rPr lang="en-US" altLang="ja-JP" sz="1600" dirty="0" smtClean="0"/>
              <a:t>RAN2</a:t>
            </a:r>
          </a:p>
          <a:p>
            <a:pPr lvl="1"/>
            <a:r>
              <a:rPr lang="en-US" altLang="ja-JP" sz="2000" dirty="0" smtClean="0">
                <a:solidFill>
                  <a:srgbClr val="FF0000"/>
                </a:solidFill>
              </a:rPr>
              <a:t>For </a:t>
            </a:r>
            <a:r>
              <a:rPr lang="en-US" altLang="ja-JP" sz="2000" dirty="0">
                <a:solidFill>
                  <a:srgbClr val="FF0000"/>
                </a:solidFill>
              </a:rPr>
              <a:t>a </a:t>
            </a:r>
            <a:r>
              <a:rPr lang="en-US" altLang="ja-JP" sz="2000" dirty="0" smtClean="0">
                <a:solidFill>
                  <a:srgbClr val="FF0000"/>
                </a:solidFill>
              </a:rPr>
              <a:t>CSI-RSRQ </a:t>
            </a:r>
            <a:r>
              <a:rPr lang="en-US" altLang="ja-JP" sz="2000" dirty="0">
                <a:solidFill>
                  <a:srgbClr val="FF0000"/>
                </a:solidFill>
              </a:rPr>
              <a:t>measurement, the same RX beam shall be applied between RSSI measurement and RSRP </a:t>
            </a:r>
            <a:r>
              <a:rPr lang="en-US" altLang="ja-JP" sz="2000" dirty="0" smtClean="0">
                <a:solidFill>
                  <a:srgbClr val="FF0000"/>
                </a:solidFill>
              </a:rPr>
              <a:t>measurement</a:t>
            </a:r>
            <a:endParaRPr lang="en-US" altLang="ja-JP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135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Interference measurement </a:t>
            </a:r>
            <a:r>
              <a:rPr lang="en-US" altLang="ja-JP" dirty="0"/>
              <a:t>definition for </a:t>
            </a:r>
            <a:r>
              <a:rPr lang="en-US" altLang="ja-JP" dirty="0" smtClean="0"/>
              <a:t>CSI-SINR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sz="2400" dirty="0"/>
              <a:t>Measurement resource (time domain)</a:t>
            </a:r>
          </a:p>
          <a:p>
            <a:pPr lvl="1"/>
            <a:r>
              <a:rPr lang="en-US" altLang="ja-JP" sz="2000" dirty="0"/>
              <a:t>Option 1: </a:t>
            </a:r>
            <a:r>
              <a:rPr lang="en-US" altLang="ja-JP" sz="2000" dirty="0" smtClean="0"/>
              <a:t>Interference </a:t>
            </a:r>
            <a:r>
              <a:rPr lang="en-US" altLang="ja-JP" sz="2000" dirty="0"/>
              <a:t>is measured on configured resource</a:t>
            </a:r>
          </a:p>
          <a:p>
            <a:pPr lvl="1"/>
            <a:r>
              <a:rPr lang="en-US" altLang="ja-JP" sz="2000" dirty="0"/>
              <a:t>Option 2: </a:t>
            </a:r>
            <a:r>
              <a:rPr lang="en-US" altLang="ja-JP" sz="2000" dirty="0" smtClean="0"/>
              <a:t>Interference </a:t>
            </a:r>
            <a:r>
              <a:rPr lang="en-US" altLang="ja-JP" sz="2000" dirty="0"/>
              <a:t>is measured on </a:t>
            </a:r>
            <a:r>
              <a:rPr lang="en-US" altLang="ja-JP" sz="2000" dirty="0" smtClean="0"/>
              <a:t>OFDM symbols containing corresponding CSI-RS port</a:t>
            </a:r>
            <a:endParaRPr lang="en-US" altLang="ja-JP" sz="2000" dirty="0"/>
          </a:p>
          <a:p>
            <a:pPr lvl="1"/>
            <a:r>
              <a:rPr lang="en-US" altLang="ja-JP" sz="2000" dirty="0" smtClean="0"/>
              <a:t>Other </a:t>
            </a:r>
            <a:r>
              <a:rPr lang="en-US" altLang="ja-JP" sz="2000" dirty="0"/>
              <a:t>options?</a:t>
            </a:r>
            <a:endParaRPr lang="en-US" altLang="ja-JP" sz="1600" dirty="0"/>
          </a:p>
          <a:p>
            <a:r>
              <a:rPr lang="en-US" altLang="ja-JP" sz="2400" dirty="0" smtClean="0"/>
              <a:t>Measurement resource (frequency domain)</a:t>
            </a:r>
          </a:p>
          <a:p>
            <a:pPr lvl="1"/>
            <a:r>
              <a:rPr lang="en-US" altLang="ja-JP" sz="2000" dirty="0" smtClean="0"/>
              <a:t>Option 1: Interference is measured on all REs within a measurement bandwidth</a:t>
            </a:r>
          </a:p>
          <a:p>
            <a:pPr lvl="1"/>
            <a:r>
              <a:rPr lang="en-US" altLang="ja-JP" sz="2000" dirty="0" smtClean="0"/>
              <a:t>Option 2: Interference is measured on REs carrying corresponding CSI-RS port</a:t>
            </a:r>
          </a:p>
          <a:p>
            <a:pPr lvl="1"/>
            <a:r>
              <a:rPr lang="en-US" altLang="ja-JP" sz="2000" dirty="0" smtClean="0"/>
              <a:t>Other option?</a:t>
            </a:r>
          </a:p>
          <a:p>
            <a:r>
              <a:rPr lang="en-US" altLang="ja-JP" sz="2400" dirty="0" smtClean="0"/>
              <a:t>Measurement </a:t>
            </a:r>
            <a:r>
              <a:rPr lang="en-US" altLang="ja-JP" sz="2400" dirty="0"/>
              <a:t>bandwidth</a:t>
            </a:r>
          </a:p>
          <a:p>
            <a:pPr lvl="1"/>
            <a:r>
              <a:rPr lang="en-US" altLang="ja-JP" sz="2000" dirty="0"/>
              <a:t>Option 1: </a:t>
            </a:r>
            <a:r>
              <a:rPr lang="en-US" altLang="ja-JP" sz="2000" dirty="0" smtClean="0"/>
              <a:t>Interference </a:t>
            </a:r>
            <a:r>
              <a:rPr lang="en-US" altLang="ja-JP" sz="2000" dirty="0"/>
              <a:t>is measured within </a:t>
            </a:r>
            <a:r>
              <a:rPr lang="en-US" altLang="ja-JP" sz="2000" dirty="0" smtClean="0"/>
              <a:t>CSI-RS measurement bandwidth</a:t>
            </a:r>
            <a:endParaRPr lang="en-US" altLang="ja-JP" sz="2000" dirty="0"/>
          </a:p>
          <a:p>
            <a:pPr lvl="1"/>
            <a:r>
              <a:rPr lang="en-US" altLang="ja-JP" sz="2000" dirty="0"/>
              <a:t>Option 2: </a:t>
            </a:r>
            <a:r>
              <a:rPr lang="en-US" altLang="ja-JP" sz="2000" dirty="0" smtClean="0"/>
              <a:t>Interference </a:t>
            </a:r>
            <a:r>
              <a:rPr lang="en-US" altLang="ja-JP" sz="2000" dirty="0"/>
              <a:t>is measured within </a:t>
            </a:r>
            <a:r>
              <a:rPr lang="en-US" altLang="ja-JP" sz="2000" dirty="0" smtClean="0"/>
              <a:t>separately configured </a:t>
            </a:r>
            <a:r>
              <a:rPr lang="en-US" altLang="ja-JP" sz="2000" dirty="0"/>
              <a:t>bandwidth</a:t>
            </a:r>
          </a:p>
          <a:p>
            <a:pPr lvl="1"/>
            <a:r>
              <a:rPr lang="en-US" altLang="ja-JP" sz="2000" dirty="0"/>
              <a:t>Other options?</a:t>
            </a:r>
          </a:p>
          <a:p>
            <a:r>
              <a:rPr lang="en-US" altLang="ja-JP" sz="2400" dirty="0"/>
              <a:t>Other proposals:</a:t>
            </a:r>
          </a:p>
          <a:p>
            <a:pPr lvl="1"/>
            <a:r>
              <a:rPr lang="en-US" altLang="ja-JP" sz="2000" dirty="0"/>
              <a:t>From RAN1 perspective, </a:t>
            </a:r>
            <a:r>
              <a:rPr lang="en-US" altLang="ja-JP" sz="2000" dirty="0" smtClean="0"/>
              <a:t>CSI-SINR </a:t>
            </a:r>
            <a:r>
              <a:rPr lang="en-US" altLang="ja-JP" sz="2000" dirty="0"/>
              <a:t>is defined as </a:t>
            </a:r>
            <a:r>
              <a:rPr lang="en-US" altLang="ja-JP" sz="2000" dirty="0" smtClean="0"/>
              <a:t>SINR </a:t>
            </a:r>
            <a:r>
              <a:rPr lang="en-US" altLang="ja-JP" sz="2000" dirty="0"/>
              <a:t>measurement based on a </a:t>
            </a:r>
            <a:r>
              <a:rPr lang="en-US" altLang="ja-JP" sz="2000" dirty="0" smtClean="0"/>
              <a:t>CSI-RS port</a:t>
            </a:r>
            <a:endParaRPr lang="en-US" altLang="ja-JP" sz="2000" dirty="0"/>
          </a:p>
          <a:p>
            <a:pPr lvl="2"/>
            <a:r>
              <a:rPr lang="en-US" altLang="ja-JP" sz="1600" dirty="0"/>
              <a:t>Whether and how cell level </a:t>
            </a:r>
            <a:r>
              <a:rPr lang="en-US" altLang="ja-JP" sz="1600" dirty="0" smtClean="0"/>
              <a:t>SINR </a:t>
            </a:r>
            <a:r>
              <a:rPr lang="en-US" altLang="ja-JP" sz="1600" dirty="0"/>
              <a:t>is performed is up to RAN2</a:t>
            </a:r>
          </a:p>
          <a:p>
            <a:pPr lvl="1"/>
            <a:r>
              <a:rPr lang="en-US" altLang="ja-JP" sz="2000" dirty="0"/>
              <a:t>For a </a:t>
            </a:r>
            <a:r>
              <a:rPr lang="en-US" altLang="ja-JP" sz="2000" dirty="0" smtClean="0"/>
              <a:t>CSI-SINR </a:t>
            </a:r>
            <a:r>
              <a:rPr lang="en-US" altLang="ja-JP" sz="2000" dirty="0"/>
              <a:t>measurement, the same RX beam shall be applied between </a:t>
            </a:r>
            <a:r>
              <a:rPr lang="en-US" altLang="ja-JP" sz="2000" dirty="0" smtClean="0"/>
              <a:t>interference </a:t>
            </a:r>
            <a:r>
              <a:rPr lang="en-US" altLang="ja-JP" sz="2000" dirty="0"/>
              <a:t>measurement and RSRP </a:t>
            </a:r>
            <a:r>
              <a:rPr lang="en-US" altLang="ja-JP" sz="2000" dirty="0" smtClean="0"/>
              <a:t>measurement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1367016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Remaining details on CSI-RS properties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55000" lnSpcReduction="20000"/>
          </a:bodyPr>
          <a:lstStyle/>
          <a:p>
            <a:r>
              <a:rPr kumimoji="1" lang="en-US" altLang="ja-JP" dirty="0" smtClean="0"/>
              <a:t>Number of CSI-RS ports used for CSI-RS based measurement</a:t>
            </a:r>
          </a:p>
          <a:p>
            <a:pPr lvl="1"/>
            <a:r>
              <a:rPr kumimoji="1" lang="en-US" altLang="ja-JP" dirty="0" smtClean="0"/>
              <a:t>Option 1: 1</a:t>
            </a:r>
          </a:p>
          <a:p>
            <a:pPr lvl="1"/>
            <a:r>
              <a:rPr lang="en-US" altLang="ja-JP" dirty="0" smtClean="0"/>
              <a:t>Option 2: Configure either 1 or 2</a:t>
            </a:r>
          </a:p>
          <a:p>
            <a:pPr lvl="1"/>
            <a:r>
              <a:rPr lang="en-US" altLang="ja-JP" dirty="0"/>
              <a:t>Option </a:t>
            </a:r>
            <a:r>
              <a:rPr lang="en-US" altLang="ja-JP" dirty="0" smtClean="0"/>
              <a:t>3: </a:t>
            </a:r>
            <a:r>
              <a:rPr lang="en-US" altLang="ja-JP" dirty="0"/>
              <a:t>Configure either </a:t>
            </a:r>
            <a:r>
              <a:rPr lang="en-US" altLang="ja-JP" dirty="0" smtClean="0"/>
              <a:t>1, 2 or 4</a:t>
            </a:r>
          </a:p>
          <a:p>
            <a:pPr lvl="1"/>
            <a:r>
              <a:rPr kumimoji="1" lang="en-US" altLang="ja-JP" dirty="0" smtClean="0"/>
              <a:t>Other options?</a:t>
            </a:r>
          </a:p>
          <a:p>
            <a:pPr lvl="1"/>
            <a:r>
              <a:rPr lang="en-US" altLang="ja-JP" dirty="0"/>
              <a:t>FFS: combining between CSI-RS ports to derive a </a:t>
            </a:r>
            <a:r>
              <a:rPr lang="en-US" altLang="ja-JP" dirty="0" smtClean="0"/>
              <a:t>CSI-RSRP</a:t>
            </a:r>
            <a:endParaRPr kumimoji="1" lang="en-US" altLang="ja-JP" dirty="0" smtClean="0"/>
          </a:p>
          <a:p>
            <a:r>
              <a:rPr lang="en-US" altLang="ja-JP" dirty="0" smtClean="0"/>
              <a:t>Maximum number of CSI-RS resources</a:t>
            </a:r>
          </a:p>
          <a:p>
            <a:pPr lvl="1"/>
            <a:r>
              <a:rPr kumimoji="1" lang="en-US" altLang="ja-JP" dirty="0" smtClean="0"/>
              <a:t>Option 1: 1000</a:t>
            </a:r>
          </a:p>
          <a:p>
            <a:pPr lvl="1"/>
            <a:r>
              <a:rPr lang="en-US" altLang="ja-JP" dirty="0" smtClean="0"/>
              <a:t>Option 2: 96</a:t>
            </a:r>
          </a:p>
          <a:p>
            <a:pPr lvl="1"/>
            <a:r>
              <a:rPr kumimoji="1" lang="en-US" altLang="ja-JP" dirty="0" smtClean="0"/>
              <a:t>Other options?</a:t>
            </a:r>
          </a:p>
          <a:p>
            <a:r>
              <a:rPr kumimoji="1" lang="en-US" altLang="ja-JP" dirty="0" smtClean="0"/>
              <a:t>Maximum number of slots that covers all configured CSI-RS resources</a:t>
            </a:r>
          </a:p>
          <a:p>
            <a:pPr lvl="1"/>
            <a:r>
              <a:rPr kumimoji="1" lang="en-US" altLang="ja-JP" dirty="0" smtClean="0"/>
              <a:t>Option 1: 1</a:t>
            </a:r>
          </a:p>
          <a:p>
            <a:pPr lvl="1"/>
            <a:r>
              <a:rPr lang="en-US" altLang="ja-JP" dirty="0" smtClean="0"/>
              <a:t>Option 2: 5</a:t>
            </a:r>
          </a:p>
          <a:p>
            <a:pPr lvl="1"/>
            <a:r>
              <a:rPr kumimoji="1" lang="en-US" altLang="ja-JP" dirty="0" smtClean="0"/>
              <a:t>Other options?</a:t>
            </a:r>
          </a:p>
          <a:p>
            <a:r>
              <a:rPr kumimoji="1" lang="en-US" altLang="ja-JP" dirty="0" smtClean="0"/>
              <a:t>Other proposals:</a:t>
            </a:r>
          </a:p>
          <a:p>
            <a:pPr lvl="1"/>
            <a:r>
              <a:rPr lang="en-US" altLang="ja-JP" dirty="0"/>
              <a:t>A</a:t>
            </a:r>
            <a:r>
              <a:rPr kumimoji="1" lang="en-US" altLang="ja-JP" dirty="0" smtClean="0"/>
              <a:t>ll configured CSI-RS resources of different cells need to be confined within a certain time duration </a:t>
            </a:r>
          </a:p>
          <a:p>
            <a:pPr lvl="2"/>
            <a:r>
              <a:rPr lang="en-US" altLang="ja-JP" dirty="0" smtClean="0"/>
              <a:t>Option 1: It should be confined within X slots (i.e., same with per cell restriction)</a:t>
            </a:r>
          </a:p>
          <a:p>
            <a:pPr lvl="2"/>
            <a:r>
              <a:rPr kumimoji="1" lang="en-US" altLang="ja-JP" dirty="0" smtClean="0"/>
              <a:t>Option 2: It should be confined within Y slots (Y &gt;= X)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85057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1709</Words>
  <Application>Microsoft Office PowerPoint</Application>
  <PresentationFormat>画面に合わせる (4:3)</PresentationFormat>
  <Paragraphs>187</Paragraphs>
  <Slides>15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16" baseType="lpstr">
      <vt:lpstr>Office テーマ</vt:lpstr>
      <vt:lpstr>Offline summary on remaining details on RRM measurements</vt:lpstr>
      <vt:lpstr>Background</vt:lpstr>
      <vt:lpstr>RSSI definition for SS-RSRQ</vt:lpstr>
      <vt:lpstr>Interference measurement definition for SS-SINR</vt:lpstr>
      <vt:lpstr>SMTC configuration details</vt:lpstr>
      <vt:lpstr>Measurement on multiple SS blocks in wideband CC</vt:lpstr>
      <vt:lpstr>RSSI definition for CSI-RSRQ</vt:lpstr>
      <vt:lpstr>Interference measurement definition for CSI-SINR</vt:lpstr>
      <vt:lpstr>Remaining details on CSI-RS properties (1)</vt:lpstr>
      <vt:lpstr>Remaining details on CSI-RS properties (2)</vt:lpstr>
      <vt:lpstr>Remaining details on configuration for CSI-RS based measurement</vt:lpstr>
      <vt:lpstr>Details on MG for the case where UE performs measurement outside its active BWP</vt:lpstr>
      <vt:lpstr>Necessity of MG for the case where UE performs measurement with RX beam sweeping </vt:lpstr>
      <vt:lpstr>Proposals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7990553</cp:lastModifiedBy>
  <cp:revision>94</cp:revision>
  <dcterms:created xsi:type="dcterms:W3CDTF">2017-02-16T14:32:33Z</dcterms:created>
  <dcterms:modified xsi:type="dcterms:W3CDTF">2017-09-19T05:53:11Z</dcterms:modified>
</cp:coreProperties>
</file>