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5"/>
  </p:notesMasterIdLst>
  <p:sldIdLst>
    <p:sldId id="256" r:id="rId2"/>
    <p:sldId id="268" r:id="rId3"/>
    <p:sldId id="270"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9" autoAdjust="0"/>
    <p:restoredTop sz="94641" autoAdjust="0"/>
  </p:normalViewPr>
  <p:slideViewPr>
    <p:cSldViewPr>
      <p:cViewPr varScale="1">
        <p:scale>
          <a:sx n="70" d="100"/>
          <a:sy n="70" d="100"/>
        </p:scale>
        <p:origin x="115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D9D180-F97B-4364-8AA8-27EFD80B5E56}" type="datetimeFigureOut">
              <a:rPr lang="zh-CN" altLang="en-US" smtClean="0"/>
              <a:t>2017/9/20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BEB2B2-5260-4DB9-BCDC-AC1BBC7E7F4D}" type="slidenum">
              <a:rPr lang="zh-CN" altLang="en-US" smtClean="0"/>
              <a:t>‹#›</a:t>
            </a:fld>
            <a:endParaRPr lang="zh-CN" altLang="en-US"/>
          </a:p>
        </p:txBody>
      </p:sp>
    </p:spTree>
    <p:extLst>
      <p:ext uri="{BB962C8B-B14F-4D97-AF65-F5344CB8AC3E}">
        <p14:creationId xmlns:p14="http://schemas.microsoft.com/office/powerpoint/2010/main" val="3151313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BEB2B2-5260-4DB9-BCDC-AC1BBC7E7F4D}" type="slidenum">
              <a:rPr lang="zh-CN" altLang="en-US" smtClean="0"/>
              <a:t>3</a:t>
            </a:fld>
            <a:endParaRPr lang="zh-CN" altLang="en-US"/>
          </a:p>
        </p:txBody>
      </p:sp>
    </p:spTree>
    <p:extLst>
      <p:ext uri="{BB962C8B-B14F-4D97-AF65-F5344CB8AC3E}">
        <p14:creationId xmlns:p14="http://schemas.microsoft.com/office/powerpoint/2010/main" val="2634164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8746DBE-BEAB-45F9-A286-6B6498DA0390}" type="datetimeFigureOut">
              <a:rPr lang="zh-CN" altLang="en-US" smtClean="0"/>
              <a:pPr/>
              <a:t>2017/9/20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FA66E7-01A3-4029-BAA4-A6AC36C38E3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746DBE-BEAB-45F9-A286-6B6498DA0390}" type="datetimeFigureOut">
              <a:rPr lang="zh-CN" altLang="en-US" smtClean="0"/>
              <a:pPr/>
              <a:t>2017/9/20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FA66E7-01A3-4029-BAA4-A6AC36C38E3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xml"/><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wmf"/><Relationship Id="rId5" Type="http://schemas.openxmlformats.org/officeDocument/2006/relationships/image" Target="../media/image1.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WF on antenna switching for SRS transmission</a:t>
            </a:r>
            <a:endParaRPr lang="zh-CN" altLang="en-US" dirty="0"/>
          </a:p>
        </p:txBody>
      </p:sp>
      <p:sp>
        <p:nvSpPr>
          <p:cNvPr id="3" name="副标题 2"/>
          <p:cNvSpPr>
            <a:spLocks noGrp="1"/>
          </p:cNvSpPr>
          <p:nvPr>
            <p:ph type="subTitle" idx="1"/>
          </p:nvPr>
        </p:nvSpPr>
        <p:spPr>
          <a:xfrm>
            <a:off x="1371600" y="3886200"/>
            <a:ext cx="6800800" cy="2423120"/>
          </a:xfrm>
        </p:spPr>
        <p:txBody>
          <a:bodyPr>
            <a:normAutofit fontScale="92500"/>
          </a:bodyPr>
          <a:lstStyle/>
          <a:p>
            <a:r>
              <a:rPr lang="en-US" altLang="zh-CN" dirty="0" smtClean="0">
                <a:solidFill>
                  <a:schemeClr val="tx1"/>
                </a:solidFill>
              </a:rPr>
              <a:t>Huawei, HiSilicon</a:t>
            </a:r>
            <a:r>
              <a:rPr lang="en-US" altLang="zh-CN" dirty="0">
                <a:solidFill>
                  <a:schemeClr val="tx1"/>
                </a:solidFill>
              </a:rPr>
              <a:t>, </a:t>
            </a:r>
            <a:r>
              <a:rPr lang="en-US" altLang="zh-CN" dirty="0" smtClean="0">
                <a:solidFill>
                  <a:schemeClr val="tx1"/>
                </a:solidFill>
              </a:rPr>
              <a:t>Intel, </a:t>
            </a:r>
            <a:r>
              <a:rPr lang="en-US" altLang="zh-CN" dirty="0" err="1" smtClean="0">
                <a:solidFill>
                  <a:schemeClr val="tx1"/>
                </a:solidFill>
              </a:rPr>
              <a:t>CeWiT</a:t>
            </a:r>
            <a:r>
              <a:rPr lang="en-US" altLang="zh-CN" dirty="0" smtClean="0">
                <a:solidFill>
                  <a:schemeClr val="tx1"/>
                </a:solidFill>
              </a:rPr>
              <a:t>, </a:t>
            </a:r>
            <a:r>
              <a:rPr lang="en-US" altLang="zh-CN" dirty="0">
                <a:solidFill>
                  <a:schemeClr val="tx1"/>
                </a:solidFill>
              </a:rPr>
              <a:t>Samsung</a:t>
            </a:r>
            <a:r>
              <a:rPr lang="en-US" altLang="zh-CN" dirty="0" smtClean="0">
                <a:solidFill>
                  <a:schemeClr val="tx1"/>
                </a:solidFill>
              </a:rPr>
              <a:t>, IITM, </a:t>
            </a:r>
            <a:r>
              <a:rPr lang="en-US" altLang="zh-CN" dirty="0" err="1">
                <a:solidFill>
                  <a:schemeClr val="tx1"/>
                </a:solidFill>
              </a:rPr>
              <a:t>Tejas</a:t>
            </a:r>
            <a:r>
              <a:rPr lang="en-US" altLang="zh-CN" dirty="0">
                <a:solidFill>
                  <a:schemeClr val="tx1"/>
                </a:solidFill>
              </a:rPr>
              <a:t> </a:t>
            </a:r>
            <a:r>
              <a:rPr lang="en-US" altLang="zh-CN" dirty="0" smtClean="0">
                <a:solidFill>
                  <a:schemeClr val="tx1"/>
                </a:solidFill>
              </a:rPr>
              <a:t>Networks, Softbank, CATT, </a:t>
            </a:r>
            <a:r>
              <a:rPr lang="en-US" altLang="zh-CN" dirty="0">
                <a:solidFill>
                  <a:schemeClr val="tx1"/>
                </a:solidFill>
              </a:rPr>
              <a:t>China </a:t>
            </a:r>
            <a:r>
              <a:rPr lang="en-US" altLang="zh-CN" dirty="0" smtClean="0">
                <a:solidFill>
                  <a:schemeClr val="tx1"/>
                </a:solidFill>
              </a:rPr>
              <a:t>Unicom, </a:t>
            </a:r>
            <a:r>
              <a:rPr lang="en-US" altLang="zh-CN" dirty="0" err="1" smtClean="0">
                <a:solidFill>
                  <a:schemeClr val="tx1"/>
                </a:solidFill>
              </a:rPr>
              <a:t>Spreadtrum</a:t>
            </a:r>
            <a:r>
              <a:rPr lang="en-US" altLang="zh-CN" dirty="0" smtClean="0">
                <a:solidFill>
                  <a:schemeClr val="tx1"/>
                </a:solidFill>
              </a:rPr>
              <a:t>,</a:t>
            </a:r>
            <a:r>
              <a:rPr lang="en-US" altLang="zh-CN" dirty="0">
                <a:solidFill>
                  <a:schemeClr val="tx1"/>
                </a:solidFill>
              </a:rPr>
              <a:t> </a:t>
            </a:r>
            <a:r>
              <a:rPr lang="en-US" altLang="zh-CN" dirty="0" smtClean="0">
                <a:solidFill>
                  <a:schemeClr val="tx1"/>
                </a:solidFill>
              </a:rPr>
              <a:t>IITH, SONY, </a:t>
            </a:r>
            <a:r>
              <a:rPr lang="en-US" altLang="zh-CN" dirty="0">
                <a:solidFill>
                  <a:schemeClr val="tx1"/>
                </a:solidFill>
              </a:rPr>
              <a:t>Deutsche </a:t>
            </a:r>
            <a:r>
              <a:rPr lang="en-US" altLang="zh-CN" dirty="0" smtClean="0">
                <a:solidFill>
                  <a:schemeClr val="tx1"/>
                </a:solidFill>
              </a:rPr>
              <a:t>Telekom, Nokia, NSB,</a:t>
            </a:r>
            <a:r>
              <a:rPr lang="en-US" altLang="zh-CN" dirty="0">
                <a:solidFill>
                  <a:schemeClr val="tx1"/>
                </a:solidFill>
              </a:rPr>
              <a:t> </a:t>
            </a:r>
            <a:r>
              <a:rPr lang="en-US" altLang="zh-CN" dirty="0" smtClean="0">
                <a:solidFill>
                  <a:schemeClr val="tx1"/>
                </a:solidFill>
              </a:rPr>
              <a:t>CMCC, Vodafone, NEC,</a:t>
            </a:r>
            <a:r>
              <a:rPr lang="en-US" altLang="zh-CN" dirty="0">
                <a:solidFill>
                  <a:schemeClr val="tx1"/>
                </a:solidFill>
              </a:rPr>
              <a:t> </a:t>
            </a:r>
            <a:r>
              <a:rPr lang="en-US" altLang="zh-CN" dirty="0" smtClean="0">
                <a:solidFill>
                  <a:schemeClr val="tx1"/>
                </a:solidFill>
              </a:rPr>
              <a:t>OPPO, KDDI</a:t>
            </a:r>
          </a:p>
        </p:txBody>
      </p:sp>
      <p:sp>
        <p:nvSpPr>
          <p:cNvPr id="5" name="Rectangle 4"/>
          <p:cNvSpPr>
            <a:spLocks noChangeArrowheads="1"/>
          </p:cNvSpPr>
          <p:nvPr/>
        </p:nvSpPr>
        <p:spPr bwMode="auto">
          <a:xfrm>
            <a:off x="107242" y="44623"/>
            <a:ext cx="892925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en-US" altLang="ko-KR" sz="1800" dirty="0" smtClean="0">
                <a:latin typeface="+mn-lt"/>
              </a:rPr>
              <a:t>3GPP TSG RAN WG1 NR Ad Hoc Meeting</a:t>
            </a:r>
            <a:r>
              <a:rPr lang="en-GB" altLang="ko-KR" sz="1800" dirty="0" smtClean="0">
                <a:latin typeface="+mn-lt"/>
              </a:rPr>
              <a:t>				 </a:t>
            </a:r>
            <a:r>
              <a:rPr lang="en-US" altLang="zh-CN" sz="1800" dirty="0" smtClean="0"/>
              <a:t>R1-1716787</a:t>
            </a:r>
            <a:endParaRPr lang="en-US" altLang="ru-RU" sz="1800" dirty="0" smtClean="0">
              <a:latin typeface="+mn-lt"/>
            </a:endParaRPr>
          </a:p>
          <a:p>
            <a:pPr>
              <a:spcBef>
                <a:spcPct val="0"/>
              </a:spcBef>
              <a:buNone/>
              <a:defRPr/>
            </a:pPr>
            <a:r>
              <a:rPr lang="en-US" altLang="zh-CN" sz="1800" dirty="0">
                <a:latin typeface="+mn-lt"/>
              </a:rPr>
              <a:t>Nagoya, Japan, 18-21 September </a:t>
            </a:r>
            <a:r>
              <a:rPr lang="en-US" altLang="zh-CN" sz="1800" dirty="0" smtClean="0">
                <a:latin typeface="+mn-lt"/>
              </a:rPr>
              <a:t>2017</a:t>
            </a:r>
          </a:p>
          <a:p>
            <a:pPr>
              <a:spcBef>
                <a:spcPct val="0"/>
              </a:spcBef>
              <a:buFontTx/>
              <a:buNone/>
              <a:defRPr/>
            </a:pPr>
            <a:r>
              <a:rPr lang="en-US" altLang="ko-KR" sz="1800" dirty="0" smtClean="0">
                <a:latin typeface="+mn-lt"/>
              </a:rPr>
              <a:t>Agenda item – 6.2.3.5</a:t>
            </a:r>
            <a:endParaRPr lang="ko-KR" altLang="ko-KR" sz="1800" dirty="0" smtClean="0">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ru-RU" dirty="0"/>
          </a:p>
        </p:txBody>
      </p:sp>
      <p:sp>
        <p:nvSpPr>
          <p:cNvPr id="4" name="Slide Number Placeholder 3"/>
          <p:cNvSpPr>
            <a:spLocks noGrp="1"/>
          </p:cNvSpPr>
          <p:nvPr>
            <p:ph type="sldNum" sz="quarter" idx="12"/>
          </p:nvPr>
        </p:nvSpPr>
        <p:spPr/>
        <p:txBody>
          <a:bodyPr/>
          <a:lstStyle/>
          <a:p>
            <a:pPr>
              <a:defRPr/>
            </a:pPr>
            <a:fld id="{F1B15C4B-1AD3-4FC8-911F-95EBFD279D03}" type="slidenum">
              <a:rPr lang="en-US" altLang="en-US" smtClean="0"/>
              <a:pPr>
                <a:defRPr/>
              </a:pPr>
              <a:t>2</a:t>
            </a:fld>
            <a:endParaRPr lang="en-US" altLang="en-US"/>
          </a:p>
        </p:txBody>
      </p:sp>
      <p:sp>
        <p:nvSpPr>
          <p:cNvPr id="6" name="矩形 5"/>
          <p:cNvSpPr/>
          <p:nvPr/>
        </p:nvSpPr>
        <p:spPr>
          <a:xfrm>
            <a:off x="457200" y="1556792"/>
            <a:ext cx="8046640" cy="830997"/>
          </a:xfrm>
          <a:prstGeom prst="rect">
            <a:avLst/>
          </a:prstGeom>
        </p:spPr>
        <p:txBody>
          <a:bodyPr wrap="square">
            <a:spAutoFit/>
          </a:bodyPr>
          <a:lstStyle/>
          <a:p>
            <a:r>
              <a:rPr lang="en-US" altLang="zh-CN" sz="1600" dirty="0" smtClean="0">
                <a:latin typeface="Times New Roman" panose="02020603050405020304" pitchFamily="18" charset="0"/>
                <a:ea typeface="MS Mincho" panose="02020609040205080304" pitchFamily="49" charset="-128"/>
              </a:rPr>
              <a:t>In previous meetings (RAN1#90), 1Tx and 2Tx antenna switching was agreed as follows, this WF discuss the details for supporting antenna switching for SRS transmission</a:t>
            </a:r>
            <a:endParaRPr lang="zh-CN" altLang="zh-CN" dirty="0"/>
          </a:p>
          <a:p>
            <a:pPr algn="just">
              <a:spcAft>
                <a:spcPts val="600"/>
              </a:spcAft>
            </a:pPr>
            <a:endParaRPr lang="zh-CN" altLang="zh-CN" sz="1600" dirty="0">
              <a:latin typeface="Times New Roman" panose="02020603050405020304" pitchFamily="18" charset="0"/>
            </a:endParaRPr>
          </a:p>
        </p:txBody>
      </p:sp>
      <p:sp>
        <p:nvSpPr>
          <p:cNvPr id="3" name="矩形 2"/>
          <p:cNvSpPr/>
          <p:nvPr/>
        </p:nvSpPr>
        <p:spPr>
          <a:xfrm>
            <a:off x="585707" y="2634010"/>
            <a:ext cx="7056784" cy="2308324"/>
          </a:xfrm>
          <a:prstGeom prst="rect">
            <a:avLst/>
          </a:prstGeom>
        </p:spPr>
        <p:txBody>
          <a:bodyPr wrap="square">
            <a:spAutoFit/>
          </a:bodyPr>
          <a:lstStyle/>
          <a:p>
            <a:pPr marL="914400" indent="-914400">
              <a:spcAft>
                <a:spcPts val="0"/>
              </a:spcAft>
              <a:tabLst>
                <a:tab pos="914400" algn="l"/>
              </a:tabLst>
            </a:pPr>
            <a:r>
              <a:rPr lang="en-GB" altLang="zh-CN"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Agreements</a:t>
            </a:r>
            <a:r>
              <a:rPr lang="en-GB" altLang="zh-CN" dirty="0">
                <a:latin typeface="Times" panose="02020603050405020304" pitchFamily="18" charset="0"/>
                <a:ea typeface="MS Mincho" panose="02020609040205080304" pitchFamily="49" charset="-128"/>
                <a:cs typeface="Times New Roman" panose="02020603050405020304" pitchFamily="18" charset="0"/>
              </a:rPr>
              <a:t>:</a:t>
            </a: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spcAft>
                <a:spcPts val="0"/>
              </a:spcAft>
              <a:buFont typeface="Symbol" panose="05050102010706020507" pitchFamily="18" charset="2"/>
              <a:buChar char=""/>
              <a:tabLst>
                <a:tab pos="914400" algn="l"/>
                <a:tab pos="457200" algn="l"/>
              </a:tabLst>
            </a:pPr>
            <a:r>
              <a:rPr lang="en-US" altLang="zh-CN" dirty="0">
                <a:latin typeface="Times" panose="02020603050405020304" pitchFamily="18" charset="0"/>
                <a:ea typeface="MS Mincho" panose="02020609040205080304" pitchFamily="49" charset="-128"/>
                <a:cs typeface="Times New Roman" panose="02020603050405020304" pitchFamily="18" charset="0"/>
              </a:rPr>
              <a:t>Support antenna switching for SRS transmission within a carrier for the following UE antenna configuration:</a:t>
            </a: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Courier New" panose="02070309020205020404" pitchFamily="49" charset="0"/>
              <a:buChar char="o"/>
              <a:tabLst>
                <a:tab pos="914400" algn="l"/>
                <a:tab pos="457200" algn="l"/>
              </a:tabLst>
            </a:pPr>
            <a:r>
              <a:rPr lang="en-US" altLang="zh-CN" dirty="0">
                <a:latin typeface="Times" panose="02020603050405020304" pitchFamily="18" charset="0"/>
                <a:ea typeface="MS Mincho" panose="02020609040205080304" pitchFamily="49" charset="-128"/>
                <a:cs typeface="Times New Roman" panose="02020603050405020304" pitchFamily="18" charset="0"/>
              </a:rPr>
              <a:t>UE configured with 2Tx (transmit antenna ports)</a:t>
            </a: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Courier New" panose="02070309020205020404" pitchFamily="49" charset="0"/>
              <a:buChar char="o"/>
              <a:tabLst>
                <a:tab pos="914400" algn="l"/>
                <a:tab pos="457200" algn="l"/>
              </a:tabLst>
            </a:pPr>
            <a:r>
              <a:rPr lang="en-US" altLang="zh-CN" dirty="0">
                <a:latin typeface="Times" panose="02020603050405020304" pitchFamily="18" charset="0"/>
                <a:ea typeface="MS Mincho" panose="02020609040205080304" pitchFamily="49" charset="-128"/>
                <a:cs typeface="Times New Roman" panose="02020603050405020304" pitchFamily="18" charset="0"/>
              </a:rPr>
              <a:t>UE configured with 1Tx (transmit antenna ports)</a:t>
            </a: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pPr marL="742950" lvl="1" indent="-285750">
              <a:spcAft>
                <a:spcPts val="0"/>
              </a:spcAft>
              <a:buFont typeface="Courier New" panose="02070309020205020404" pitchFamily="49" charset="0"/>
              <a:buChar char="o"/>
              <a:tabLst>
                <a:tab pos="914400" algn="l"/>
                <a:tab pos="457200" algn="l"/>
              </a:tabLst>
            </a:pPr>
            <a:r>
              <a:rPr lang="en-US" altLang="zh-CN" dirty="0">
                <a:latin typeface="Times" panose="02020603050405020304" pitchFamily="18" charset="0"/>
                <a:ea typeface="MS Mincho" panose="02020609040205080304" pitchFamily="49" charset="-128"/>
                <a:cs typeface="Times New Roman" panose="02020603050405020304" pitchFamily="18" charset="0"/>
              </a:rPr>
              <a:t>Note: 1Tx and 2Tx is dependent on UE’s capability for SRS transmission</a:t>
            </a:r>
            <a:endParaRPr lang="zh-CN" altLang="zh-CN" dirty="0">
              <a:latin typeface="Times" panose="02020603050405020304" pitchFamily="18" charset="0"/>
              <a:ea typeface="Batang" panose="02030600000101010101" pitchFamily="18" charset="-127"/>
              <a:cs typeface="Times New Roman" panose="02020603050405020304" pitchFamily="18" charset="0"/>
            </a:endParaRPr>
          </a:p>
          <a:p>
            <a:pPr marL="342900" lvl="0" indent="-342900">
              <a:spcAft>
                <a:spcPts val="0"/>
              </a:spcAft>
              <a:buFont typeface="Symbol" panose="05050102010706020507" pitchFamily="18" charset="2"/>
              <a:buChar char=""/>
              <a:tabLst>
                <a:tab pos="914400" algn="l"/>
                <a:tab pos="457200" algn="l"/>
              </a:tabLst>
            </a:pPr>
            <a:r>
              <a:rPr lang="en-US" altLang="zh-CN" dirty="0">
                <a:latin typeface="Times" panose="02020603050405020304" pitchFamily="18" charset="0"/>
                <a:ea typeface="MS Mincho" panose="02020609040205080304" pitchFamily="49" charset="-128"/>
                <a:cs typeface="Times New Roman" panose="02020603050405020304" pitchFamily="18" charset="0"/>
              </a:rPr>
              <a:t>FFS: details</a:t>
            </a:r>
            <a:endParaRPr lang="zh-CN" altLang="zh-CN"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806742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43408"/>
            <a:ext cx="8229600" cy="1143000"/>
          </a:xfrm>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469025" y="928602"/>
            <a:ext cx="8579296" cy="5661248"/>
          </a:xfrm>
        </p:spPr>
        <p:txBody>
          <a:bodyPr>
            <a:normAutofit lnSpcReduction="10000"/>
          </a:bodyPr>
          <a:lstStyle/>
          <a:p>
            <a:pPr marL="342900" lvl="1" indent="-342900">
              <a:buFont typeface="Arial" pitchFamily="34" charset="0"/>
              <a:buChar char="•"/>
            </a:pPr>
            <a:r>
              <a:rPr lang="en-US" altLang="zh-CN" sz="2000" dirty="0" smtClean="0"/>
              <a:t>For antenna switching for SRS transmission</a:t>
            </a:r>
            <a:r>
              <a:rPr lang="en-US" altLang="zh-CN" sz="2000" dirty="0">
                <a:latin typeface="Times" panose="02020603050405020304" pitchFamily="18" charset="0"/>
                <a:ea typeface="MS Mincho" panose="02020609040205080304" pitchFamily="49" charset="-128"/>
                <a:cs typeface="Times New Roman" panose="02020603050405020304" pitchFamily="18" charset="0"/>
              </a:rPr>
              <a:t> within a carrier</a:t>
            </a:r>
            <a:r>
              <a:rPr lang="en-US" altLang="zh-CN" sz="2000" dirty="0" smtClean="0"/>
              <a:t>, at least support following 1Tx (in the case of UE with 1T2R) and 2Tx (in the case of UE with 2T4R) antenna switching scheme with the same design principle as LTE for SRS transmission in NR:</a:t>
            </a:r>
          </a:p>
          <a:p>
            <a:pPr marL="1200150" lvl="3" indent="-342900"/>
            <a:r>
              <a:rPr lang="en-US" altLang="zh-CN" dirty="0" smtClean="0"/>
              <a:t>When frequency hopping is disabled, antenna (for 1Tx case)/ antenna group (for 2Tx case) index for SRS transmission is given as</a:t>
            </a:r>
          </a:p>
          <a:p>
            <a:pPr marL="1200150" lvl="3" indent="-342900"/>
            <a:endParaRPr lang="en-US" altLang="zh-CN" dirty="0"/>
          </a:p>
          <a:p>
            <a:pPr marL="1200150" lvl="3" indent="-342900"/>
            <a:r>
              <a:rPr lang="en-US" altLang="zh-CN" dirty="0" smtClean="0"/>
              <a:t>When frequency hopping is enabled, the </a:t>
            </a:r>
            <a:r>
              <a:rPr lang="en-US" altLang="zh-CN" dirty="0"/>
              <a:t>antenna (for 1Tx case)/ antenna group (for 2Tx case)</a:t>
            </a:r>
            <a:r>
              <a:rPr lang="en-US" altLang="zh-CN" dirty="0" smtClean="0"/>
              <a:t> index is given as</a:t>
            </a:r>
          </a:p>
          <a:p>
            <a:pPr marL="1200150" lvl="3" indent="-342900"/>
            <a:endParaRPr lang="en-US" altLang="zh-CN" dirty="0"/>
          </a:p>
          <a:p>
            <a:pPr marL="1200150" lvl="3" indent="-342900"/>
            <a:endParaRPr lang="en-US" altLang="zh-CN" dirty="0" smtClean="0"/>
          </a:p>
          <a:p>
            <a:pPr marL="1200150" lvl="3" indent="-342900"/>
            <a:endParaRPr lang="en-US" altLang="zh-CN" dirty="0"/>
          </a:p>
          <a:p>
            <a:pPr marL="1200150" lvl="3" indent="-342900"/>
            <a:endParaRPr lang="en-US" altLang="zh-CN" dirty="0" smtClean="0"/>
          </a:p>
          <a:p>
            <a:pPr marL="1200150" lvl="3" indent="-342900"/>
            <a:r>
              <a:rPr lang="en-US" altLang="zh-CN" dirty="0" smtClean="0"/>
              <a:t>FFS: for the case UE with 2Tx, where one antenna have the capability of 1Tx to 3 antenna switching, and  another antenna have no switching</a:t>
            </a:r>
          </a:p>
          <a:p>
            <a:pPr marL="1200150" lvl="3" indent="-342900"/>
            <a:r>
              <a:rPr lang="en-US" altLang="zh-CN" dirty="0"/>
              <a:t>Note: antennas in a antenna group can transmit SRS simultaneously, and FFS on antenna indexing in each antenna group</a:t>
            </a:r>
            <a:endParaRPr lang="zh-CN" altLang="en-US" dirty="0"/>
          </a:p>
          <a:p>
            <a:pPr marL="1200150" lvl="3" indent="-342900"/>
            <a:endParaRPr lang="en-US" altLang="zh-CN" dirty="0" smtClean="0"/>
          </a:p>
          <a:p>
            <a:pPr marL="1200150" lvl="3" indent="-342900"/>
            <a:endParaRPr lang="en-US" altLang="zh-CN" dirty="0" smtClean="0"/>
          </a:p>
          <a:p>
            <a:pPr marL="1200150" lvl="3" indent="-342900"/>
            <a:endParaRPr lang="en-US" altLang="zh-CN" dirty="0" smtClean="0"/>
          </a:p>
        </p:txBody>
      </p:sp>
      <p:graphicFrame>
        <p:nvGraphicFramePr>
          <p:cNvPr id="24" name="对象 23"/>
          <p:cNvGraphicFramePr>
            <a:graphicFrameLocks noChangeAspect="1"/>
          </p:cNvGraphicFramePr>
          <p:nvPr>
            <p:extLst>
              <p:ext uri="{D42A27DB-BD31-4B8C-83A1-F6EECF244321}">
                <p14:modId xmlns:p14="http://schemas.microsoft.com/office/powerpoint/2010/main" val="3119817706"/>
              </p:ext>
            </p:extLst>
          </p:nvPr>
        </p:nvGraphicFramePr>
        <p:xfrm>
          <a:off x="2483769" y="2674218"/>
          <a:ext cx="1440159" cy="322734"/>
        </p:xfrm>
        <a:graphic>
          <a:graphicData uri="http://schemas.openxmlformats.org/presentationml/2006/ole">
            <mc:AlternateContent xmlns:mc="http://schemas.openxmlformats.org/markup-compatibility/2006">
              <mc:Choice xmlns:v="urn:schemas-microsoft-com:vml" Requires="v">
                <p:oleObj spid="_x0000_s1710" name="公式" r:id="rId4" imgW="1257120" imgH="228600" progId="Equation.3">
                  <p:embed/>
                </p:oleObj>
              </mc:Choice>
              <mc:Fallback>
                <p:oleObj name="公式" r:id="rId4" imgW="1257120" imgH="228600" progId="Equation.3">
                  <p:embed/>
                  <p:pic>
                    <p:nvPicPr>
                      <p:cNvPr id="0" name="Object 20"/>
                      <p:cNvPicPr>
                        <a:picLocks noChangeAspect="1" noChangeArrowheads="1"/>
                      </p:cNvPicPr>
                      <p:nvPr/>
                    </p:nvPicPr>
                    <p:blipFill>
                      <a:blip r:embed="rId5"/>
                      <a:srcRect/>
                      <a:stretch>
                        <a:fillRect/>
                      </a:stretch>
                    </p:blipFill>
                    <p:spPr bwMode="auto">
                      <a:xfrm>
                        <a:off x="2483769" y="2674218"/>
                        <a:ext cx="1440159" cy="322734"/>
                      </a:xfrm>
                      <a:prstGeom prst="rect">
                        <a:avLst/>
                      </a:prstGeom>
                      <a:noFill/>
                    </p:spPr>
                  </p:pic>
                </p:oleObj>
              </mc:Fallback>
            </mc:AlternateContent>
          </a:graphicData>
        </a:graphic>
      </p:graphicFrame>
      <p:sp>
        <p:nvSpPr>
          <p:cNvPr id="25" name="Rectangle 2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 name="对象 25"/>
          <p:cNvGraphicFramePr>
            <a:graphicFrameLocks noChangeAspect="1"/>
          </p:cNvGraphicFramePr>
          <p:nvPr>
            <p:extLst>
              <p:ext uri="{D42A27DB-BD31-4B8C-83A1-F6EECF244321}">
                <p14:modId xmlns:p14="http://schemas.microsoft.com/office/powerpoint/2010/main" val="3048476797"/>
              </p:ext>
            </p:extLst>
          </p:nvPr>
        </p:nvGraphicFramePr>
        <p:xfrm>
          <a:off x="1865849" y="3656672"/>
          <a:ext cx="6384782" cy="693370"/>
        </p:xfrm>
        <a:graphic>
          <a:graphicData uri="http://schemas.openxmlformats.org/presentationml/2006/ole">
            <mc:AlternateContent xmlns:mc="http://schemas.openxmlformats.org/markup-compatibility/2006">
              <mc:Choice xmlns:v="urn:schemas-microsoft-com:vml" Requires="v">
                <p:oleObj spid="_x0000_s1711" name="公式" r:id="rId6" imgW="4191000" imgH="482600" progId="Equation.3">
                  <p:embed/>
                </p:oleObj>
              </mc:Choice>
              <mc:Fallback>
                <p:oleObj name="公式" r:id="rId6" imgW="4191000" imgH="482600" progId="Equation.3">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65849" y="3656672"/>
                        <a:ext cx="6384782" cy="693370"/>
                      </a:xfrm>
                      <a:prstGeom prst="rect">
                        <a:avLst/>
                      </a:prstGeom>
                      <a:noFill/>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2262367699"/>
              </p:ext>
            </p:extLst>
          </p:nvPr>
        </p:nvGraphicFramePr>
        <p:xfrm>
          <a:off x="1810091" y="4425439"/>
          <a:ext cx="2113837" cy="528459"/>
        </p:xfrm>
        <a:graphic>
          <a:graphicData uri="http://schemas.openxmlformats.org/presentationml/2006/ole">
            <mc:AlternateContent xmlns:mc="http://schemas.openxmlformats.org/markup-compatibility/2006">
              <mc:Choice xmlns:v="urn:schemas-microsoft-com:vml" Requires="v">
                <p:oleObj spid="_x0000_s1712" name="公式" r:id="rId8" imgW="1778000" imgH="457200" progId="Equation.3">
                  <p:embed/>
                </p:oleObj>
              </mc:Choice>
              <mc:Fallback>
                <p:oleObj name="公式" r:id="rId8" imgW="1778000" imgH="457200" progId="Equation.3">
                  <p:embed/>
                  <p:pic>
                    <p:nvPicPr>
                      <p:cNvPr id="0" name="Object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0091" y="4425439"/>
                        <a:ext cx="2113837" cy="528459"/>
                      </a:xfrm>
                      <a:prstGeom prst="rect">
                        <a:avLst/>
                      </a:prstGeom>
                      <a:noFill/>
                    </p:spPr>
                  </p:pic>
                </p:oleObj>
              </mc:Fallback>
            </mc:AlternateContent>
          </a:graphicData>
        </a:graphic>
      </p:graphicFrame>
      <p:sp>
        <p:nvSpPr>
          <p:cNvPr id="29" name="文本框 28"/>
          <p:cNvSpPr txBox="1"/>
          <p:nvPr/>
        </p:nvSpPr>
        <p:spPr>
          <a:xfrm>
            <a:off x="4262380" y="2596257"/>
            <a:ext cx="3528392" cy="369332"/>
          </a:xfrm>
          <a:prstGeom prst="rect">
            <a:avLst/>
          </a:prstGeom>
          <a:noFill/>
        </p:spPr>
        <p:txBody>
          <a:bodyPr wrap="square" rtlCol="0">
            <a:spAutoFit/>
          </a:bodyPr>
          <a:lstStyle/>
          <a:p>
            <a:r>
              <a:rPr lang="en-US" altLang="zh-CN" dirty="0" smtClean="0"/>
              <a:t>Where         is SRS transmission time  </a:t>
            </a:r>
            <a:endParaRPr lang="zh-CN" altLang="en-US" dirty="0"/>
          </a:p>
        </p:txBody>
      </p:sp>
      <p:graphicFrame>
        <p:nvGraphicFramePr>
          <p:cNvPr id="30" name="对象 29"/>
          <p:cNvGraphicFramePr>
            <a:graphicFrameLocks noChangeAspect="1"/>
          </p:cNvGraphicFramePr>
          <p:nvPr>
            <p:extLst>
              <p:ext uri="{D42A27DB-BD31-4B8C-83A1-F6EECF244321}">
                <p14:modId xmlns:p14="http://schemas.microsoft.com/office/powerpoint/2010/main" val="772284478"/>
              </p:ext>
            </p:extLst>
          </p:nvPr>
        </p:nvGraphicFramePr>
        <p:xfrm>
          <a:off x="5004048" y="2578552"/>
          <a:ext cx="379413" cy="384175"/>
        </p:xfrm>
        <a:graphic>
          <a:graphicData uri="http://schemas.openxmlformats.org/presentationml/2006/ole">
            <mc:AlternateContent xmlns:mc="http://schemas.openxmlformats.org/markup-compatibility/2006">
              <mc:Choice xmlns:v="urn:schemas-microsoft-com:vml" Requires="v">
                <p:oleObj spid="_x0000_s1713" name="公式" r:id="rId10" imgW="279360" imgH="228600" progId="Equation.3">
                  <p:embed/>
                </p:oleObj>
              </mc:Choice>
              <mc:Fallback>
                <p:oleObj name="公式" r:id="rId10" imgW="279360" imgH="228600" progId="Equation.3">
                  <p:embed/>
                  <p:pic>
                    <p:nvPicPr>
                      <p:cNvPr id="0" name=""/>
                      <p:cNvPicPr>
                        <a:picLocks noChangeAspect="1" noChangeArrowheads="1"/>
                      </p:cNvPicPr>
                      <p:nvPr/>
                    </p:nvPicPr>
                    <p:blipFill>
                      <a:blip r:embed="rId11"/>
                      <a:srcRect/>
                      <a:stretch>
                        <a:fillRect/>
                      </a:stretch>
                    </p:blipFill>
                    <p:spPr bwMode="auto">
                      <a:xfrm>
                        <a:off x="5004048" y="2578552"/>
                        <a:ext cx="379413" cy="384175"/>
                      </a:xfrm>
                      <a:prstGeom prst="rect">
                        <a:avLst/>
                      </a:prstGeom>
                      <a:noFill/>
                    </p:spPr>
                  </p:pic>
                </p:oleObj>
              </mc:Fallback>
            </mc:AlternateContent>
          </a:graphicData>
        </a:graphic>
      </p:graphicFrame>
      <p:sp>
        <p:nvSpPr>
          <p:cNvPr id="31" name="文本框 30"/>
          <p:cNvSpPr txBox="1"/>
          <p:nvPr/>
        </p:nvSpPr>
        <p:spPr>
          <a:xfrm>
            <a:off x="4020429" y="4424441"/>
            <a:ext cx="4881729" cy="584775"/>
          </a:xfrm>
          <a:prstGeom prst="rect">
            <a:avLst/>
          </a:prstGeom>
          <a:noFill/>
        </p:spPr>
        <p:txBody>
          <a:bodyPr wrap="square" rtlCol="0">
            <a:spAutoFit/>
          </a:bodyPr>
          <a:lstStyle/>
          <a:p>
            <a:r>
              <a:rPr lang="en-US" altLang="zh-CN" sz="1600" dirty="0" smtClean="0"/>
              <a:t>Where K </a:t>
            </a:r>
            <a:r>
              <a:rPr lang="en-US" altLang="zh-CN" sz="1600" dirty="0"/>
              <a:t>the </a:t>
            </a:r>
            <a:r>
              <a:rPr lang="en-US" altLang="zh-CN" sz="1600" dirty="0" smtClean="0"/>
              <a:t>number </a:t>
            </a:r>
            <a:r>
              <a:rPr lang="en-US" altLang="zh-CN" sz="1600" dirty="0"/>
              <a:t>of </a:t>
            </a:r>
            <a:r>
              <a:rPr lang="en-US" altLang="zh-CN" sz="1600" dirty="0" smtClean="0"/>
              <a:t>hops to </a:t>
            </a:r>
            <a:r>
              <a:rPr lang="en-US" altLang="zh-CN" sz="1600" dirty="0"/>
              <a:t>cover the whole configured bandwidth for SRS</a:t>
            </a:r>
            <a:endParaRPr lang="zh-CN" altLang="en-US" sz="1600" dirty="0"/>
          </a:p>
        </p:txBody>
      </p:sp>
    </p:spTree>
    <p:extLst>
      <p:ext uri="{BB962C8B-B14F-4D97-AF65-F5344CB8AC3E}">
        <p14:creationId xmlns:p14="http://schemas.microsoft.com/office/powerpoint/2010/main" val="34567552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10163</TotalTime>
  <Words>312</Words>
  <Application>Microsoft Office PowerPoint</Application>
  <PresentationFormat>全屏显示(4:3)</PresentationFormat>
  <Paragraphs>29</Paragraphs>
  <Slides>3</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vt:i4>
      </vt:variant>
    </vt:vector>
  </HeadingPairs>
  <TitlesOfParts>
    <vt:vector size="15" baseType="lpstr">
      <vt:lpstr>Batang</vt:lpstr>
      <vt:lpstr>맑은 고딕</vt:lpstr>
      <vt:lpstr>MS Mincho</vt:lpstr>
      <vt:lpstr>宋体</vt:lpstr>
      <vt:lpstr>Arial</vt:lpstr>
      <vt:lpstr>Calibri</vt:lpstr>
      <vt:lpstr>Courier New</vt:lpstr>
      <vt:lpstr>Symbol</vt:lpstr>
      <vt:lpstr>Times</vt:lpstr>
      <vt:lpstr>Times New Roman</vt:lpstr>
      <vt:lpstr>Office 主题</vt:lpstr>
      <vt:lpstr>公式</vt:lpstr>
      <vt:lpstr>WF on antenna switching for SRS transmission</vt:lpstr>
      <vt:lpstr>Background</vt:lpstr>
      <vt:lpstr>Proposals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quantized CSI reporting in Advanced CSI</dc:title>
  <dc:creator>张瑞齐</dc:creator>
  <cp:lastModifiedBy>Zhangleiming (Roger)</cp:lastModifiedBy>
  <cp:revision>239</cp:revision>
  <dcterms:created xsi:type="dcterms:W3CDTF">2016-11-10T12:10:39Z</dcterms:created>
  <dcterms:modified xsi:type="dcterms:W3CDTF">2017-09-20T02:29:09Z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(3)oYa7rP677BTY+y5fQWhhTtJQ8afg4810WLIyRmqlH6/o7z54EM+CVNdgqq5rQLyo5v0BXqHs
scxzKAoxrCJv9qwJYqFW9Bc4mHhbgQ2n0BUkAH3RhzChXV8tiMhGDk6s8ar7cOzBZg4G4YgI
c9WqHLZDg72sWUfrA8qxgcTUkxTCw8OriRU6cm8Ml60kYTNvrAuFErq/n869Wla8u8sQUXi2
6KeAHA0mtK/62ykXZW</vt:lpwstr>
  </property>
  <property fmtid="{D5CDD505-2E9C-101B-9397-08002B2CF9AE}" pid="3" name="_2015_ms_pID_7253431">
    <vt:lpwstr>+LKhfzi2f3rL/q6QmPXpkV4QtuCIc45kFBaanQq+BWS1X36WjE4l3k
pN+pekR+M5i4VajOPAp09+sV7Q8grkZULKDsBAejGGTF+gWqaoYYKtZxXZepiOeOeGHDXMXO
8yLVGZxlRRcTUYB1fDjx3/gIFMyFePH/IIvFxG2eT/o80tHO/jz1K/VNXl1UhTQNDoyFfUDf
7w72iPYMyY6VpoytMs4+XBes/4n+yn+wr3Nt</vt:lpwstr>
  </property>
  <property fmtid="{D5CDD505-2E9C-101B-9397-08002B2CF9AE}" pid="4" name="_2015_ms_pID_7253432">
    <vt:lpwstr>QQ==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1505720574</vt:lpwstr>
  </property>
</Properties>
</file>