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8" r:id="rId3"/>
    <p:sldId id="265" r:id="rId4"/>
    <p:sldId id="257" r:id="rId5"/>
    <p:sldId id="259" r:id="rId6"/>
    <p:sldId id="262" r:id="rId7"/>
    <p:sldId id="263" r:id="rId8"/>
    <p:sldId id="266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4A78F3-6692-47AB-AC83-3050F7CCE360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5ED0BB-0B6B-43CB-AC98-91CD6FB107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68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5ED0BB-0B6B-43CB-AC98-91CD6FB107C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1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AD916D-409B-46C1-8330-D0978E3CF669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Way forward on CSI-RS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Samsung, NTT DOCOMO, Intel, Qualcomm, LGE, ZTE, </a:t>
            </a:r>
            <a:r>
              <a:rPr lang="en-US" altLang="zh-CN" dirty="0" err="1" smtClean="0"/>
              <a:t>Sanechips</a:t>
            </a:r>
            <a:r>
              <a:rPr lang="en-US" altLang="zh-CN" dirty="0" smtClean="0"/>
              <a:t>, Ericsson</a:t>
            </a:r>
            <a:r>
              <a:rPr lang="en-US" altLang="zh-CN" dirty="0"/>
              <a:t>, Nokia, </a:t>
            </a:r>
            <a:r>
              <a:rPr lang="en-US" altLang="zh-CN" dirty="0" smtClean="0"/>
              <a:t>NSB, </a:t>
            </a:r>
            <a:r>
              <a:rPr lang="en-US" altLang="zh-CN" dirty="0" smtClean="0"/>
              <a:t>CATT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329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GB" altLang="zh-CN" sz="2000" dirty="0" smtClean="0"/>
              <a:t>3GPP TSG RAN WG1 </a:t>
            </a:r>
            <a:r>
              <a:rPr lang="en-US" altLang="en-GB" sz="2000" dirty="0" smtClean="0"/>
              <a:t>Meeting NR#3</a:t>
            </a:r>
            <a:r>
              <a:rPr lang="en-GB" altLang="zh-CN" sz="2000" dirty="0" smtClean="0"/>
              <a:t>                                                             R1-17</a:t>
            </a:r>
            <a:r>
              <a:rPr lang="en-US" altLang="en-GB" sz="2000" dirty="0"/>
              <a:t>16782</a:t>
            </a:r>
            <a:endParaRPr lang="en-US" altLang="en-GB" sz="2000" dirty="0" smtClean="0"/>
          </a:p>
          <a:p>
            <a:r>
              <a:rPr lang="en-US" altLang="en-GB" sz="2000" dirty="0" smtClean="0"/>
              <a:t>Nagoya</a:t>
            </a:r>
            <a:r>
              <a:rPr lang="en-GB" altLang="zh-CN" sz="2000" dirty="0" smtClean="0"/>
              <a:t>, </a:t>
            </a:r>
            <a:r>
              <a:rPr lang="en-US" altLang="en-GB" sz="2000" dirty="0" smtClean="0"/>
              <a:t>Japan,</a:t>
            </a:r>
            <a:r>
              <a:rPr lang="en-GB" altLang="zh-CN" sz="2000" dirty="0" smtClean="0"/>
              <a:t> </a:t>
            </a:r>
            <a:r>
              <a:rPr lang="en-US" altLang="en-GB" sz="2000" dirty="0" smtClean="0"/>
              <a:t>18th</a:t>
            </a:r>
            <a:r>
              <a:rPr lang="en-GB" altLang="zh-CN" sz="2000" dirty="0" smtClean="0"/>
              <a:t> – </a:t>
            </a:r>
            <a:r>
              <a:rPr lang="en-US" altLang="en-GB" sz="2000" dirty="0" smtClean="0"/>
              <a:t>21st</a:t>
            </a:r>
            <a:r>
              <a:rPr lang="en-GB" altLang="zh-CN" sz="2000" dirty="0" smtClean="0"/>
              <a:t> </a:t>
            </a:r>
            <a:r>
              <a:rPr lang="en-US" altLang="en-GB" sz="2000" dirty="0" smtClean="0"/>
              <a:t>September</a:t>
            </a:r>
            <a:r>
              <a:rPr lang="en-GB" altLang="zh-CN" sz="2000" dirty="0" smtClean="0"/>
              <a:t> 2017</a:t>
            </a:r>
            <a:endParaRPr lang="zh-CN" altLang="zh-CN" sz="2000" dirty="0" smtClean="0"/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6</a:t>
            </a:r>
            <a:r>
              <a:rPr lang="en-US" altLang="zh-CN" sz="2000" dirty="0" smtClean="0"/>
              <a:t>.2.3.2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1900" dirty="0" smtClean="0"/>
              <a:t>Agreed CSI-RS RE patterns for CSI acquisition</a:t>
            </a:r>
          </a:p>
          <a:p>
            <a:endParaRPr lang="en-US" altLang="zh-CN" sz="1900" dirty="0"/>
          </a:p>
          <a:p>
            <a:endParaRPr lang="en-US" altLang="zh-CN" sz="1900" dirty="0" smtClean="0"/>
          </a:p>
          <a:p>
            <a:endParaRPr lang="en-US" altLang="zh-CN" sz="1900" dirty="0"/>
          </a:p>
          <a:p>
            <a:endParaRPr lang="en-US" altLang="zh-CN" sz="1900" dirty="0" smtClean="0"/>
          </a:p>
          <a:p>
            <a:endParaRPr lang="en-US" altLang="zh-CN" sz="1900" dirty="0" smtClean="0"/>
          </a:p>
          <a:p>
            <a:endParaRPr lang="en-US" altLang="zh-CN" sz="1900" dirty="0"/>
          </a:p>
          <a:p>
            <a:endParaRPr lang="en-US" altLang="zh-CN" sz="1900" dirty="0" smtClean="0"/>
          </a:p>
          <a:p>
            <a:pPr lvl="0"/>
            <a:r>
              <a:rPr lang="en-US" altLang="zh-CN" sz="1900" dirty="0"/>
              <a:t>TD4 in CDM8 in the above table always spans 4 adjacent symbols</a:t>
            </a:r>
            <a:endParaRPr lang="zh-CN" altLang="zh-CN" sz="1900" dirty="0"/>
          </a:p>
          <a:p>
            <a:pPr lvl="0"/>
            <a:r>
              <a:rPr lang="en-US" altLang="zh-CN" sz="1900" dirty="0"/>
              <a:t>FFS until next meeting whether or not components are allowed to be non-adjacent in frequency</a:t>
            </a:r>
            <a:endParaRPr lang="zh-CN" altLang="zh-CN" sz="1900" dirty="0"/>
          </a:p>
          <a:p>
            <a:pPr lvl="0"/>
            <a:r>
              <a:rPr lang="en-US" altLang="zh-CN" sz="1900" dirty="0"/>
              <a:t>For UE’s perspective,</a:t>
            </a:r>
            <a:endParaRPr lang="zh-CN" altLang="zh-CN" sz="1900" dirty="0"/>
          </a:p>
          <a:p>
            <a:pPr lvl="1"/>
            <a:r>
              <a:rPr lang="en-US" altLang="zh-CN" sz="1700" dirty="0"/>
              <a:t>For REs that is configured as a CORESET,</a:t>
            </a:r>
            <a:endParaRPr lang="zh-CN" altLang="zh-CN" sz="1700" dirty="0"/>
          </a:p>
          <a:p>
            <a:pPr lvl="2"/>
            <a:r>
              <a:rPr lang="en-US" altLang="zh-CN" sz="1500" dirty="0"/>
              <a:t>NZP CSI-RS is not multiplexed.</a:t>
            </a:r>
            <a:endParaRPr lang="zh-CN" altLang="zh-CN" sz="1500" dirty="0"/>
          </a:p>
          <a:p>
            <a:pPr lvl="1"/>
            <a:r>
              <a:rPr lang="en-US" altLang="zh-CN" sz="1700" dirty="0"/>
              <a:t>For REs that is in the same OFDM symbol of configured CORESET but outside of the CORESET, </a:t>
            </a:r>
            <a:endParaRPr lang="zh-CN" altLang="zh-CN" sz="1700" dirty="0"/>
          </a:p>
          <a:p>
            <a:pPr lvl="2"/>
            <a:r>
              <a:rPr lang="en-US" altLang="zh-CN" sz="1500" dirty="0"/>
              <a:t>FFS: Whether NZP CSI-RS can be multiplexed or not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pPr lvl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6CE4F2-B655-4603-A158-F5F9A6FAE9D6}" type="slidenum">
              <a:rPr lang="zh-CN" altLang="en-US" smtClean="0"/>
              <a:pPr>
                <a:defRPr/>
              </a:pPr>
              <a:t>2</a:t>
            </a:fld>
            <a:endParaRPr lang="zh-CN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619672" y="2060848"/>
          <a:ext cx="5571490" cy="1860550"/>
        </p:xfrm>
        <a:graphic>
          <a:graphicData uri="http://schemas.openxmlformats.org/drawingml/2006/table">
            <a:tbl>
              <a:tblPr/>
              <a:tblGrid>
                <a:gridCol w="342900"/>
                <a:gridCol w="1383030"/>
                <a:gridCol w="457200"/>
                <a:gridCol w="514350"/>
                <a:gridCol w="2874010"/>
              </a:tblGrid>
              <a:tr h="4508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 dirty="0">
                          <a:latin typeface="Times"/>
                          <a:ea typeface="MS Mincho"/>
                          <a:cs typeface="Times New Roman"/>
                        </a:rPr>
                        <a:t>X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Density [RE/RB/port]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N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(Y, Z)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CDM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4508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 dirty="0">
                          <a:latin typeface="Times"/>
                          <a:ea typeface="MS Mincho"/>
                          <a:cs typeface="Times New Roman"/>
                        </a:rPr>
                        <a:t>1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&gt;1, 1, 1/2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1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N.A.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No CDM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8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 dirty="0">
                          <a:latin typeface="Times"/>
                          <a:ea typeface="MS Mincho"/>
                          <a:cs typeface="Times New Roman"/>
                        </a:rPr>
                        <a:t>2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1, 1/2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1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 dirty="0">
                          <a:latin typeface="Times"/>
                          <a:ea typeface="MS Mincho"/>
                          <a:cs typeface="Times New Roman"/>
                        </a:rPr>
                        <a:t>(2,1)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FD-CDM2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8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4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1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1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(4,1)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FD-CDM2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8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 dirty="0">
                          <a:latin typeface="Times"/>
                          <a:ea typeface="MS Mincho"/>
                          <a:cs typeface="Times New Roman"/>
                        </a:rPr>
                        <a:t>8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1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1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(2,1)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US" sz="1000" dirty="0">
                          <a:latin typeface="Times"/>
                          <a:ea typeface="MS Mincho"/>
                          <a:cs typeface="Times New Roman"/>
                        </a:rPr>
                        <a:t>FD-CDM2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8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8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1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2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(2,2)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 dirty="0">
                          <a:latin typeface="Times"/>
                          <a:ea typeface="MS Mincho"/>
                          <a:cs typeface="Times New Roman"/>
                        </a:rPr>
                        <a:t>FD-CDM2, CDM4 (FD2,TD2)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8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12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1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1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US" sz="1000" dirty="0">
                          <a:latin typeface="Times"/>
                          <a:ea typeface="MS Mincho"/>
                          <a:cs typeface="Times New Roman"/>
                        </a:rPr>
                        <a:t>(2,1)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US" sz="1000" dirty="0">
                          <a:latin typeface="Times"/>
                          <a:ea typeface="MS Mincho"/>
                          <a:cs typeface="Times New Roman"/>
                        </a:rPr>
                        <a:t>FD-CDM2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8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12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1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2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(2,2)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 dirty="0">
                          <a:latin typeface="Times"/>
                          <a:ea typeface="MS Mincho"/>
                          <a:cs typeface="Times New Roman"/>
                        </a:rPr>
                        <a:t>CDM4 (FD2,TD2)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 dirty="0">
                          <a:latin typeface="Times"/>
                          <a:ea typeface="MS Mincho"/>
                          <a:cs typeface="Times New Roman"/>
                        </a:rPr>
                        <a:t>16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 dirty="0">
                          <a:latin typeface="Times"/>
                          <a:ea typeface="MS Mincho"/>
                          <a:cs typeface="Times New Roman"/>
                        </a:rPr>
                        <a:t>1, 1/2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 dirty="0">
                          <a:latin typeface="Times"/>
                          <a:ea typeface="MS Mincho"/>
                          <a:cs typeface="Times New Roman"/>
                        </a:rPr>
                        <a:t>2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 dirty="0">
                          <a:latin typeface="Times"/>
                          <a:ea typeface="MS Mincho"/>
                          <a:cs typeface="Times New Roman"/>
                        </a:rPr>
                        <a:t>(2,2)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 dirty="0">
                          <a:latin typeface="Times"/>
                          <a:ea typeface="MS Mincho"/>
                          <a:cs typeface="Times New Roman"/>
                        </a:rPr>
                        <a:t>FD-CDM2, CDM4 (FD2,TD2)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8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 dirty="0">
                          <a:latin typeface="Times"/>
                          <a:ea typeface="MS Mincho"/>
                          <a:cs typeface="Times New Roman"/>
                        </a:rPr>
                        <a:t>24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1, 1/2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4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(2,2)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 dirty="0">
                          <a:latin typeface="Times"/>
                          <a:ea typeface="MS Mincho"/>
                          <a:cs typeface="Times New Roman"/>
                        </a:rPr>
                        <a:t>FD-CDM2, CDM4 (FD2, TD2), CDM8 (FD2, TD4)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8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32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1, 1/2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4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(2,2)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 dirty="0">
                          <a:latin typeface="Times"/>
                          <a:ea typeface="MS Mincho"/>
                          <a:cs typeface="Times New Roman"/>
                        </a:rPr>
                        <a:t>FD-CDM2, CDM4 (FD2, TD2), CDM8 (FD2, TD4) 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Agreed DMRS OFDM symbol location for 1-symbol front loaded DMRS</a:t>
            </a:r>
            <a:endParaRPr lang="ko-KR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924944"/>
            <a:ext cx="6121400" cy="224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236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Remaining issues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r>
              <a:rPr lang="en-US" altLang="zh-CN" dirty="0"/>
              <a:t>Allowed OFDM symbol locations</a:t>
            </a:r>
            <a:endParaRPr lang="zh-CN" altLang="zh-CN" dirty="0"/>
          </a:p>
          <a:p>
            <a:r>
              <a:rPr lang="en-US" altLang="zh-CN" dirty="0" smtClean="0"/>
              <a:t>Allowed </a:t>
            </a:r>
            <a:r>
              <a:rPr lang="en-US" altLang="zh-CN" dirty="0"/>
              <a:t>sub-carrier locations for components</a:t>
            </a:r>
            <a:endParaRPr lang="zh-CN" altLang="zh-CN" dirty="0"/>
          </a:p>
          <a:p>
            <a:r>
              <a:rPr lang="en-US" altLang="zh-CN" dirty="0" smtClean="0"/>
              <a:t>Multiplexing </a:t>
            </a:r>
            <a:r>
              <a:rPr lang="en-US" altLang="zh-CN" dirty="0"/>
              <a:t>with </a:t>
            </a:r>
            <a:r>
              <a:rPr lang="en-US" altLang="zh-CN" dirty="0" smtClean="0"/>
              <a:t>other RSs</a:t>
            </a:r>
          </a:p>
          <a:p>
            <a:r>
              <a:rPr lang="en-US" altLang="zh-CN" dirty="0" smtClean="0"/>
              <a:t>Port </a:t>
            </a:r>
            <a:r>
              <a:rPr lang="en-US" altLang="zh-CN" dirty="0"/>
              <a:t>numbering within / across CDM groups</a:t>
            </a:r>
            <a:endParaRPr lang="zh-CN" altLang="zh-CN" dirty="0"/>
          </a:p>
          <a:p>
            <a:r>
              <a:rPr lang="en-US" altLang="zh-CN" dirty="0"/>
              <a:t>Bandwidth configuration</a:t>
            </a:r>
            <a:endParaRPr lang="zh-CN" altLang="zh-CN" dirty="0"/>
          </a:p>
          <a:p>
            <a:r>
              <a:rPr lang="en-US" altLang="zh-CN" dirty="0" smtClean="0"/>
              <a:t>Sequence </a:t>
            </a:r>
            <a:r>
              <a:rPr lang="en-US" altLang="zh-CN" dirty="0"/>
              <a:t>details</a:t>
            </a:r>
            <a:endParaRPr lang="zh-CN" altLang="zh-CN" dirty="0"/>
          </a:p>
          <a:p>
            <a:r>
              <a:rPr lang="en-US" altLang="ko-KR" dirty="0" smtClean="0"/>
              <a:t>CSI-RS configuration details for repetition</a:t>
            </a:r>
          </a:p>
          <a:p>
            <a:r>
              <a:rPr lang="en-US" altLang="zh-CN" dirty="0" smtClean="0"/>
              <a:t>RE mapping details for 1-port CSI-RS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Allowed CSI-RS locations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Down-select among the following options</a:t>
            </a:r>
          </a:p>
          <a:p>
            <a:pPr lvl="1"/>
            <a:r>
              <a:rPr lang="en-US" altLang="zh-CN" sz="1800" dirty="0" smtClean="0"/>
              <a:t>Opt. 1</a:t>
            </a:r>
            <a:r>
              <a:rPr lang="en-US" altLang="zh-CN" sz="1800" dirty="0"/>
              <a:t>: The </a:t>
            </a:r>
            <a:r>
              <a:rPr lang="en-US" altLang="zh-CN" sz="1800" dirty="0" smtClean="0"/>
              <a:t>starting subcarrier of a CSI-RS component RE pattern </a:t>
            </a:r>
            <a:r>
              <a:rPr lang="en-US" altLang="zh-CN" sz="1800" dirty="0"/>
              <a:t>is constrained to be </a:t>
            </a:r>
            <a:r>
              <a:rPr lang="en-US" altLang="zh-CN" sz="1800" dirty="0" smtClean="0"/>
              <a:t>one among even subcarriers, </a:t>
            </a:r>
            <a:r>
              <a:rPr lang="en-US" altLang="zh-CN" sz="1800" dirty="0"/>
              <a:t>i.e</a:t>
            </a:r>
            <a:r>
              <a:rPr lang="en-US" altLang="zh-CN" sz="1800" dirty="0" smtClean="0"/>
              <a:t>. {0</a:t>
            </a:r>
            <a:r>
              <a:rPr lang="en-US" altLang="zh-CN" sz="1800" baseline="30000" dirty="0" smtClean="0"/>
              <a:t>th</a:t>
            </a:r>
            <a:r>
              <a:rPr lang="en-US" altLang="zh-CN" sz="1800" dirty="0" smtClean="0"/>
              <a:t>, 2</a:t>
            </a:r>
            <a:r>
              <a:rPr lang="en-US" altLang="zh-CN" sz="1800" baseline="30000" dirty="0" smtClean="0"/>
              <a:t>nd</a:t>
            </a:r>
            <a:r>
              <a:rPr lang="en-US" altLang="zh-CN" sz="1800" dirty="0" smtClean="0"/>
              <a:t>, 4</a:t>
            </a:r>
            <a:r>
              <a:rPr lang="en-US" altLang="zh-CN" sz="1800" baseline="30000" dirty="0" smtClean="0"/>
              <a:t>th</a:t>
            </a:r>
            <a:r>
              <a:rPr lang="en-US" altLang="zh-CN" sz="1800" dirty="0" smtClean="0"/>
              <a:t>, 6</a:t>
            </a:r>
            <a:r>
              <a:rPr lang="en-US" altLang="zh-CN" sz="1800" baseline="30000" dirty="0" smtClean="0"/>
              <a:t>th</a:t>
            </a:r>
            <a:r>
              <a:rPr lang="en-US" altLang="zh-CN" sz="1800" dirty="0" smtClean="0"/>
              <a:t>, 8</a:t>
            </a:r>
            <a:r>
              <a:rPr lang="en-US" altLang="zh-CN" sz="1800" baseline="30000" dirty="0" smtClean="0"/>
              <a:t>th</a:t>
            </a:r>
            <a:r>
              <a:rPr lang="en-US" altLang="zh-CN" sz="1800" dirty="0" smtClean="0"/>
              <a:t>, 10</a:t>
            </a:r>
            <a:r>
              <a:rPr lang="en-US" altLang="zh-CN" sz="1800" baseline="30000" dirty="0" smtClean="0"/>
              <a:t>th</a:t>
            </a:r>
            <a:r>
              <a:rPr lang="en-US" altLang="zh-CN" sz="1800" dirty="0" smtClean="0"/>
              <a:t>} subcarrier in the given PRB</a:t>
            </a:r>
          </a:p>
          <a:p>
            <a:pPr lvl="1"/>
            <a:r>
              <a:rPr lang="en-US" altLang="zh-CN" sz="1800" dirty="0" smtClean="0"/>
              <a:t>Opt. 2</a:t>
            </a:r>
            <a:r>
              <a:rPr lang="en-US" altLang="zh-CN" sz="1800" dirty="0"/>
              <a:t>: </a:t>
            </a:r>
            <a:r>
              <a:rPr lang="en-US" altLang="zh-CN" sz="1800" dirty="0" smtClean="0"/>
              <a:t>The starting subcarrier of a CSI-RS component RE pattern is </a:t>
            </a:r>
            <a:r>
              <a:rPr lang="en-US" altLang="zh-CN" sz="1800" dirty="0"/>
              <a:t>not </a:t>
            </a:r>
            <a:r>
              <a:rPr lang="en-US" altLang="zh-CN" sz="1800" dirty="0" smtClean="0"/>
              <a:t>constrained, </a:t>
            </a:r>
            <a:r>
              <a:rPr lang="en-US" altLang="zh-CN" sz="1800" dirty="0"/>
              <a:t>i.e. {0</a:t>
            </a:r>
            <a:r>
              <a:rPr lang="en-US" altLang="zh-CN" sz="1800" baseline="30000" dirty="0"/>
              <a:t>th</a:t>
            </a:r>
            <a:r>
              <a:rPr lang="en-US" altLang="zh-CN" sz="1800" dirty="0"/>
              <a:t>, </a:t>
            </a:r>
            <a:r>
              <a:rPr lang="en-US" altLang="zh-CN" sz="1800" dirty="0" smtClean="0"/>
              <a:t>1</a:t>
            </a:r>
            <a:r>
              <a:rPr lang="en-US" altLang="zh-CN" sz="1800" baseline="30000" dirty="0" smtClean="0"/>
              <a:t>st</a:t>
            </a:r>
            <a:r>
              <a:rPr lang="en-US" altLang="zh-CN" sz="1800" dirty="0" smtClean="0"/>
              <a:t>, 2</a:t>
            </a:r>
            <a:r>
              <a:rPr lang="en-US" altLang="zh-CN" sz="1800" baseline="30000" dirty="0" smtClean="0"/>
              <a:t>nd</a:t>
            </a:r>
            <a:r>
              <a:rPr lang="en-US" altLang="zh-CN" sz="1800" dirty="0" smtClean="0"/>
              <a:t>, 3</a:t>
            </a:r>
            <a:r>
              <a:rPr lang="en-US" altLang="zh-CN" sz="1800" baseline="30000" dirty="0" smtClean="0"/>
              <a:t>rd</a:t>
            </a:r>
            <a:r>
              <a:rPr lang="en-US" altLang="zh-CN" sz="1800" dirty="0" smtClean="0"/>
              <a:t>,  4</a:t>
            </a:r>
            <a:r>
              <a:rPr lang="en-US" altLang="zh-CN" sz="1800" baseline="30000" dirty="0" smtClean="0"/>
              <a:t>th</a:t>
            </a:r>
            <a:r>
              <a:rPr lang="en-US" altLang="zh-CN" sz="1800" dirty="0" smtClean="0"/>
              <a:t>, 5</a:t>
            </a:r>
            <a:r>
              <a:rPr lang="en-US" altLang="zh-CN" sz="1800" baseline="30000" dirty="0" smtClean="0"/>
              <a:t>th</a:t>
            </a:r>
            <a:r>
              <a:rPr lang="en-US" altLang="zh-CN" sz="1800" dirty="0" smtClean="0"/>
              <a:t>, </a:t>
            </a:r>
            <a:r>
              <a:rPr lang="en-US" altLang="zh-CN" sz="1800" dirty="0"/>
              <a:t>6</a:t>
            </a:r>
            <a:r>
              <a:rPr lang="en-US" altLang="zh-CN" sz="1800" baseline="30000" dirty="0"/>
              <a:t>th</a:t>
            </a:r>
            <a:r>
              <a:rPr lang="en-US" altLang="zh-CN" sz="1800" dirty="0" smtClean="0"/>
              <a:t>, 7</a:t>
            </a:r>
            <a:r>
              <a:rPr lang="en-US" altLang="zh-CN" sz="1800" baseline="30000" dirty="0" smtClean="0"/>
              <a:t>th</a:t>
            </a:r>
            <a:r>
              <a:rPr lang="en-US" altLang="zh-CN" sz="1800" dirty="0" smtClean="0"/>
              <a:t>, 8</a:t>
            </a:r>
            <a:r>
              <a:rPr lang="en-US" altLang="zh-CN" sz="1800" baseline="30000" dirty="0" smtClean="0"/>
              <a:t>th</a:t>
            </a:r>
            <a:r>
              <a:rPr lang="en-US" altLang="zh-CN" sz="1800" dirty="0" smtClean="0"/>
              <a:t>, 9</a:t>
            </a:r>
            <a:r>
              <a:rPr lang="en-US" altLang="zh-CN" sz="1800" baseline="30000" dirty="0" smtClean="0"/>
              <a:t>th</a:t>
            </a:r>
            <a:r>
              <a:rPr lang="en-US" altLang="zh-CN" sz="1800" dirty="0" smtClean="0"/>
              <a:t>, 10</a:t>
            </a:r>
            <a:r>
              <a:rPr lang="en-US" altLang="zh-CN" sz="1800" baseline="30000" dirty="0" smtClean="0"/>
              <a:t>th</a:t>
            </a:r>
            <a:r>
              <a:rPr lang="en-US" altLang="zh-CN" sz="1800" dirty="0" smtClean="0"/>
              <a:t>, 11</a:t>
            </a:r>
            <a:r>
              <a:rPr lang="en-US" altLang="zh-CN" sz="1800" baseline="30000" dirty="0" smtClean="0"/>
              <a:t>th</a:t>
            </a:r>
            <a:r>
              <a:rPr lang="en-US" altLang="zh-CN" sz="1800" dirty="0" smtClean="0"/>
              <a:t>} </a:t>
            </a:r>
            <a:r>
              <a:rPr lang="en-US" altLang="zh-CN" sz="1800" dirty="0"/>
              <a:t>subcarrier in the given PRB. </a:t>
            </a:r>
            <a:endParaRPr lang="en-US" altLang="zh-CN" sz="1800" dirty="0" smtClean="0"/>
          </a:p>
          <a:p>
            <a:pPr lvl="1"/>
            <a:r>
              <a:rPr lang="en-US" altLang="zh-CN" sz="1800" dirty="0" smtClean="0"/>
              <a:t>FFS, additional constraints, e.g. considering size of the component RE pattern</a:t>
            </a:r>
          </a:p>
          <a:p>
            <a:r>
              <a:rPr lang="en-US" altLang="zh-CN" sz="2000" dirty="0" smtClean="0"/>
              <a:t>At least {6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,7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, 13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, 14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} OFDM symbol in a slot structure can be configured for CSI-RS transmission</a:t>
            </a:r>
          </a:p>
          <a:p>
            <a:pPr lvl="1"/>
            <a:r>
              <a:rPr lang="en-US" altLang="zh-CN" sz="1800" dirty="0" smtClean="0"/>
              <a:t>Note: The dependency of CSI reporting timing on the CSI-RS OFDM symbol locations will be discussed separately</a:t>
            </a:r>
          </a:p>
          <a:p>
            <a:pPr lvl="1"/>
            <a:r>
              <a:rPr lang="en-US" altLang="zh-CN" sz="1800" dirty="0" smtClean="0"/>
              <a:t>FFS: additional OFDM symbol </a:t>
            </a:r>
            <a:r>
              <a:rPr lang="en-US" altLang="zh-CN" sz="1800" dirty="0" smtClean="0"/>
              <a:t>locations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CSI-RS multiplexing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altLang="ko-KR" sz="1400" dirty="0"/>
              <a:t>Down-select among the following two options</a:t>
            </a:r>
            <a:endParaRPr lang="ko-KR" altLang="ko-KR" sz="1400" dirty="0"/>
          </a:p>
          <a:p>
            <a:pPr lvl="1"/>
            <a:r>
              <a:rPr lang="en-US" altLang="ko-KR" sz="1200" dirty="0"/>
              <a:t>Option 1-1: From a UE perspective, CSI-RS is not multiplexed on SS block OFDM symbol(s)</a:t>
            </a:r>
            <a:endParaRPr lang="ko-KR" altLang="ko-KR" sz="1200" dirty="0"/>
          </a:p>
          <a:p>
            <a:pPr lvl="1"/>
            <a:r>
              <a:rPr lang="en-US" altLang="ko-KR" sz="1200" dirty="0" smtClean="0"/>
              <a:t>Option </a:t>
            </a:r>
            <a:r>
              <a:rPr lang="en-US" altLang="ko-KR" sz="1200" dirty="0"/>
              <a:t>1-2: From a UE perspective, CSI-RS can be multiplexed on SS block symbol(s</a:t>
            </a:r>
            <a:r>
              <a:rPr lang="en-US" altLang="ko-KR" sz="1200" dirty="0" smtClean="0"/>
              <a:t>)</a:t>
            </a:r>
          </a:p>
          <a:p>
            <a:pPr lvl="2"/>
            <a:r>
              <a:rPr lang="en-US" altLang="ko-KR" sz="1200" dirty="0" smtClean="0"/>
              <a:t>FFS on the conditions when multiplexing is allowed </a:t>
            </a:r>
            <a:endParaRPr lang="ko-KR" altLang="ko-KR" sz="1200" dirty="0"/>
          </a:p>
          <a:p>
            <a:pPr lvl="0"/>
            <a:r>
              <a:rPr lang="en-US" altLang="ko-KR" sz="1400" dirty="0" smtClean="0"/>
              <a:t>Down-select </a:t>
            </a:r>
            <a:r>
              <a:rPr lang="en-US" altLang="ko-KR" sz="1400" dirty="0"/>
              <a:t>among the following two options</a:t>
            </a:r>
            <a:endParaRPr lang="ko-KR" altLang="ko-KR" sz="1400" dirty="0"/>
          </a:p>
          <a:p>
            <a:pPr lvl="1"/>
            <a:r>
              <a:rPr lang="en-US" altLang="ko-KR" sz="1200" dirty="0" smtClean="0"/>
              <a:t>From </a:t>
            </a:r>
            <a:r>
              <a:rPr lang="en-US" altLang="ko-KR" sz="1200" dirty="0"/>
              <a:t>a UE perspective, </a:t>
            </a:r>
            <a:r>
              <a:rPr lang="en-US" altLang="ko-KR" sz="1200" dirty="0" smtClean="0"/>
              <a:t>for </a:t>
            </a:r>
            <a:r>
              <a:rPr lang="en-US" altLang="ko-KR" sz="1200" dirty="0"/>
              <a:t>REs that is in the same OFDM symbol of configured CORESET but outside of the CORESET, </a:t>
            </a:r>
          </a:p>
          <a:p>
            <a:pPr lvl="2"/>
            <a:r>
              <a:rPr lang="en-US" altLang="ko-KR" sz="1200" dirty="0" smtClean="0"/>
              <a:t>Option 2-1: NZP </a:t>
            </a:r>
            <a:r>
              <a:rPr lang="en-US" altLang="ko-KR" sz="1200" dirty="0"/>
              <a:t>CSI-RS can be </a:t>
            </a:r>
            <a:r>
              <a:rPr lang="en-US" altLang="ko-KR" sz="1200" dirty="0" smtClean="0"/>
              <a:t>multiplexed</a:t>
            </a:r>
          </a:p>
          <a:p>
            <a:pPr lvl="3"/>
            <a:r>
              <a:rPr lang="en-US" altLang="ko-KR" sz="1200" dirty="0" smtClean="0"/>
              <a:t>FFS: </a:t>
            </a:r>
            <a:r>
              <a:rPr lang="en-US" altLang="ko-KR" sz="1200" dirty="0"/>
              <a:t>Whether or not a UE needs to be aware of the CORESET of another UE, e.g., through configuration of a </a:t>
            </a:r>
            <a:r>
              <a:rPr lang="en-US" altLang="ko-KR" sz="1200" dirty="0" smtClean="0"/>
              <a:t>ZP-CSI-RS</a:t>
            </a:r>
          </a:p>
          <a:p>
            <a:pPr lvl="3"/>
            <a:r>
              <a:rPr lang="en-US" altLang="ko-KR" sz="1200" dirty="0" smtClean="0"/>
              <a:t>FFS</a:t>
            </a:r>
            <a:r>
              <a:rPr lang="en-US" altLang="ko-KR" sz="1200" dirty="0"/>
              <a:t>: Whether or not PBCH is affected for common CORESET configuration, e.g., through a configuration of ZP-CSI-RS</a:t>
            </a:r>
            <a:endParaRPr lang="en-US" altLang="ko-KR" sz="1200" dirty="0" smtClean="0"/>
          </a:p>
          <a:p>
            <a:pPr lvl="2"/>
            <a:r>
              <a:rPr lang="en-US" altLang="ko-KR" sz="1200" dirty="0"/>
              <a:t>Option </a:t>
            </a:r>
            <a:r>
              <a:rPr lang="en-US" altLang="ko-KR" sz="1200" dirty="0" smtClean="0"/>
              <a:t>2-2: </a:t>
            </a:r>
            <a:r>
              <a:rPr lang="en-US" altLang="ko-KR" sz="1200" dirty="0"/>
              <a:t>NZP CSI-RS </a:t>
            </a:r>
            <a:r>
              <a:rPr lang="en-US" altLang="ko-KR" sz="1200" dirty="0" smtClean="0"/>
              <a:t>is not multiplexed</a:t>
            </a:r>
            <a:endParaRPr lang="ko-KR" altLang="ko-KR" sz="1200" dirty="0"/>
          </a:p>
          <a:p>
            <a:pPr lvl="0"/>
            <a:r>
              <a:rPr lang="en-US" altLang="ko-KR" sz="1400" dirty="0" smtClean="0"/>
              <a:t>Down-select among </a:t>
            </a:r>
            <a:r>
              <a:rPr lang="en-US" altLang="ko-KR" sz="1400" dirty="0"/>
              <a:t>the following </a:t>
            </a:r>
            <a:r>
              <a:rPr lang="en-US" altLang="ko-KR" sz="1400" dirty="0" smtClean="0"/>
              <a:t>two </a:t>
            </a:r>
            <a:r>
              <a:rPr lang="en-US" altLang="ko-KR" sz="1400" dirty="0"/>
              <a:t>options</a:t>
            </a:r>
            <a:endParaRPr lang="ko-KR" altLang="ko-KR" sz="1400" dirty="0"/>
          </a:p>
          <a:p>
            <a:pPr lvl="1"/>
            <a:r>
              <a:rPr lang="en-US" altLang="ko-KR" sz="1200" dirty="0"/>
              <a:t>Option 3-1: </a:t>
            </a:r>
            <a:r>
              <a:rPr lang="en-US" altLang="ko-KR" sz="1200" dirty="0" smtClean="0"/>
              <a:t>Within a BWP, a </a:t>
            </a:r>
            <a:r>
              <a:rPr lang="en-US" altLang="ko-KR" sz="1200" dirty="0"/>
              <a:t>UE is not expected to be configured with NZP-CSI-RS in OFDM symbols for which it is configured to receive DMRS</a:t>
            </a:r>
            <a:endParaRPr lang="en-US" altLang="ko-KR" sz="1200" dirty="0" smtClean="0"/>
          </a:p>
          <a:p>
            <a:pPr lvl="2"/>
            <a:r>
              <a:rPr lang="en-US" altLang="ko-KR" sz="1200" dirty="0" smtClean="0"/>
              <a:t>E.g., </a:t>
            </a:r>
            <a:r>
              <a:rPr lang="en-US" altLang="ko-KR" sz="1200" dirty="0"/>
              <a:t>f</a:t>
            </a:r>
            <a:r>
              <a:rPr lang="en-US" altLang="ko-KR" sz="1200" dirty="0" smtClean="0"/>
              <a:t>rom </a:t>
            </a:r>
            <a:r>
              <a:rPr lang="en-US" altLang="ko-KR" sz="1200" dirty="0"/>
              <a:t>a UE perspective in the slot with scheduled PDSCH, CSI-RS can be transmitted on the potential additional DMRS OFDM symbol(s), when the additional DMRS does not exist in the OFDM symbol(s).</a:t>
            </a:r>
            <a:endParaRPr lang="ko-KR" altLang="ko-KR" sz="1200" dirty="0"/>
          </a:p>
          <a:p>
            <a:pPr lvl="2"/>
            <a:r>
              <a:rPr lang="en-US" altLang="ko-KR" sz="1200" dirty="0"/>
              <a:t>Note: In Option </a:t>
            </a:r>
            <a:r>
              <a:rPr lang="en-US" altLang="ko-KR" sz="1200" dirty="0" smtClean="0"/>
              <a:t>3-1, </a:t>
            </a:r>
            <a:r>
              <a:rPr lang="en-US" altLang="ko-KR" sz="1200" dirty="0"/>
              <a:t>CSI-RS is not multiplexed on the potential front-loaded DMRS OFDM symbol(s)</a:t>
            </a:r>
            <a:endParaRPr lang="ko-KR" altLang="ko-KR" sz="1200" dirty="0"/>
          </a:p>
          <a:p>
            <a:pPr lvl="1"/>
            <a:r>
              <a:rPr lang="en-US" altLang="ko-KR" sz="1200" dirty="0" smtClean="0"/>
              <a:t>Option 3-2: </a:t>
            </a:r>
            <a:r>
              <a:rPr lang="en-US" altLang="ko-KR" sz="1200" dirty="0"/>
              <a:t>From a UE perspective, CSI-RS can be multiplexed on </a:t>
            </a:r>
            <a:r>
              <a:rPr lang="en-US" altLang="ko-KR" sz="1200" strike="sngStrike" dirty="0" smtClean="0"/>
              <a:t>all </a:t>
            </a:r>
            <a:r>
              <a:rPr lang="en-US" altLang="ko-KR" sz="1200" dirty="0" smtClean="0"/>
              <a:t>any potential DMRS </a:t>
            </a:r>
            <a:r>
              <a:rPr lang="en-US" altLang="ko-KR" sz="1200" dirty="0"/>
              <a:t>OFDM </a:t>
            </a:r>
            <a:r>
              <a:rPr lang="en-US" altLang="ko-KR" sz="1200" dirty="0" smtClean="0"/>
              <a:t>symbol locations(s)</a:t>
            </a:r>
          </a:p>
          <a:p>
            <a:pPr lvl="1"/>
            <a:r>
              <a:rPr lang="en-US" altLang="ko-KR" sz="1200" dirty="0" smtClean="0"/>
              <a:t>Note: Additional restriction from cell-/UE-group perspective will be further discussed based on the down-selection above</a:t>
            </a:r>
            <a:endParaRPr lang="ko-KR" altLang="ko-K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CSI-RS port configuration and numbering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US" altLang="ko-KR" sz="2400" dirty="0"/>
              <a:t>Down-select among the following two </a:t>
            </a:r>
            <a:r>
              <a:rPr lang="en-US" altLang="ko-KR" sz="2400" dirty="0" smtClean="0"/>
              <a:t>options</a:t>
            </a:r>
            <a:endParaRPr lang="en-US" altLang="zh-CN" sz="2400" dirty="0"/>
          </a:p>
          <a:p>
            <a:pPr lvl="1"/>
            <a:r>
              <a:rPr lang="en-US" altLang="ko-KR" sz="1700" dirty="0"/>
              <a:t>Alt </a:t>
            </a:r>
            <a:r>
              <a:rPr lang="en-US" altLang="ko-KR" sz="1700" dirty="0" smtClean="0"/>
              <a:t>1: </a:t>
            </a:r>
            <a:r>
              <a:rPr lang="en-US" altLang="ko-KR" sz="1700" dirty="0"/>
              <a:t>The number of antenna port configured for the UE for NZP CSI-RS resource (</a:t>
            </a:r>
            <a:r>
              <a:rPr lang="en-US" altLang="ko-KR" sz="1700" dirty="0" smtClean="0"/>
              <a:t>P) is always equal to the number of antenna </a:t>
            </a:r>
            <a:r>
              <a:rPr lang="en-US" altLang="ko-KR" sz="1700" dirty="0"/>
              <a:t>ports configured for CSI acquisition and reporting, i.e. N1*N2*2 </a:t>
            </a:r>
            <a:r>
              <a:rPr lang="en-US" altLang="ko-KR" sz="1700" dirty="0" smtClean="0"/>
              <a:t>= P (analogous to LTE)</a:t>
            </a:r>
            <a:endParaRPr lang="en-US" altLang="ko-KR" sz="1700" dirty="0"/>
          </a:p>
          <a:p>
            <a:pPr lvl="1"/>
            <a:r>
              <a:rPr lang="en-US" altLang="ko-KR" sz="1700" dirty="0" smtClean="0"/>
              <a:t>Alt 2: </a:t>
            </a:r>
            <a:r>
              <a:rPr lang="en-US" altLang="ko-KR" sz="1700" dirty="0"/>
              <a:t>The number of antenna port configured for the UE for NZP CSI-RS resource (P) can be more </a:t>
            </a:r>
            <a:r>
              <a:rPr lang="en-US" altLang="ko-KR" sz="1700" dirty="0" smtClean="0"/>
              <a:t>than </a:t>
            </a:r>
            <a:r>
              <a:rPr lang="en-US" altLang="ko-KR" sz="1700" dirty="0"/>
              <a:t>or equal from the antenna ports configured for CSI acquisition and reporting, i.e. N1*N2*2 &lt;= P</a:t>
            </a:r>
          </a:p>
          <a:p>
            <a:pPr lvl="2"/>
            <a:r>
              <a:rPr lang="en-US" altLang="ko-KR" sz="1700" dirty="0"/>
              <a:t>FFS on indication of the antenna ports subset for the channel measurements for CSI feedback</a:t>
            </a:r>
          </a:p>
          <a:p>
            <a:pPr lvl="0"/>
            <a:r>
              <a:rPr lang="en-US" altLang="ko-KR" sz="2400" dirty="0"/>
              <a:t>Down-select among the following </a:t>
            </a:r>
            <a:r>
              <a:rPr lang="en-US" altLang="ko-KR" sz="2400" strike="sngStrike" dirty="0" smtClean="0">
                <a:solidFill>
                  <a:srgbClr val="00B050"/>
                </a:solidFill>
              </a:rPr>
              <a:t>two </a:t>
            </a:r>
            <a:r>
              <a:rPr lang="en-US" altLang="ko-KR" sz="2400" dirty="0" smtClean="0"/>
              <a:t>options</a:t>
            </a:r>
            <a:r>
              <a:rPr lang="en-US" altLang="zh-CN" sz="2400" dirty="0" smtClean="0"/>
              <a:t> </a:t>
            </a:r>
            <a:r>
              <a:rPr lang="en-US" altLang="zh-CN" sz="2400" dirty="0" smtClean="0"/>
              <a:t>for assigning port numbers to CDM groups</a:t>
            </a:r>
          </a:p>
          <a:p>
            <a:pPr lvl="1">
              <a:lnSpc>
                <a:spcPct val="80000"/>
              </a:lnSpc>
            </a:pPr>
            <a:r>
              <a:rPr lang="en-US" altLang="zh-CN" sz="1600" dirty="0" smtClean="0"/>
              <a:t>Alt 1: Within a CDM group first, then across CDM groups (analogous to LTE)</a:t>
            </a:r>
          </a:p>
          <a:p>
            <a:pPr lvl="2">
              <a:lnSpc>
                <a:spcPct val="80000"/>
              </a:lnSpc>
            </a:pPr>
            <a:r>
              <a:rPr lang="en-US" altLang="zh-CN" sz="1600" dirty="0" smtClean="0"/>
              <a:t>Alt-1-1</a:t>
            </a:r>
            <a:r>
              <a:rPr lang="en-US" altLang="zh-CN" sz="1600" dirty="0"/>
              <a:t>: The order of CDM groups is across frequency first then time</a:t>
            </a:r>
          </a:p>
          <a:p>
            <a:pPr lvl="2">
              <a:lnSpc>
                <a:spcPct val="80000"/>
              </a:lnSpc>
            </a:pPr>
            <a:r>
              <a:rPr lang="en-US" altLang="zh-CN" sz="1600" dirty="0" smtClean="0"/>
              <a:t>Alt-1-2</a:t>
            </a:r>
            <a:r>
              <a:rPr lang="en-US" altLang="zh-CN" sz="1600" dirty="0"/>
              <a:t>: The order of CDM groups is across time first, then </a:t>
            </a:r>
            <a:r>
              <a:rPr lang="en-US" altLang="zh-CN" sz="1600" dirty="0" smtClean="0"/>
              <a:t>frequency</a:t>
            </a:r>
          </a:p>
          <a:p>
            <a:pPr lvl="2">
              <a:lnSpc>
                <a:spcPct val="80000"/>
              </a:lnSpc>
            </a:pPr>
            <a:r>
              <a:rPr lang="en-US" altLang="zh-CN" sz="1600" dirty="0" smtClean="0"/>
              <a:t>Alt-1-3: </a:t>
            </a:r>
            <a:r>
              <a:rPr lang="en-US" altLang="zh-CN" sz="1600" dirty="0"/>
              <a:t>The order of CDM groups is </a:t>
            </a:r>
            <a:r>
              <a:rPr lang="en-US" altLang="zh-CN" sz="1600" dirty="0" smtClean="0"/>
              <a:t>in the order of RRC signaling</a:t>
            </a:r>
          </a:p>
          <a:p>
            <a:pPr lvl="2">
              <a:lnSpc>
                <a:spcPct val="80000"/>
              </a:lnSpc>
            </a:pPr>
            <a:r>
              <a:rPr lang="en-US" altLang="zh-CN" sz="1600" dirty="0" smtClean="0"/>
              <a:t>Note: </a:t>
            </a:r>
            <a:r>
              <a:rPr lang="en-US" altLang="zh-CN" sz="1600" dirty="0"/>
              <a:t>port sharing is mainly considered for FD-CDM-2 and the applicable CSI-RS port numbers in NR</a:t>
            </a:r>
            <a:r>
              <a:rPr lang="en-US" altLang="zh-CN" sz="1600" dirty="0" smtClean="0"/>
              <a:t>.</a:t>
            </a:r>
          </a:p>
          <a:p>
            <a:pPr lvl="1">
              <a:lnSpc>
                <a:spcPct val="80000"/>
              </a:lnSpc>
            </a:pPr>
            <a:r>
              <a:rPr lang="en-US" altLang="zh-CN" sz="1600" dirty="0" smtClean="0"/>
              <a:t>Alt 2: Across CDM groups first, then within CDM group</a:t>
            </a:r>
          </a:p>
          <a:p>
            <a:pPr lvl="2">
              <a:lnSpc>
                <a:spcPct val="80000"/>
              </a:lnSpc>
            </a:pPr>
            <a:r>
              <a:rPr lang="en-US" altLang="zh-CN" sz="1600" dirty="0" smtClean="0"/>
              <a:t>Alt-2-1</a:t>
            </a:r>
            <a:r>
              <a:rPr lang="en-US" altLang="zh-CN" sz="1600" dirty="0"/>
              <a:t>: The order of CDM groups is across frequency first then time</a:t>
            </a:r>
          </a:p>
          <a:p>
            <a:pPr lvl="2">
              <a:lnSpc>
                <a:spcPct val="80000"/>
              </a:lnSpc>
            </a:pPr>
            <a:r>
              <a:rPr lang="en-US" altLang="zh-CN" sz="1600" dirty="0" smtClean="0"/>
              <a:t>Alt-2-2</a:t>
            </a:r>
            <a:r>
              <a:rPr lang="en-US" altLang="zh-CN" sz="1600" dirty="0"/>
              <a:t>: The order of CDM groups is across time first, then </a:t>
            </a:r>
            <a:r>
              <a:rPr lang="en-US" altLang="zh-CN" sz="1600" dirty="0" smtClean="0"/>
              <a:t>frequency</a:t>
            </a:r>
          </a:p>
          <a:p>
            <a:pPr lvl="2">
              <a:lnSpc>
                <a:spcPct val="80000"/>
              </a:lnSpc>
            </a:pPr>
            <a:r>
              <a:rPr lang="en-US" altLang="zh-CN" sz="1600" dirty="0"/>
              <a:t>Alt-2-3: The order of CDM groups is in the order of RRC </a:t>
            </a:r>
            <a:r>
              <a:rPr lang="en-US" altLang="zh-CN" sz="1600" dirty="0" smtClean="0"/>
              <a:t>signaling</a:t>
            </a:r>
          </a:p>
          <a:p>
            <a:pPr lvl="1">
              <a:lnSpc>
                <a:spcPct val="80000"/>
              </a:lnSpc>
            </a:pPr>
            <a:r>
              <a:rPr lang="en-US" altLang="zh-CN" sz="1600" dirty="0" smtClean="0"/>
              <a:t>FFS: Whether or not to support port sharing</a:t>
            </a:r>
            <a:endParaRPr lang="en-US" altLang="zh-CN" sz="1600" dirty="0"/>
          </a:p>
          <a:p>
            <a:pPr lvl="2">
              <a:lnSpc>
                <a:spcPct val="80000"/>
              </a:lnSpc>
            </a:pPr>
            <a:endParaRPr lang="zh-CN" altLang="zh-CN" sz="1600" dirty="0" smtClean="0"/>
          </a:p>
          <a:p>
            <a:endParaRPr lang="zh-CN" altLang="en-US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CSI-RS RE mapping pattern</a:t>
            </a:r>
            <a:endParaRPr lang="ko-KR" altLang="en-US" strike="sngStrike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The X=1 </a:t>
            </a:r>
            <a:r>
              <a:rPr lang="en-US" altLang="ko-KR" sz="2400" dirty="0"/>
              <a:t>port </a:t>
            </a:r>
            <a:r>
              <a:rPr lang="en-US" altLang="ko-KR" sz="2400" dirty="0" smtClean="0"/>
              <a:t>pattern </a:t>
            </a:r>
            <a:r>
              <a:rPr lang="en-US" altLang="ko-KR" sz="2400" dirty="0"/>
              <a:t>for CSI-acquisition </a:t>
            </a:r>
            <a:r>
              <a:rPr lang="en-US" altLang="ko-KR" sz="2400" dirty="0" smtClean="0"/>
              <a:t>is a frequency comb with density D</a:t>
            </a:r>
          </a:p>
          <a:p>
            <a:pPr lvl="1"/>
            <a:r>
              <a:rPr lang="en-US" altLang="ko-KR" sz="2000" dirty="0"/>
              <a:t> FFS, applicable value(s) of </a:t>
            </a:r>
            <a:r>
              <a:rPr lang="en-US" altLang="ko-KR" sz="2000" dirty="0" smtClean="0"/>
              <a:t>D for CSI acquisition</a:t>
            </a:r>
          </a:p>
          <a:p>
            <a:pPr lvl="1"/>
            <a:endParaRPr lang="en-US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392553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</TotalTime>
  <Words>1033</Words>
  <Application>Microsoft Office PowerPoint</Application>
  <PresentationFormat>화면 슬라이드 쇼(4:3)</PresentationFormat>
  <Paragraphs>135</Paragraphs>
  <Slides>8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9" baseType="lpstr">
      <vt:lpstr>Office 主题</vt:lpstr>
      <vt:lpstr>Way forward on CSI-RS</vt:lpstr>
      <vt:lpstr>Background </vt:lpstr>
      <vt:lpstr>Background</vt:lpstr>
      <vt:lpstr>Remaining issues</vt:lpstr>
      <vt:lpstr>Allowed CSI-RS locations</vt:lpstr>
      <vt:lpstr>CSI-RS multiplexing</vt:lpstr>
      <vt:lpstr>CSI-RS port configuration and numbering</vt:lpstr>
      <vt:lpstr>CSI-RS RE mapping pattern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CSI-RS</dc:title>
  <dc:creator>CATT</dc:creator>
  <cp:keywords>CTPClassification=CTP_PUBLIC:VisualMarkings=</cp:keywords>
  <cp:lastModifiedBy>Samsung</cp:lastModifiedBy>
  <cp:revision>97</cp:revision>
  <dcterms:created xsi:type="dcterms:W3CDTF">2017-08-31T07:04:35Z</dcterms:created>
  <dcterms:modified xsi:type="dcterms:W3CDTF">2017-09-20T05:53:39Z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7572d36c-5692-4a89-a067-a507ea58e4f3</vt:lpwstr>
  </property>
  <property fmtid="{D5CDD505-2E9C-101B-9397-08002B2CF9AE}" pid="3" name="CTP_TimeStamp">
    <vt:lpwstr>2017-09-18 09:18:02Z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