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5" r:id="rId9"/>
    <p:sldId id="261" r:id="rId10"/>
    <p:sldId id="264" r:id="rId11"/>
    <p:sldId id="266" r:id="rId1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152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2017/9/19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2017/9/19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2017/9/19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2017/9/19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2017/9/19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2017/9/19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2017/9/19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file:///E:\3GPP%20meetings\WG1_RL1\2017\NR_AH_1706\Docs\R1-1711877.zip" TargetMode="External"/><Relationship Id="rId2" Type="http://schemas.openxmlformats.org/officeDocument/2006/relationships/hyperlink" Target="file:///E:\3GPP%20meetings\WG1_RL1\2017\NR_AH_1706\Docs\R1-1711878.zip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file:///E:\3GPP%20meetings\WG1_RL1\2017\RAN1#90\TSGR1_90\Inbox\tdocs\R1-1715041.zip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file:///E:\3GPP%20meetings\WG1_RL1\2017\RAN1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Offline discussions and proposals on harmonic interference handling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v</a:t>
            </a:r>
            <a:r>
              <a:rPr lang="en-US" altLang="zh-CN" dirty="0" smtClean="0"/>
              <a:t>ivo</a:t>
            </a:r>
            <a:endParaRPr lang="zh-CN" alt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15200" y="188913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</a:rPr>
              <a:t>R1-1716696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矩形 6"/>
          <p:cNvSpPr/>
          <p:nvPr/>
        </p:nvSpPr>
        <p:spPr>
          <a:xfrm>
            <a:off x="251520" y="187057"/>
            <a:ext cx="66826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/>
              <a:t>3GPP TSG-RAN WG1 NR_AH #3</a:t>
            </a:r>
          </a:p>
          <a:p>
            <a:r>
              <a:rPr lang="en-US" altLang="zh-CN" sz="2400" dirty="0" smtClean="0"/>
              <a:t>Nagoya, Japan, 18th </a:t>
            </a:r>
            <a:r>
              <a:rPr lang="en-US" altLang="zh-CN" sz="2400" dirty="0"/>
              <a:t>– </a:t>
            </a:r>
            <a:r>
              <a:rPr lang="en-US" altLang="zh-CN" sz="2400" dirty="0" smtClean="0"/>
              <a:t>21st September </a:t>
            </a:r>
            <a:r>
              <a:rPr lang="en-US" altLang="zh-CN" sz="2400" dirty="0"/>
              <a:t>2017</a:t>
            </a:r>
            <a:endParaRPr lang="en-US" altLang="zh-CN" sz="2400" dirty="0" smtClean="0"/>
          </a:p>
          <a:p>
            <a:r>
              <a:rPr lang="en-US" altLang="zh-CN" sz="2400" dirty="0" smtClean="0"/>
              <a:t>Agenda item 6.6</a:t>
            </a:r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12448711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3200" dirty="0"/>
              <a:t>Agreed backhaul signaling for </a:t>
            </a:r>
            <a:r>
              <a:rPr lang="en-US" altLang="zh-CN" sz="3200" dirty="0" smtClean="0"/>
              <a:t>single UL </a:t>
            </a:r>
            <a:r>
              <a:rPr lang="en-US" altLang="zh-CN" sz="3200" dirty="0" err="1" smtClean="0"/>
              <a:t>Tx</a:t>
            </a:r>
            <a:r>
              <a:rPr lang="en-US" altLang="zh-CN" sz="3200" dirty="0" smtClean="0"/>
              <a:t> for LTE-NR DC (LS in </a:t>
            </a:r>
            <a:r>
              <a:rPr lang="en-US" altLang="zh-CN" sz="3200" u="sng" dirty="0" smtClean="0">
                <a:hlinkClick r:id="rId2"/>
              </a:rPr>
              <a:t>R1-1711878</a:t>
            </a:r>
            <a:r>
              <a:rPr lang="en-US" altLang="zh-CN" sz="3200" u="sng" dirty="0" smtClean="0"/>
              <a:t>, RAN1 NR#2)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hangingPunct="0"/>
            <a:r>
              <a:rPr lang="en-GB" altLang="zh-CN" dirty="0"/>
              <a:t>Agreements:</a:t>
            </a:r>
            <a:endParaRPr lang="zh-CN" altLang="zh-CN" dirty="0"/>
          </a:p>
          <a:p>
            <a:pPr lvl="1" hangingPunct="0"/>
            <a:r>
              <a:rPr lang="en-US" altLang="zh-CN" dirty="0"/>
              <a:t>Support the following solution to single UL transmission where NW synchronization between </a:t>
            </a:r>
            <a:r>
              <a:rPr lang="en-US" altLang="zh-CN" dirty="0" err="1"/>
              <a:t>eNodeB</a:t>
            </a:r>
            <a:r>
              <a:rPr lang="en-US" altLang="zh-CN" dirty="0"/>
              <a:t> and </a:t>
            </a:r>
            <a:r>
              <a:rPr lang="en-US" altLang="zh-CN" dirty="0" err="1"/>
              <a:t>gNodeB</a:t>
            </a:r>
            <a:r>
              <a:rPr lang="en-US" altLang="zh-CN" dirty="0"/>
              <a:t> is assumed </a:t>
            </a:r>
            <a:r>
              <a:rPr lang="en-GB" altLang="zh-CN" dirty="0"/>
              <a:t>(where there is at least one LTE carrier and at least one NR carrier of a different carrier frequency)</a:t>
            </a:r>
            <a:endParaRPr lang="zh-CN" altLang="zh-CN" dirty="0"/>
          </a:p>
          <a:p>
            <a:pPr lvl="2" hangingPunct="0"/>
            <a:r>
              <a:rPr lang="en-US" altLang="zh-CN" dirty="0"/>
              <a:t>When UE is </a:t>
            </a:r>
            <a:r>
              <a:rPr lang="en-GB" altLang="zh-CN" dirty="0"/>
              <a:t>activated with multiple UL carriers on different frequencies,</a:t>
            </a:r>
            <a:r>
              <a:rPr lang="en-US" altLang="zh-CN" dirty="0"/>
              <a:t> time-switching of LTE UL carrier and NR UL carrier is used</a:t>
            </a:r>
            <a:endParaRPr lang="zh-CN" altLang="zh-CN" dirty="0"/>
          </a:p>
          <a:p>
            <a:pPr lvl="3" hangingPunct="0"/>
            <a:r>
              <a:rPr lang="en-US" altLang="zh-CN" dirty="0">
                <a:solidFill>
                  <a:srgbClr val="FF0000"/>
                </a:solidFill>
              </a:rPr>
              <a:t>UL transmission timing pattern of LTE carrier and NR carrier is semi-statically shared between </a:t>
            </a:r>
            <a:r>
              <a:rPr lang="en-US" altLang="zh-CN" dirty="0" err="1">
                <a:solidFill>
                  <a:srgbClr val="FF0000"/>
                </a:solidFill>
              </a:rPr>
              <a:t>eNodeB</a:t>
            </a:r>
            <a:r>
              <a:rPr lang="en-US" altLang="zh-CN" dirty="0">
                <a:solidFill>
                  <a:srgbClr val="FF0000"/>
                </a:solidFill>
              </a:rPr>
              <a:t> and </a:t>
            </a:r>
            <a:r>
              <a:rPr lang="en-US" altLang="zh-CN" dirty="0" err="1">
                <a:solidFill>
                  <a:srgbClr val="FF0000"/>
                </a:solidFill>
              </a:rPr>
              <a:t>gNodeB</a:t>
            </a:r>
            <a:r>
              <a:rPr lang="en-US" altLang="zh-CN" dirty="0">
                <a:solidFill>
                  <a:srgbClr val="FF0000"/>
                </a:solidFill>
              </a:rPr>
              <a:t> </a:t>
            </a:r>
            <a:endParaRPr lang="zh-CN" altLang="zh-CN" dirty="0">
              <a:solidFill>
                <a:srgbClr val="FF0000"/>
              </a:solidFill>
            </a:endParaRPr>
          </a:p>
          <a:p>
            <a:pPr lvl="3" hangingPunct="0"/>
            <a:r>
              <a:rPr lang="en-US" altLang="zh-CN" dirty="0"/>
              <a:t>FFS: Signaling to UE of UL transmission timing pattern</a:t>
            </a:r>
            <a:endParaRPr lang="zh-CN" altLang="zh-CN" dirty="0"/>
          </a:p>
          <a:p>
            <a:pPr lvl="2" hangingPunct="0"/>
            <a:r>
              <a:rPr lang="en-US" altLang="zh-CN" dirty="0"/>
              <a:t>UE simultaneously receives signals/channels from both NR DL carrier and LTE DL carrier</a:t>
            </a:r>
            <a:endParaRPr lang="zh-CN" altLang="zh-CN" dirty="0"/>
          </a:p>
          <a:p>
            <a:pPr lvl="3" hangingPunct="0"/>
            <a:r>
              <a:rPr lang="en-US" altLang="zh-CN" dirty="0"/>
              <a:t>For scheduling/HARQ timing of LTE FDD carrier, the following timing can be considered, e.g., for LTE:</a:t>
            </a:r>
            <a:endParaRPr lang="zh-CN" altLang="zh-CN" dirty="0"/>
          </a:p>
          <a:p>
            <a:pPr lvl="4" hangingPunct="0"/>
            <a:r>
              <a:rPr lang="en-US" altLang="zh-CN" dirty="0"/>
              <a:t>DL-reference UL/DL configuration for TDD</a:t>
            </a:r>
            <a:endParaRPr lang="zh-CN" altLang="zh-CN" dirty="0"/>
          </a:p>
          <a:p>
            <a:pPr lvl="4" hangingPunct="0"/>
            <a:r>
              <a:rPr lang="en-US" altLang="zh-CN" dirty="0"/>
              <a:t>DL-reference UL/DL configuration defined for FDD-</a:t>
            </a:r>
            <a:r>
              <a:rPr lang="en-US" altLang="zh-CN" dirty="0" err="1"/>
              <a:t>SCell</a:t>
            </a:r>
            <a:r>
              <a:rPr lang="en-US" altLang="zh-CN" dirty="0"/>
              <a:t> in TDD-FDD CA with TDD-</a:t>
            </a:r>
            <a:r>
              <a:rPr lang="en-US" altLang="zh-CN" dirty="0" err="1"/>
              <a:t>PCell</a:t>
            </a:r>
            <a:endParaRPr lang="zh-CN" altLang="zh-CN" dirty="0"/>
          </a:p>
          <a:p>
            <a:pPr lvl="4" hangingPunct="0"/>
            <a:r>
              <a:rPr lang="en-US" altLang="zh-CN" dirty="0"/>
              <a:t>Up to NW implementation (i.e., no RAN1 spec. impact)</a:t>
            </a:r>
            <a:endParaRPr lang="zh-CN" altLang="zh-CN" dirty="0"/>
          </a:p>
          <a:p>
            <a:pPr lvl="3" hangingPunct="0"/>
            <a:r>
              <a:rPr lang="en-US" altLang="zh-CN" dirty="0"/>
              <a:t>For scheduling/HARQ timing of NR carrier, no special handling would be necessary </a:t>
            </a:r>
            <a:endParaRPr lang="zh-CN" altLang="zh-CN" dirty="0"/>
          </a:p>
          <a:p>
            <a:pPr lvl="2" hangingPunct="0"/>
            <a:r>
              <a:rPr lang="en-US" altLang="zh-CN" dirty="0"/>
              <a:t>Other solutions are not precluded</a:t>
            </a:r>
            <a:endParaRPr lang="zh-CN" altLang="zh-CN" dirty="0"/>
          </a:p>
          <a:p>
            <a:pPr lvl="1" hangingPunct="0"/>
            <a:r>
              <a:rPr lang="en-US" altLang="zh-CN" dirty="0"/>
              <a:t>Send an LS to RAN2, RAN3, and RAN4 – Kazuaki (DCM), which is drafted and endorsed in </a:t>
            </a:r>
            <a:r>
              <a:rPr lang="en-US" altLang="zh-CN" b="1" u="sng" dirty="0">
                <a:hlinkClick r:id="rId3" action="ppaction://hlinkfile"/>
              </a:rPr>
              <a:t>R1-1711877</a:t>
            </a:r>
            <a:r>
              <a:rPr lang="en-US" altLang="zh-CN" b="1" dirty="0"/>
              <a:t>. </a:t>
            </a:r>
            <a:r>
              <a:rPr lang="en-US" altLang="zh-CN" dirty="0"/>
              <a:t>Final LS approved in </a:t>
            </a:r>
            <a:r>
              <a:rPr lang="en-US" altLang="zh-CN" u="sng" dirty="0">
                <a:hlinkClick r:id="rId2" action="ppaction://hlinkfile"/>
              </a:rPr>
              <a:t>R1-1711878</a:t>
            </a:r>
            <a:r>
              <a:rPr lang="en-US" altLang="zh-CN" dirty="0"/>
              <a:t>. </a:t>
            </a:r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166995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200" dirty="0"/>
              <a:t>Agreements on single UL </a:t>
            </a:r>
            <a:r>
              <a:rPr lang="en-US" altLang="zh-CN" sz="3200" dirty="0" err="1"/>
              <a:t>Tx</a:t>
            </a:r>
            <a:r>
              <a:rPr lang="en-US" altLang="zh-CN" sz="3200" dirty="0"/>
              <a:t> </a:t>
            </a:r>
            <a:r>
              <a:rPr lang="en-US" altLang="zh-CN" sz="3200" dirty="0" smtClean="0"/>
              <a:t>for </a:t>
            </a:r>
            <a:r>
              <a:rPr lang="en-US" altLang="zh-CN" sz="3200" dirty="0"/>
              <a:t>LTE-NR DC</a:t>
            </a:r>
            <a:r>
              <a:rPr lang="en-US" altLang="zh-CN" sz="3200" dirty="0" smtClean="0"/>
              <a:t> (RAN1#90)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altLang="zh-CN" dirty="0"/>
              <a:t>Agreements:</a:t>
            </a:r>
            <a:endParaRPr lang="zh-CN" altLang="zh-CN" dirty="0"/>
          </a:p>
          <a:p>
            <a:pPr lvl="1"/>
            <a:r>
              <a:rPr lang="en-US" altLang="zh-CN" dirty="0"/>
              <a:t>When the UE is </a:t>
            </a:r>
            <a:r>
              <a:rPr lang="en-GB" altLang="zh-CN" dirty="0"/>
              <a:t>configured with multiple UL carriers on different frequencies (where there is at least one LTE carrier and at least one NR carrier of a different carrier frequency), but the UE operates on only one of the carriers at a given time among a pair of LTE and NR carriers</a:t>
            </a:r>
            <a:endParaRPr lang="zh-CN" altLang="zh-CN" dirty="0"/>
          </a:p>
          <a:p>
            <a:pPr lvl="2"/>
            <a:r>
              <a:rPr lang="en-US" altLang="zh-CN" u="sng" dirty="0"/>
              <a:t>For LTE carrier, </a:t>
            </a:r>
            <a:r>
              <a:rPr lang="en-US" altLang="zh-CN" dirty="0"/>
              <a:t>UE can be configured with </a:t>
            </a:r>
            <a:endParaRPr lang="zh-CN" altLang="zh-CN" dirty="0"/>
          </a:p>
          <a:p>
            <a:pPr lvl="3"/>
            <a:r>
              <a:rPr lang="en-US" altLang="zh-CN" dirty="0">
                <a:solidFill>
                  <a:srgbClr val="FF0000"/>
                </a:solidFill>
              </a:rPr>
              <a:t>Case 1: DL-reference UL/DL configuration defined for LTE-FDD-</a:t>
            </a:r>
            <a:r>
              <a:rPr lang="en-US" altLang="zh-CN" dirty="0" err="1">
                <a:solidFill>
                  <a:srgbClr val="FF0000"/>
                </a:solidFill>
              </a:rPr>
              <a:t>SCell</a:t>
            </a:r>
            <a:r>
              <a:rPr lang="en-US" altLang="zh-CN" dirty="0">
                <a:solidFill>
                  <a:srgbClr val="FF0000"/>
                </a:solidFill>
              </a:rPr>
              <a:t> in LTE-TDD-FDD CA with LTE-TDD-</a:t>
            </a:r>
            <a:r>
              <a:rPr lang="en-US" altLang="zh-CN" dirty="0" err="1">
                <a:solidFill>
                  <a:srgbClr val="FF0000"/>
                </a:solidFill>
              </a:rPr>
              <a:t>PCell</a:t>
            </a:r>
            <a:r>
              <a:rPr lang="en-US" altLang="zh-CN" dirty="0">
                <a:solidFill>
                  <a:srgbClr val="FF0000"/>
                </a:solidFill>
              </a:rPr>
              <a:t> </a:t>
            </a:r>
            <a:endParaRPr lang="zh-CN" altLang="zh-CN" dirty="0">
              <a:solidFill>
                <a:srgbClr val="FF0000"/>
              </a:solidFill>
            </a:endParaRPr>
          </a:p>
          <a:p>
            <a:pPr lvl="4"/>
            <a:r>
              <a:rPr lang="en-US" altLang="zh-CN" dirty="0"/>
              <a:t>For scheduling/HARQ timing of LTE FDD carrier, DL-reference UL/DL configuration defined for LTE-FDD-</a:t>
            </a:r>
            <a:r>
              <a:rPr lang="en-US" altLang="zh-CN" dirty="0" err="1"/>
              <a:t>SCell</a:t>
            </a:r>
            <a:r>
              <a:rPr lang="en-US" altLang="zh-CN" dirty="0"/>
              <a:t> in LTE-TDD-FDD CA with LTE-TDD-</a:t>
            </a:r>
            <a:r>
              <a:rPr lang="en-US" altLang="zh-CN" dirty="0" err="1"/>
              <a:t>PCell</a:t>
            </a:r>
            <a:r>
              <a:rPr lang="en-US" altLang="zh-CN" dirty="0"/>
              <a:t> is applied</a:t>
            </a:r>
            <a:endParaRPr lang="zh-CN" altLang="zh-CN" dirty="0"/>
          </a:p>
          <a:p>
            <a:pPr lvl="4"/>
            <a:r>
              <a:rPr lang="en-US" altLang="zh-CN" dirty="0"/>
              <a:t>UE is allowed to transmit NR UL signals at least in the </a:t>
            </a:r>
            <a:r>
              <a:rPr lang="en-US" altLang="zh-CN" dirty="0" err="1"/>
              <a:t>subframe</a:t>
            </a:r>
            <a:r>
              <a:rPr lang="en-US" altLang="zh-CN" dirty="0"/>
              <a:t>(s) where LTE UL transmission is not allowed according to the DL-reference UL/DL configuration</a:t>
            </a:r>
            <a:endParaRPr lang="zh-CN" altLang="zh-CN" dirty="0"/>
          </a:p>
          <a:p>
            <a:pPr lvl="4"/>
            <a:r>
              <a:rPr lang="en-US" altLang="zh-CN" dirty="0"/>
              <a:t>FFS whether or not a UE-specific </a:t>
            </a:r>
            <a:r>
              <a:rPr lang="en-US" altLang="zh-CN" dirty="0" err="1"/>
              <a:t>subframe</a:t>
            </a:r>
            <a:r>
              <a:rPr lang="en-US" altLang="zh-CN" dirty="0"/>
              <a:t> offset for the DL-reference UL/DL configuration can be configured considering system resource utilization and potential spec impact</a:t>
            </a:r>
            <a:endParaRPr lang="zh-CN" altLang="zh-CN" dirty="0"/>
          </a:p>
          <a:p>
            <a:pPr lvl="3"/>
            <a:r>
              <a:rPr lang="en-US" altLang="zh-CN" dirty="0"/>
              <a:t>Case 2: Release 15 LTE-FDD HARQ timing</a:t>
            </a:r>
            <a:endParaRPr lang="zh-CN" altLang="zh-CN" dirty="0"/>
          </a:p>
          <a:p>
            <a:pPr lvl="4"/>
            <a:r>
              <a:rPr lang="en-US" altLang="zh-CN" dirty="0"/>
              <a:t>No impact on LTE RAN1 specifications</a:t>
            </a:r>
            <a:endParaRPr lang="zh-CN" altLang="zh-CN" dirty="0"/>
          </a:p>
          <a:p>
            <a:pPr lvl="3"/>
            <a:r>
              <a:rPr lang="en-US" altLang="zh-CN" dirty="0"/>
              <a:t>Note: it doesn’t necessarily imply that UE has to support both cases</a:t>
            </a:r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83091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GB" altLang="zh-CN" b="1" u="sng" dirty="0"/>
              <a:t>Topics for offline discussion during this week:</a:t>
            </a:r>
            <a:endParaRPr lang="zh-CN" altLang="zh-CN" dirty="0"/>
          </a:p>
          <a:p>
            <a:pPr lvl="1"/>
            <a:r>
              <a:rPr lang="en-GB" altLang="zh-CN" dirty="0"/>
              <a:t>Assume that there is no impact on the LTE specifications for non-EN-DC UEs</a:t>
            </a:r>
            <a:endParaRPr lang="zh-CN" altLang="zh-CN" dirty="0"/>
          </a:p>
          <a:p>
            <a:pPr lvl="1"/>
            <a:r>
              <a:rPr lang="en-GB" altLang="zh-CN" dirty="0"/>
              <a:t>Assume that there is no impact on the LTE specifications for any frequency-domain solution </a:t>
            </a:r>
            <a:endParaRPr lang="zh-CN" altLang="zh-CN" dirty="0"/>
          </a:p>
          <a:p>
            <a:pPr lvl="1"/>
            <a:r>
              <a:rPr lang="en-GB" altLang="zh-CN" dirty="0"/>
              <a:t>At least to support the multi-vendor scenario: </a:t>
            </a:r>
            <a:endParaRPr lang="zh-CN" altLang="zh-CN" dirty="0"/>
          </a:p>
          <a:p>
            <a:pPr lvl="2"/>
            <a:r>
              <a:rPr lang="en-GB" altLang="zh-CN" dirty="0"/>
              <a:t>Develop details of possible frequency-domain and time-domain solutions</a:t>
            </a:r>
            <a:endParaRPr lang="zh-CN" altLang="zh-CN" dirty="0"/>
          </a:p>
          <a:p>
            <a:pPr lvl="3"/>
            <a:r>
              <a:rPr lang="en-GB" altLang="zh-CN" dirty="0"/>
              <a:t>e.g. do we need to specify support for semi-static configuration of a time domain pattern for half-duplex handling of the harmonic issue?</a:t>
            </a:r>
            <a:endParaRPr lang="zh-CN" altLang="zh-CN" dirty="0"/>
          </a:p>
          <a:p>
            <a:pPr lvl="3"/>
            <a:r>
              <a:rPr lang="en-GB" altLang="zh-CN" dirty="0"/>
              <a:t>What further guidance do we need to give to RAN3 for X2/</a:t>
            </a:r>
            <a:r>
              <a:rPr lang="en-GB" altLang="zh-CN" dirty="0" err="1"/>
              <a:t>Xn</a:t>
            </a:r>
            <a:r>
              <a:rPr lang="en-GB" altLang="zh-CN" dirty="0"/>
              <a:t> signalling?</a:t>
            </a:r>
            <a:endParaRPr lang="zh-CN" altLang="zh-CN" dirty="0"/>
          </a:p>
          <a:p>
            <a:pPr lvl="3"/>
            <a:r>
              <a:rPr lang="en-GB" altLang="zh-CN" dirty="0"/>
              <a:t>Can the single-UL </a:t>
            </a:r>
            <a:r>
              <a:rPr lang="en-GB" altLang="zh-CN" dirty="0" err="1"/>
              <a:t>tx</a:t>
            </a:r>
            <a:r>
              <a:rPr lang="en-GB" altLang="zh-CN" dirty="0"/>
              <a:t> solutions be reused as-is for the harmonic issue? (e.g. can it achieve half-duplex?)</a:t>
            </a:r>
            <a:endParaRPr lang="zh-CN" altLang="zh-CN" dirty="0"/>
          </a:p>
          <a:p>
            <a:pPr lvl="1"/>
            <a:r>
              <a:rPr lang="en-GB" altLang="zh-CN" dirty="0"/>
              <a:t>Does UE behaviour need to be specified in case of collisions between UL </a:t>
            </a:r>
            <a:r>
              <a:rPr lang="en-GB" altLang="zh-CN" dirty="0" err="1"/>
              <a:t>tx</a:t>
            </a:r>
            <a:r>
              <a:rPr lang="en-GB" altLang="zh-CN" dirty="0"/>
              <a:t> and DL </a:t>
            </a:r>
            <a:r>
              <a:rPr lang="en-GB" altLang="zh-CN" dirty="0" err="1"/>
              <a:t>rx</a:t>
            </a:r>
            <a:r>
              <a:rPr lang="en-GB" altLang="zh-CN" dirty="0"/>
              <a:t>, or can this be left unspecified? </a:t>
            </a:r>
            <a:endParaRPr lang="zh-CN" altLang="zh-CN" dirty="0"/>
          </a:p>
          <a:p>
            <a:pPr lvl="2"/>
            <a:r>
              <a:rPr lang="en-GB" altLang="zh-CN" dirty="0"/>
              <a:t>Note that the 2-UL transmission collision case was already handled by RAN plenary</a:t>
            </a:r>
            <a:endParaRPr lang="zh-CN" altLang="zh-CN" dirty="0"/>
          </a:p>
          <a:p>
            <a:pPr lvl="1"/>
            <a:r>
              <a:rPr lang="en-GB" altLang="zh-CN" dirty="0"/>
              <a:t>Is it necessary to specify how it is identified when the problematic interference scenarios arise? </a:t>
            </a:r>
            <a:endParaRPr lang="zh-CN" altLang="zh-CN" dirty="0"/>
          </a:p>
          <a:p>
            <a:pPr lvl="2"/>
            <a:r>
              <a:rPr lang="en-GB" altLang="zh-CN" dirty="0"/>
              <a:t>In cases where carrier frequencies give rise to harmonic issues, is it assumed that the interference is always present? </a:t>
            </a:r>
            <a:endParaRPr lang="zh-CN" altLang="zh-CN" dirty="0"/>
          </a:p>
          <a:p>
            <a:r>
              <a:rPr lang="en-GB" altLang="zh-CN" dirty="0"/>
              <a:t>Time and place of offline session TBA. </a:t>
            </a:r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07543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Discussion point 1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400" dirty="0" smtClean="0"/>
              <a:t>Any specification impacts on non-EN-DC UEs ?</a:t>
            </a:r>
          </a:p>
          <a:p>
            <a:pPr lvl="1"/>
            <a:r>
              <a:rPr lang="en-US" altLang="zh-CN" sz="2000" dirty="0" smtClean="0"/>
              <a:t>No specification impacts for UE configured with LTE only</a:t>
            </a:r>
          </a:p>
          <a:p>
            <a:pPr lvl="1"/>
            <a:r>
              <a:rPr lang="en-US" altLang="zh-CN" sz="2000" dirty="0" smtClean="0"/>
              <a:t>FFS specification impacts for UE configured with NR-NR DC</a:t>
            </a:r>
          </a:p>
          <a:p>
            <a:pPr lvl="2"/>
            <a:r>
              <a:rPr lang="en-US" altLang="zh-CN" sz="1800" dirty="0" smtClean="0"/>
              <a:t>to be addressed after solutions for EN-DC is finalized.</a:t>
            </a:r>
            <a:endParaRPr lang="zh-CN" altLang="zh-CN" sz="1800" dirty="0"/>
          </a:p>
          <a:p>
            <a:pPr lvl="1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475250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Discussion point 2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GB" altLang="zh-CN" sz="2200" dirty="0"/>
              <a:t>I</a:t>
            </a:r>
            <a:r>
              <a:rPr lang="en-GB" altLang="zh-CN" sz="2200" dirty="0" smtClean="0"/>
              <a:t>mpact </a:t>
            </a:r>
            <a:r>
              <a:rPr lang="en-GB" altLang="zh-CN" sz="2200" dirty="0"/>
              <a:t>on the LTE specifications for </a:t>
            </a:r>
            <a:r>
              <a:rPr lang="en-GB" altLang="zh-CN" sz="2200" dirty="0" smtClean="0"/>
              <a:t>frequency-domain solution?</a:t>
            </a:r>
          </a:p>
          <a:p>
            <a:pPr marL="742950" lvl="2" indent="-342900"/>
            <a:r>
              <a:rPr lang="en-GB" altLang="zh-CN" sz="1900" dirty="0" smtClean="0"/>
              <a:t>No specification impact for LTE </a:t>
            </a:r>
            <a:r>
              <a:rPr lang="en-GB" altLang="zh-CN" sz="1900" dirty="0" err="1" smtClean="0"/>
              <a:t>Uu</a:t>
            </a:r>
            <a:r>
              <a:rPr lang="en-GB" altLang="zh-CN" sz="1900" dirty="0" smtClean="0"/>
              <a:t> spec</a:t>
            </a:r>
          </a:p>
          <a:p>
            <a:pPr marL="742950" lvl="2" indent="-342900"/>
            <a:r>
              <a:rPr lang="en-GB" altLang="zh-CN" sz="1900" dirty="0" smtClean="0"/>
              <a:t>Backhaul signalling on FDM pattern (between LTE UL and NR DL) should be specified for enhanced X2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zh-CN" sz="2200" dirty="0"/>
              <a:t>Impacts on the LTE specifications for </a:t>
            </a:r>
            <a:r>
              <a:rPr lang="en-US" altLang="zh-CN" sz="2200" dirty="0" smtClean="0"/>
              <a:t>time-domain solution?</a:t>
            </a:r>
          </a:p>
          <a:p>
            <a:pPr marL="742950" lvl="2" indent="-342900"/>
            <a:r>
              <a:rPr lang="en-US" altLang="zh-CN" sz="1900" dirty="0" smtClean="0"/>
              <a:t>FFS specification impact for LTE </a:t>
            </a:r>
            <a:r>
              <a:rPr lang="en-US" altLang="zh-CN" sz="1900" dirty="0" err="1" smtClean="0"/>
              <a:t>Uu</a:t>
            </a:r>
            <a:r>
              <a:rPr lang="en-US" altLang="zh-CN" sz="1900" dirty="0" smtClean="0"/>
              <a:t> spec, potential impacts may include signal the TDM pattern to UE and the corresponding HARQ timing </a:t>
            </a:r>
          </a:p>
          <a:p>
            <a:pPr marL="1200150" lvl="3" indent="-342900"/>
            <a:r>
              <a:rPr lang="en-US" altLang="zh-CN" sz="1700" dirty="0" smtClean="0"/>
              <a:t>Common design with single UL </a:t>
            </a:r>
            <a:r>
              <a:rPr lang="en-US" altLang="zh-CN" sz="1700" dirty="0" err="1" smtClean="0"/>
              <a:t>Tx</a:t>
            </a:r>
            <a:r>
              <a:rPr lang="en-US" altLang="zh-CN" sz="1700" dirty="0" smtClean="0"/>
              <a:t> can be considered</a:t>
            </a:r>
          </a:p>
          <a:p>
            <a:pPr marL="742950" lvl="2" indent="-342900"/>
            <a:r>
              <a:rPr lang="en-US" altLang="zh-CN" sz="1900" dirty="0" smtClean="0"/>
              <a:t>Backhaul signaling on TDM pattern (between LTE UL and NR DL) should be specified for enhanced X2</a:t>
            </a:r>
            <a:endParaRPr lang="zh-CN" altLang="zh-CN" sz="1900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257145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Discussion point 3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09120"/>
          </a:xfrm>
        </p:spPr>
        <p:txBody>
          <a:bodyPr>
            <a:normAutofit fontScale="85000" lnSpcReduction="20000"/>
          </a:bodyPr>
          <a:lstStyle/>
          <a:p>
            <a:r>
              <a:rPr lang="en-GB" altLang="zh-CN" sz="2400" dirty="0" smtClean="0"/>
              <a:t>Necessity to </a:t>
            </a:r>
            <a:r>
              <a:rPr lang="en-GB" altLang="zh-CN" sz="2400" dirty="0"/>
              <a:t>specify support for semi-static configuration of a time domain pattern for half-duplex handling of the harmonic issue</a:t>
            </a:r>
            <a:r>
              <a:rPr lang="en-GB" altLang="zh-CN" sz="2400" dirty="0" smtClean="0"/>
              <a:t>?</a:t>
            </a:r>
          </a:p>
          <a:p>
            <a:pPr lvl="1"/>
            <a:r>
              <a:rPr lang="en-US" altLang="zh-CN" sz="2000" dirty="0" smtClean="0"/>
              <a:t>At least backhaul signaling should be specified (enhanced X2 and </a:t>
            </a:r>
            <a:r>
              <a:rPr lang="en-US" altLang="zh-CN" sz="2000" dirty="0" err="1" smtClean="0"/>
              <a:t>Xn</a:t>
            </a:r>
            <a:r>
              <a:rPr lang="en-US" altLang="zh-CN" sz="2000" dirty="0" smtClean="0"/>
              <a:t>) to enable time-domain and frequency domain based network scheduling solution</a:t>
            </a:r>
          </a:p>
          <a:p>
            <a:pPr lvl="1"/>
            <a:r>
              <a:rPr lang="en-US" altLang="zh-CN" sz="2000" dirty="0" smtClean="0"/>
              <a:t>FFS TDM pattern is signaled to UE</a:t>
            </a:r>
            <a:endParaRPr lang="zh-CN" altLang="zh-CN" sz="2000" dirty="0"/>
          </a:p>
          <a:p>
            <a:r>
              <a:rPr lang="en-GB" altLang="zh-CN" sz="2300" dirty="0"/>
              <a:t>What further guidance do we need to give to RAN3 for X2/</a:t>
            </a:r>
            <a:r>
              <a:rPr lang="en-GB" altLang="zh-CN" sz="2300" dirty="0" err="1"/>
              <a:t>Xn</a:t>
            </a:r>
            <a:r>
              <a:rPr lang="en-GB" altLang="zh-CN" sz="2300" dirty="0"/>
              <a:t> signalling</a:t>
            </a:r>
            <a:r>
              <a:rPr lang="en-GB" altLang="zh-CN" sz="2300" dirty="0" smtClean="0"/>
              <a:t>?</a:t>
            </a:r>
          </a:p>
          <a:p>
            <a:pPr lvl="1"/>
            <a:r>
              <a:rPr lang="en-GB" altLang="zh-CN" sz="2000" dirty="0" smtClean="0"/>
              <a:t>In addition to what was agreed in </a:t>
            </a:r>
            <a:r>
              <a:rPr lang="en-GB" altLang="zh-CN" sz="2000" u="sng" dirty="0" smtClean="0">
                <a:hlinkClick r:id="rId2"/>
              </a:rPr>
              <a:t>R1-1715041</a:t>
            </a:r>
            <a:r>
              <a:rPr lang="en-GB" altLang="zh-CN" sz="2000" u="sng" dirty="0" smtClean="0"/>
              <a:t> (RAN1#90</a:t>
            </a:r>
            <a:r>
              <a:rPr lang="en-GB" altLang="zh-CN" sz="2000" dirty="0" smtClean="0"/>
              <a:t>) as shown in the annex, which was for LTE-NR overlapping spectrum, following should be introduced</a:t>
            </a:r>
          </a:p>
          <a:p>
            <a:pPr lvl="2"/>
            <a:r>
              <a:rPr lang="en-GB" altLang="zh-CN" sz="1600" dirty="0" smtClean="0"/>
              <a:t>Semi-static TDM pattern between an LTE UL carrier and an NR DL carrier which has the harmonic relation</a:t>
            </a:r>
          </a:p>
          <a:p>
            <a:pPr lvl="2"/>
            <a:r>
              <a:rPr lang="en-GB" altLang="zh-CN" sz="1600" dirty="0" smtClean="0"/>
              <a:t>Semi-static FDM between an LTE UL carrier and an NR DL carrier which has the has the harmonic relation </a:t>
            </a:r>
            <a:endParaRPr lang="zh-CN" altLang="zh-CN" sz="1600" dirty="0"/>
          </a:p>
          <a:p>
            <a:pPr marL="342900" lvl="2" indent="-342900"/>
            <a:r>
              <a:rPr lang="en-GB" altLang="zh-CN" sz="2300" dirty="0"/>
              <a:t>Can the single-UL </a:t>
            </a:r>
            <a:r>
              <a:rPr lang="en-GB" altLang="zh-CN" sz="2300" dirty="0" err="1"/>
              <a:t>tx</a:t>
            </a:r>
            <a:r>
              <a:rPr lang="en-GB" altLang="zh-CN" sz="2300" dirty="0"/>
              <a:t> solutions be reused as-is for the harmonic issue? (e.g. can it achieve half-duplex</a:t>
            </a:r>
            <a:r>
              <a:rPr lang="en-GB" altLang="zh-CN" sz="2300" dirty="0" smtClean="0"/>
              <a:t>?) –relevant single UL </a:t>
            </a:r>
            <a:r>
              <a:rPr lang="en-GB" altLang="zh-CN" sz="2300" dirty="0" err="1" smtClean="0"/>
              <a:t>Tx</a:t>
            </a:r>
            <a:r>
              <a:rPr lang="en-GB" altLang="zh-CN" sz="2300" dirty="0" smtClean="0"/>
              <a:t> agreement shown in slide 9</a:t>
            </a:r>
          </a:p>
          <a:p>
            <a:pPr marL="800100" lvl="3" indent="-342900"/>
            <a:r>
              <a:rPr lang="en-GB" altLang="zh-CN" dirty="0" smtClean="0"/>
              <a:t>Not sufficient, in single UL </a:t>
            </a:r>
            <a:r>
              <a:rPr lang="en-GB" altLang="zh-CN" dirty="0" err="1" smtClean="0"/>
              <a:t>Tx</a:t>
            </a:r>
            <a:r>
              <a:rPr lang="en-GB" altLang="zh-CN" dirty="0" smtClean="0"/>
              <a:t> solution the TDM pattern is defined between an LTE UL and NR UL carrier, while for time-domain based harmonic solution the TDM pattern should be between an LTE UL and NR DL carrier</a:t>
            </a:r>
          </a:p>
          <a:p>
            <a:pPr marL="800100" lvl="3" indent="-342900"/>
            <a:r>
              <a:rPr lang="en-GB" altLang="zh-CN" dirty="0" smtClean="0"/>
              <a:t>Single UL </a:t>
            </a:r>
            <a:r>
              <a:rPr lang="en-GB" altLang="zh-CN" dirty="0" err="1" smtClean="0"/>
              <a:t>Tx</a:t>
            </a:r>
            <a:r>
              <a:rPr lang="en-GB" altLang="zh-CN" dirty="0" smtClean="0"/>
              <a:t> solution does not support frequency domain solution for harmonic. </a:t>
            </a:r>
          </a:p>
        </p:txBody>
      </p:sp>
    </p:spTree>
    <p:extLst>
      <p:ext uri="{BB962C8B-B14F-4D97-AF65-F5344CB8AC3E}">
        <p14:creationId xmlns:p14="http://schemas.microsoft.com/office/powerpoint/2010/main" val="31279353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Discussion point 4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GB" altLang="zh-CN" sz="2000" dirty="0"/>
              <a:t>Does UE behaviour need to be specified in case of collisions between UL </a:t>
            </a:r>
            <a:r>
              <a:rPr lang="en-GB" altLang="zh-CN" sz="2000" dirty="0" err="1"/>
              <a:t>tx</a:t>
            </a:r>
            <a:r>
              <a:rPr lang="en-GB" altLang="zh-CN" sz="2000" dirty="0"/>
              <a:t> and DL </a:t>
            </a:r>
            <a:r>
              <a:rPr lang="en-GB" altLang="zh-CN" sz="2000" dirty="0" err="1"/>
              <a:t>rx</a:t>
            </a:r>
            <a:r>
              <a:rPr lang="en-GB" altLang="zh-CN" sz="2000" dirty="0"/>
              <a:t>, or can this be left unspecified?  </a:t>
            </a:r>
            <a:endParaRPr lang="en-GB" altLang="zh-CN" sz="2000" dirty="0" smtClean="0"/>
          </a:p>
          <a:p>
            <a:pPr marL="742950" lvl="2" indent="-342900"/>
            <a:r>
              <a:rPr lang="en-GB" altLang="zh-CN" sz="1800" dirty="0" smtClean="0"/>
              <a:t>If UE is scheduled with simultaneous LTE UL </a:t>
            </a:r>
            <a:r>
              <a:rPr lang="en-GB" altLang="zh-CN" sz="1800" dirty="0" err="1" smtClean="0"/>
              <a:t>Tx</a:t>
            </a:r>
            <a:r>
              <a:rPr lang="en-GB" altLang="zh-CN" sz="1800" dirty="0" smtClean="0"/>
              <a:t> and NR DL Rx, and there is UE self-interference between them due to harmonic issues, following options can be considered </a:t>
            </a:r>
          </a:p>
          <a:p>
            <a:pPr marL="1200150" lvl="3" indent="-342900"/>
            <a:r>
              <a:rPr lang="en-GB" altLang="zh-CN" sz="1600" dirty="0" smtClean="0"/>
              <a:t>Option 1: UE behaviour is not specified, i.e. up to UE implementation</a:t>
            </a:r>
          </a:p>
          <a:p>
            <a:pPr marL="1200150" lvl="3" indent="-342900"/>
            <a:r>
              <a:rPr lang="en-GB" altLang="zh-CN" sz="1600" dirty="0" smtClean="0"/>
              <a:t>Option 2: Specify that UE consider the above scheduling to be error case</a:t>
            </a:r>
          </a:p>
          <a:p>
            <a:pPr marL="1200150" lvl="3" indent="-342900"/>
            <a:r>
              <a:rPr lang="en-GB" altLang="zh-CN" sz="1600" dirty="0" smtClean="0"/>
              <a:t>Option 3: Specify the UE behaviour, e.g. channel dropping rule between the </a:t>
            </a:r>
            <a:r>
              <a:rPr lang="en-GB" altLang="zh-CN" sz="1600" dirty="0" err="1" smtClean="0"/>
              <a:t>Tx</a:t>
            </a:r>
            <a:r>
              <a:rPr lang="en-GB" altLang="zh-CN" sz="1600" dirty="0" smtClean="0"/>
              <a:t> and Rx. </a:t>
            </a:r>
          </a:p>
          <a:p>
            <a:pPr marL="742950" lvl="2" indent="-342900"/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379169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Discussion point 5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altLang="zh-CN" sz="2000" dirty="0"/>
              <a:t>Is it necessary to specify how it is identified when the problematic interference scenarios arise? </a:t>
            </a:r>
            <a:endParaRPr lang="en-GB" altLang="zh-CN" sz="2000" dirty="0" smtClean="0"/>
          </a:p>
          <a:p>
            <a:pPr lvl="1"/>
            <a:r>
              <a:rPr lang="en-GB" altLang="zh-CN" sz="1800" dirty="0" smtClean="0"/>
              <a:t>For a LTE UL and NR DL carrier </a:t>
            </a:r>
            <a:r>
              <a:rPr lang="en-US" altLang="zh-CN" sz="1800" dirty="0" smtClean="0"/>
              <a:t>with harmonic relations, following options can be considered to identify the presence and severity of UE self-interference due to harmonic issue</a:t>
            </a:r>
          </a:p>
          <a:p>
            <a:pPr lvl="2"/>
            <a:r>
              <a:rPr lang="en-US" altLang="zh-CN" sz="1800" dirty="0" smtClean="0"/>
              <a:t>Option 1: identified by network implementation, e.g. network can identify the presence/severity of the UE self-interference by using existing information (no spec impact), following examples for discussion purpose</a:t>
            </a:r>
          </a:p>
          <a:p>
            <a:pPr lvl="3"/>
            <a:r>
              <a:rPr lang="en-US" altLang="zh-CN" sz="1400" dirty="0" smtClean="0"/>
              <a:t>Simultaneous LTE UL and NR DL, or not. </a:t>
            </a:r>
          </a:p>
          <a:p>
            <a:pPr lvl="3"/>
            <a:r>
              <a:rPr lang="en-US" altLang="zh-CN" sz="1400" dirty="0" smtClean="0"/>
              <a:t>Scheduled UL and DL PRBs in case of simultaneous LTE UL and NR DL</a:t>
            </a:r>
          </a:p>
          <a:p>
            <a:pPr lvl="3"/>
            <a:r>
              <a:rPr lang="en-US" altLang="zh-CN" sz="1400" dirty="0" smtClean="0"/>
              <a:t>UE </a:t>
            </a:r>
            <a:r>
              <a:rPr lang="en-US" altLang="zh-CN" sz="1400" dirty="0" err="1" smtClean="0"/>
              <a:t>Tx</a:t>
            </a:r>
            <a:r>
              <a:rPr lang="en-US" altLang="zh-CN" sz="1400" dirty="0" smtClean="0"/>
              <a:t> power level </a:t>
            </a:r>
          </a:p>
          <a:p>
            <a:pPr lvl="3"/>
            <a:r>
              <a:rPr lang="en-US" altLang="zh-CN" sz="1400" dirty="0" smtClean="0"/>
              <a:t>UE DL Rx signal quality, </a:t>
            </a:r>
            <a:r>
              <a:rPr lang="en-US" altLang="zh-CN" sz="1400" dirty="0" err="1" smtClean="0"/>
              <a:t>e.g</a:t>
            </a:r>
            <a:r>
              <a:rPr lang="en-US" altLang="zh-CN" sz="1400" dirty="0" smtClean="0"/>
              <a:t> CQI. </a:t>
            </a:r>
          </a:p>
          <a:p>
            <a:pPr lvl="2"/>
            <a:r>
              <a:rPr lang="en-US" altLang="zh-CN" sz="1800" dirty="0"/>
              <a:t>Option2</a:t>
            </a:r>
            <a:r>
              <a:rPr lang="en-US" altLang="zh-CN" sz="1800" dirty="0" smtClean="0"/>
              <a:t>: identified by UE </a:t>
            </a:r>
            <a:r>
              <a:rPr lang="en-US" altLang="zh-CN" sz="1800" dirty="0"/>
              <a:t>based on measurement configuratio</a:t>
            </a:r>
            <a:r>
              <a:rPr lang="en-US" altLang="zh-CN" sz="1800" dirty="0">
                <a:solidFill>
                  <a:srgbClr val="FF0000"/>
                </a:solidFill>
              </a:rPr>
              <a:t>n </a:t>
            </a:r>
            <a:r>
              <a:rPr lang="en-US" altLang="zh-CN" sz="1800" dirty="0"/>
              <a:t>and reports to network (with additional spec impact) </a:t>
            </a:r>
          </a:p>
          <a:p>
            <a:pPr marL="457200" lvl="1" indent="0">
              <a:buNone/>
            </a:pPr>
            <a:endParaRPr lang="zh-CN" altLang="zh-CN" sz="2000" dirty="0"/>
          </a:p>
        </p:txBody>
      </p:sp>
    </p:spTree>
    <p:extLst>
      <p:ext uri="{BB962C8B-B14F-4D97-AF65-F5344CB8AC3E}">
        <p14:creationId xmlns:p14="http://schemas.microsoft.com/office/powerpoint/2010/main" val="4349441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507288" cy="4997152"/>
          </a:xfrm>
        </p:spPr>
        <p:txBody>
          <a:bodyPr>
            <a:normAutofit fontScale="62500" lnSpcReduction="20000"/>
          </a:bodyPr>
          <a:lstStyle/>
          <a:p>
            <a:pPr marL="342900" lvl="1" indent="-342900">
              <a:buFont typeface="Arial" pitchFamily="34" charset="0"/>
              <a:buChar char="•"/>
            </a:pPr>
            <a:endParaRPr lang="en-US" altLang="zh-CN" sz="2000" dirty="0" smtClean="0"/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sz="2600" dirty="0" smtClean="0"/>
              <a:t>Following Backhaul </a:t>
            </a:r>
            <a:r>
              <a:rPr lang="en-US" altLang="zh-CN" sz="2600" dirty="0"/>
              <a:t>signaling </a:t>
            </a:r>
            <a:r>
              <a:rPr lang="en-US" altLang="zh-CN" sz="2600" dirty="0" smtClean="0"/>
              <a:t>is </a:t>
            </a:r>
            <a:r>
              <a:rPr lang="en-US" altLang="zh-CN" sz="2600" dirty="0"/>
              <a:t>specified (enhanced X2 and </a:t>
            </a:r>
            <a:r>
              <a:rPr lang="en-US" altLang="zh-CN" sz="2600" dirty="0" err="1"/>
              <a:t>Xn</a:t>
            </a:r>
            <a:r>
              <a:rPr lang="en-US" altLang="zh-CN" sz="2600" dirty="0"/>
              <a:t>) to enable time-domain and frequency domain based network scheduling </a:t>
            </a:r>
            <a:r>
              <a:rPr lang="en-US" altLang="zh-CN" sz="2600" dirty="0" smtClean="0"/>
              <a:t>solution, send LS to RAN3 to specify the signaling details</a:t>
            </a:r>
            <a:endParaRPr lang="en-US" altLang="zh-CN" sz="26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GB" altLang="zh-CN" sz="2300" dirty="0"/>
              <a:t>Semi-static </a:t>
            </a:r>
            <a:r>
              <a:rPr lang="en-GB" altLang="zh-CN" sz="2300" dirty="0" smtClean="0"/>
              <a:t>time </a:t>
            </a:r>
            <a:r>
              <a:rPr lang="en-GB" altLang="zh-CN" sz="2300" dirty="0"/>
              <a:t>pattern </a:t>
            </a:r>
            <a:r>
              <a:rPr lang="en-GB" altLang="zh-CN" sz="2300" dirty="0" smtClean="0"/>
              <a:t>intended for reception/transmission on an LTE UL carrier and an NR DL carrier on non-overlapping frequencies is shared between </a:t>
            </a:r>
            <a:r>
              <a:rPr lang="en-GB" altLang="zh-CN" sz="2300" dirty="0" err="1" smtClean="0"/>
              <a:t>eNB</a:t>
            </a:r>
            <a:r>
              <a:rPr lang="en-GB" altLang="zh-CN" sz="2300" dirty="0" smtClean="0"/>
              <a:t> and </a:t>
            </a:r>
            <a:r>
              <a:rPr lang="en-GB" altLang="zh-CN" sz="2300" dirty="0" err="1" smtClean="0"/>
              <a:t>gNB</a:t>
            </a:r>
            <a:endParaRPr lang="en-GB" altLang="zh-CN" sz="2300" dirty="0" smtClean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GB" altLang="zh-CN" sz="2300" dirty="0"/>
              <a:t>Semi-static </a:t>
            </a:r>
            <a:r>
              <a:rPr lang="en-GB" altLang="zh-CN" sz="2300" dirty="0" smtClean="0"/>
              <a:t>frequency </a:t>
            </a:r>
            <a:r>
              <a:rPr lang="en-GB" altLang="zh-CN" sz="2300" dirty="0"/>
              <a:t>pattern intended for reception/transmission on an LTE UL carrier and an NR DL carrier on non-overlapping frequencies is shared between </a:t>
            </a:r>
            <a:r>
              <a:rPr lang="en-GB" altLang="zh-CN" sz="2300" dirty="0" err="1"/>
              <a:t>eNB</a:t>
            </a:r>
            <a:r>
              <a:rPr lang="en-GB" altLang="zh-CN" sz="2300" dirty="0"/>
              <a:t> and </a:t>
            </a:r>
            <a:r>
              <a:rPr lang="en-GB" altLang="zh-CN" sz="2300" dirty="0" err="1"/>
              <a:t>gNB</a:t>
            </a:r>
            <a:endParaRPr lang="en-GB" altLang="zh-CN" sz="2300" dirty="0"/>
          </a:p>
          <a:p>
            <a:pPr marL="342900" lvl="1" indent="-342900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altLang="zh-CN" sz="2600" dirty="0" smtClean="0"/>
              <a:t>The LTE DL reference HARQ timing can be signaled to the UE when time-domain based network scheduling solution is used, reuse the signaling for single UL </a:t>
            </a:r>
            <a:r>
              <a:rPr lang="en-US" altLang="zh-CN" sz="2600" dirty="0" err="1" smtClean="0"/>
              <a:t>Tx</a:t>
            </a:r>
            <a:r>
              <a:rPr lang="en-US" altLang="zh-CN" sz="2600" dirty="0" smtClean="0"/>
              <a:t>  operation</a:t>
            </a:r>
            <a:endParaRPr lang="en-US" altLang="zh-CN" sz="2200" dirty="0" smtClean="0"/>
          </a:p>
          <a:p>
            <a:pPr marL="342900" lvl="1" indent="-342900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altLang="zh-CN" sz="2600" dirty="0" smtClean="0"/>
              <a:t>FFS </a:t>
            </a:r>
            <a:r>
              <a:rPr lang="en-US" altLang="zh-CN" sz="2600" dirty="0"/>
              <a:t>TDM </a:t>
            </a:r>
            <a:r>
              <a:rPr lang="en-US" altLang="zh-CN" sz="2600" dirty="0" smtClean="0"/>
              <a:t>pattern </a:t>
            </a:r>
            <a:r>
              <a:rPr lang="en-US" altLang="zh-CN" sz="2600" dirty="0"/>
              <a:t>between an LTE UL carrier and NR DL carrier </a:t>
            </a:r>
            <a:r>
              <a:rPr lang="en-US" altLang="zh-CN" sz="2600" dirty="0" smtClean="0"/>
              <a:t>can be signaled to UE</a:t>
            </a:r>
          </a:p>
          <a:p>
            <a:pPr marL="342900" lvl="1" indent="-342900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GB" altLang="zh-CN" sz="2600" dirty="0" smtClean="0"/>
              <a:t>If </a:t>
            </a:r>
            <a:r>
              <a:rPr lang="en-GB" altLang="zh-CN" sz="2600" dirty="0"/>
              <a:t>UE is scheduled with simultaneous LTE UL </a:t>
            </a:r>
            <a:r>
              <a:rPr lang="en-GB" altLang="zh-CN" sz="2600" dirty="0" err="1"/>
              <a:t>Tx</a:t>
            </a:r>
            <a:r>
              <a:rPr lang="en-GB" altLang="zh-CN" sz="2600" dirty="0"/>
              <a:t> and NR DL Rx, and there is UE self-interference between them due to harmonic issues, down select among following options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GB" altLang="zh-CN" sz="2300" dirty="0"/>
              <a:t>Option 1: UE behaviour is not specified, i.e. up to UE implementation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GB" altLang="zh-CN" sz="2300" dirty="0"/>
              <a:t>Option 2: Specify that UE consider the above scheduling to be error case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GB" altLang="zh-CN" sz="2300" dirty="0"/>
              <a:t>Option 3: Specify the UE behaviour, e.g. channel dropping rule between the </a:t>
            </a:r>
            <a:r>
              <a:rPr lang="en-GB" altLang="zh-CN" sz="2300" dirty="0" err="1"/>
              <a:t>Tx</a:t>
            </a:r>
            <a:r>
              <a:rPr lang="en-GB" altLang="zh-CN" sz="2300" dirty="0"/>
              <a:t> and Rx. </a:t>
            </a:r>
          </a:p>
          <a:p>
            <a:pPr marL="342900" lvl="1" indent="-342900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altLang="zh-CN" sz="2600" dirty="0"/>
              <a:t>Specification impacts to non-EN-DC UEs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2300" dirty="0"/>
              <a:t>No specification impacts for UE configured with LTE only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2300" dirty="0"/>
              <a:t>FFS specification impacts for UE configured with NR-NR DC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zh-CN" sz="1900" dirty="0"/>
              <a:t>to be addressed after solutions for EN-DC is finalized.</a:t>
            </a:r>
            <a:endParaRPr lang="zh-CN" altLang="zh-CN" sz="1900" dirty="0"/>
          </a:p>
        </p:txBody>
      </p:sp>
    </p:spTree>
    <p:extLst>
      <p:ext uri="{BB962C8B-B14F-4D97-AF65-F5344CB8AC3E}">
        <p14:creationId xmlns:p14="http://schemas.microsoft.com/office/powerpoint/2010/main" val="16210159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3200" dirty="0" smtClean="0"/>
              <a:t>Agreed backhaul signaling for LTE-NR co-existence (LS in </a:t>
            </a:r>
            <a:r>
              <a:rPr lang="en-GB" altLang="zh-CN" sz="3200" u="sng" dirty="0" smtClean="0">
                <a:hlinkClick r:id="rId2"/>
              </a:rPr>
              <a:t>R1-1715041</a:t>
            </a:r>
            <a:r>
              <a:rPr lang="en-GB" altLang="zh-CN" sz="3200" u="sng" dirty="0" smtClean="0"/>
              <a:t>, </a:t>
            </a:r>
            <a:r>
              <a:rPr lang="en-GB" altLang="zh-CN" sz="3200" dirty="0" smtClean="0"/>
              <a:t>RAN1#90</a:t>
            </a:r>
            <a:r>
              <a:rPr lang="en-US" altLang="zh-CN" sz="3200" dirty="0" smtClean="0"/>
              <a:t>)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en-GB" altLang="zh-CN" dirty="0"/>
              <a:t>Agreements:</a:t>
            </a:r>
            <a:endParaRPr lang="zh-CN" altLang="zh-CN" dirty="0"/>
          </a:p>
          <a:p>
            <a:pPr lvl="0"/>
            <a:r>
              <a:rPr lang="en-US" altLang="zh-CN" dirty="0">
                <a:solidFill>
                  <a:srgbClr val="FF0000"/>
                </a:solidFill>
              </a:rPr>
              <a:t>For LTE-NR coexistence in overlapping spectrum,</a:t>
            </a:r>
            <a:endParaRPr lang="zh-CN" altLang="zh-CN" dirty="0">
              <a:solidFill>
                <a:srgbClr val="FF0000"/>
              </a:solidFill>
            </a:endParaRPr>
          </a:p>
          <a:p>
            <a:pPr lvl="1"/>
            <a:r>
              <a:rPr lang="en-US" altLang="zh-CN" dirty="0"/>
              <a:t>Send an LS to RAN3 to specify the </a:t>
            </a:r>
            <a:r>
              <a:rPr lang="en-US" altLang="zh-CN" dirty="0" err="1"/>
              <a:t>Xn</a:t>
            </a:r>
            <a:r>
              <a:rPr lang="en-US" altLang="zh-CN" dirty="0"/>
              <a:t> interface and enhanced X2 interface messages that enable coordination between LTE and NR, including</a:t>
            </a:r>
            <a:endParaRPr lang="zh-CN" altLang="zh-CN" dirty="0"/>
          </a:p>
          <a:p>
            <a:pPr lvl="2"/>
            <a:r>
              <a:rPr lang="en-US" altLang="zh-CN" dirty="0"/>
              <a:t>LTE cell on/off configuration with details up to RAN3</a:t>
            </a:r>
            <a:endParaRPr lang="zh-CN" altLang="zh-CN" dirty="0"/>
          </a:p>
          <a:p>
            <a:pPr lvl="2"/>
            <a:r>
              <a:rPr lang="en-US" altLang="zh-CN" dirty="0"/>
              <a:t>LTE MBSFN </a:t>
            </a:r>
            <a:r>
              <a:rPr lang="en-US" altLang="zh-CN" dirty="0" err="1"/>
              <a:t>subframe</a:t>
            </a:r>
            <a:r>
              <a:rPr lang="en-US" altLang="zh-CN" dirty="0"/>
              <a:t> configuration</a:t>
            </a:r>
            <a:endParaRPr lang="zh-CN" altLang="zh-CN" dirty="0"/>
          </a:p>
          <a:p>
            <a:pPr lvl="2"/>
            <a:r>
              <a:rPr lang="en-US" altLang="zh-CN" dirty="0"/>
              <a:t>DL and/or UL carrier center frequency (</a:t>
            </a:r>
            <a:r>
              <a:rPr lang="en-GB" altLang="zh-CN" dirty="0"/>
              <a:t>ARFCN) </a:t>
            </a:r>
            <a:endParaRPr lang="zh-CN" altLang="zh-CN" dirty="0"/>
          </a:p>
          <a:p>
            <a:pPr lvl="2"/>
            <a:r>
              <a:rPr lang="en-GB" altLang="zh-CN" dirty="0"/>
              <a:t>Carrier bandwidth</a:t>
            </a:r>
            <a:endParaRPr lang="zh-CN" altLang="zh-CN" dirty="0"/>
          </a:p>
          <a:p>
            <a:pPr lvl="2"/>
            <a:r>
              <a:rPr lang="en-US" altLang="zh-CN" dirty="0"/>
              <a:t>Signaling related to timing synchronization and SFN</a:t>
            </a:r>
            <a:endParaRPr lang="zh-CN" altLang="zh-CN" dirty="0"/>
          </a:p>
          <a:p>
            <a:pPr lvl="3"/>
            <a:r>
              <a:rPr lang="en-US" altLang="zh-CN" dirty="0"/>
              <a:t>Note: this does not require the network to be synchronized and/or SFN aligned and/or radio-frame-boundary aligned</a:t>
            </a:r>
            <a:endParaRPr lang="zh-CN" altLang="zh-CN" dirty="0"/>
          </a:p>
          <a:p>
            <a:pPr lvl="3"/>
            <a:r>
              <a:rPr lang="en-US" altLang="zh-CN" dirty="0"/>
              <a:t>Note: It is up to RAN3 if this requires new procedures in addition to signaling support</a:t>
            </a:r>
            <a:endParaRPr lang="zh-CN" altLang="zh-CN" dirty="0"/>
          </a:p>
          <a:p>
            <a:pPr lvl="2"/>
            <a:r>
              <a:rPr lang="en-US" altLang="zh-CN" dirty="0"/>
              <a:t>Indication of semi-statically used resources (to avoid collisions with, e.g., CSI-RS, SRS, PRACH, PUCCH, DRS, PSS/SSS, PBCH, …)</a:t>
            </a:r>
            <a:endParaRPr lang="zh-CN" altLang="zh-CN" dirty="0"/>
          </a:p>
          <a:p>
            <a:pPr lvl="2"/>
            <a:r>
              <a:rPr lang="en-US" altLang="zh-CN" dirty="0">
                <a:solidFill>
                  <a:srgbClr val="FF0000"/>
                </a:solidFill>
              </a:rPr>
              <a:t>Indication of slots/PRBs not intended for transmissions by the </a:t>
            </a:r>
            <a:r>
              <a:rPr lang="en-US" altLang="zh-CN" dirty="0" err="1">
                <a:solidFill>
                  <a:srgbClr val="FF0000"/>
                </a:solidFill>
              </a:rPr>
              <a:t>eNB</a:t>
            </a:r>
            <a:r>
              <a:rPr lang="en-US" altLang="zh-CN" dirty="0">
                <a:solidFill>
                  <a:srgbClr val="FF0000"/>
                </a:solidFill>
              </a:rPr>
              <a:t> and </a:t>
            </a:r>
            <a:r>
              <a:rPr lang="en-US" altLang="zh-CN" dirty="0" err="1">
                <a:solidFill>
                  <a:srgbClr val="FF0000"/>
                </a:solidFill>
              </a:rPr>
              <a:t>gNB</a:t>
            </a:r>
            <a:r>
              <a:rPr lang="en-US" altLang="zh-CN" dirty="0">
                <a:solidFill>
                  <a:srgbClr val="FF0000"/>
                </a:solidFill>
              </a:rPr>
              <a:t>, respectively</a:t>
            </a:r>
            <a:endParaRPr lang="zh-CN" altLang="zh-CN" dirty="0">
              <a:solidFill>
                <a:srgbClr val="FF0000"/>
              </a:solidFill>
            </a:endParaRPr>
          </a:p>
          <a:p>
            <a:pPr lvl="0"/>
            <a:r>
              <a:rPr lang="en-US" altLang="zh-CN" dirty="0"/>
              <a:t>For LTE-NR coexistence in adjacent spectrum,</a:t>
            </a:r>
            <a:endParaRPr lang="zh-CN" altLang="zh-CN" dirty="0"/>
          </a:p>
          <a:p>
            <a:pPr lvl="1"/>
            <a:r>
              <a:rPr lang="en-US" altLang="zh-CN" dirty="0"/>
              <a:t>Send an LS to RAN3 to specify the </a:t>
            </a:r>
            <a:r>
              <a:rPr lang="en-US" altLang="zh-CN" dirty="0" err="1"/>
              <a:t>Xn</a:t>
            </a:r>
            <a:r>
              <a:rPr lang="en-US" altLang="zh-CN" dirty="0"/>
              <a:t> interface and enhanced X2 interface messages that enable coordination between LTE and NR, including</a:t>
            </a:r>
            <a:endParaRPr lang="zh-CN" altLang="zh-CN" dirty="0"/>
          </a:p>
          <a:p>
            <a:pPr lvl="2"/>
            <a:r>
              <a:rPr lang="en-US" altLang="zh-CN" dirty="0"/>
              <a:t>Signaling related to timing synchronization and SFN</a:t>
            </a:r>
            <a:endParaRPr lang="zh-CN" altLang="zh-CN" dirty="0"/>
          </a:p>
          <a:p>
            <a:pPr lvl="3"/>
            <a:r>
              <a:rPr lang="en-US" altLang="zh-CN" dirty="0"/>
              <a:t>Note: this does not require the network to be synchronized and/or SFN aligned and/or radio-frame-boundary aligned</a:t>
            </a:r>
            <a:endParaRPr lang="zh-CN" altLang="zh-CN" dirty="0"/>
          </a:p>
          <a:p>
            <a:pPr lvl="3"/>
            <a:r>
              <a:rPr lang="en-US" altLang="zh-CN" dirty="0"/>
              <a:t>Note: It is up to RAN3 if this requires new procedures in addition to signaling support</a:t>
            </a:r>
            <a:endParaRPr lang="zh-CN" altLang="zh-CN" dirty="0"/>
          </a:p>
          <a:p>
            <a:pPr lvl="2"/>
            <a:r>
              <a:rPr lang="en-US" altLang="zh-CN" dirty="0"/>
              <a:t>TDD UL/DL configuration in case of LTE and NR and special </a:t>
            </a:r>
            <a:r>
              <a:rPr lang="en-US" altLang="zh-CN" dirty="0" err="1"/>
              <a:t>subframe</a:t>
            </a:r>
            <a:r>
              <a:rPr lang="en-US" altLang="zh-CN" dirty="0"/>
              <a:t> configuration in case of LTE</a:t>
            </a:r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371436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1238</TotalTime>
  <Words>1709</Words>
  <Application>Microsoft Office PowerPoint</Application>
  <PresentationFormat>全屏显示(4:3)</PresentationFormat>
  <Paragraphs>118</Paragraphs>
  <Slides>11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Office 主题</vt:lpstr>
      <vt:lpstr>Offline discussions and proposals on harmonic interference handling</vt:lpstr>
      <vt:lpstr>Background</vt:lpstr>
      <vt:lpstr>Discussion point 1</vt:lpstr>
      <vt:lpstr>Discussion point 2</vt:lpstr>
      <vt:lpstr>Discussion point 3</vt:lpstr>
      <vt:lpstr>Discussion point 4</vt:lpstr>
      <vt:lpstr>Discussion point 5</vt:lpstr>
      <vt:lpstr>Proposals</vt:lpstr>
      <vt:lpstr>Agreed backhaul signaling for LTE-NR co-existence (LS in R1-1715041, RAN1#90)</vt:lpstr>
      <vt:lpstr>Agreed backhaul signaling for single UL Tx for LTE-NR DC (LS in R1-1711878, RAN1 NR#2)</vt:lpstr>
      <vt:lpstr>Agreements on single UL Tx for LTE-NR DC (RAN1#90)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Xueming Pan</dc:creator>
  <cp:lastModifiedBy>Xueming Pan</cp:lastModifiedBy>
  <cp:revision>122</cp:revision>
  <dcterms:created xsi:type="dcterms:W3CDTF">2017-09-18T04:50:37Z</dcterms:created>
  <dcterms:modified xsi:type="dcterms:W3CDTF">2017-09-19T11:06:09Z</dcterms:modified>
</cp:coreProperties>
</file>