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59" r:id="rId4"/>
    <p:sldId id="275" r:id="rId5"/>
    <p:sldId id="260" r:id="rId6"/>
    <p:sldId id="276" r:id="rId7"/>
    <p:sldId id="261" r:id="rId8"/>
    <p:sldId id="277" r:id="rId9"/>
    <p:sldId id="262" r:id="rId10"/>
    <p:sldId id="278" r:id="rId11"/>
    <p:sldId id="263" r:id="rId12"/>
    <p:sldId id="279" r:id="rId13"/>
    <p:sldId id="264" r:id="rId14"/>
    <p:sldId id="280" r:id="rId15"/>
    <p:sldId id="265" r:id="rId16"/>
    <p:sldId id="281" r:id="rId17"/>
    <p:sldId id="266" r:id="rId18"/>
    <p:sldId id="282" r:id="rId19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23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011E0-0852-4C80-A6BB-8AB5053CAB92}" type="datetimeFigureOut">
              <a:rPr lang="ko-KR" altLang="en-US" smtClean="0"/>
              <a:t>2017-06-30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50114-6B05-434E-B77C-833AF78630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4627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011E0-0852-4C80-A6BB-8AB5053CAB92}" type="datetimeFigureOut">
              <a:rPr lang="ko-KR" altLang="en-US" smtClean="0"/>
              <a:t>2017-06-30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50114-6B05-434E-B77C-833AF78630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11518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011E0-0852-4C80-A6BB-8AB5053CAB92}" type="datetimeFigureOut">
              <a:rPr lang="ko-KR" altLang="en-US" smtClean="0"/>
              <a:t>2017-06-30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50114-6B05-434E-B77C-833AF78630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7277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011E0-0852-4C80-A6BB-8AB5053CAB92}" type="datetimeFigureOut">
              <a:rPr lang="ko-KR" altLang="en-US" smtClean="0"/>
              <a:t>2017-06-30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50114-6B05-434E-B77C-833AF78630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7641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011E0-0852-4C80-A6BB-8AB5053CAB92}" type="datetimeFigureOut">
              <a:rPr lang="ko-KR" altLang="en-US" smtClean="0"/>
              <a:t>2017-06-30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50114-6B05-434E-B77C-833AF78630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5324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011E0-0852-4C80-A6BB-8AB5053CAB92}" type="datetimeFigureOut">
              <a:rPr lang="ko-KR" altLang="en-US" smtClean="0"/>
              <a:t>2017-06-30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50114-6B05-434E-B77C-833AF78630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9913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011E0-0852-4C80-A6BB-8AB5053CAB92}" type="datetimeFigureOut">
              <a:rPr lang="ko-KR" altLang="en-US" smtClean="0"/>
              <a:t>2017-06-30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50114-6B05-434E-B77C-833AF78630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4809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011E0-0852-4C80-A6BB-8AB5053CAB92}" type="datetimeFigureOut">
              <a:rPr lang="ko-KR" altLang="en-US" smtClean="0"/>
              <a:t>2017-06-30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50114-6B05-434E-B77C-833AF78630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61026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011E0-0852-4C80-A6BB-8AB5053CAB92}" type="datetimeFigureOut">
              <a:rPr lang="ko-KR" altLang="en-US" smtClean="0"/>
              <a:t>2017-06-30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50114-6B05-434E-B77C-833AF78630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05769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011E0-0852-4C80-A6BB-8AB5053CAB92}" type="datetimeFigureOut">
              <a:rPr lang="ko-KR" altLang="en-US" smtClean="0"/>
              <a:t>2017-06-30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50114-6B05-434E-B77C-833AF78630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9702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011E0-0852-4C80-A6BB-8AB5053CAB92}" type="datetimeFigureOut">
              <a:rPr lang="ko-KR" altLang="en-US" smtClean="0"/>
              <a:t>2017-06-30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50114-6B05-434E-B77C-833AF78630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3446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2011E0-0852-4C80-A6BB-8AB5053CAB92}" type="datetimeFigureOut">
              <a:rPr lang="ko-KR" altLang="en-US" smtClean="0"/>
              <a:t>2017-06-30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650114-6B05-434E-B77C-833AF78630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7695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Crosscheck Results for PCM of BG1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Samsung</a:t>
            </a: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76169" y="159392"/>
            <a:ext cx="46089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ja-JP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WG1#89 Meeting</a:t>
            </a:r>
          </a:p>
          <a:p>
            <a:pPr>
              <a:spcBef>
                <a:spcPct val="0"/>
              </a:spcBef>
            </a:pPr>
            <a:r>
              <a:rPr lang="en-US" altLang="ja-JP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Qingdao, </a:t>
            </a:r>
            <a:r>
              <a:rPr lang="en-US" altLang="ja-JP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P.R.China</a:t>
            </a:r>
            <a:r>
              <a:rPr lang="en-US" altLang="ja-JP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</a:t>
            </a:r>
            <a:r>
              <a:rPr lang="en-US" altLang="ja-JP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27th </a:t>
            </a:r>
            <a:r>
              <a:rPr lang="en-US" altLang="ja-JP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 </a:t>
            </a:r>
            <a:r>
              <a:rPr lang="en-US" altLang="ja-JP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30th June </a:t>
            </a:r>
            <a:r>
              <a:rPr lang="en-US" altLang="ja-JP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2017</a:t>
            </a:r>
          </a:p>
          <a:p>
            <a:pPr>
              <a:spcBef>
                <a:spcPct val="0"/>
              </a:spcBef>
            </a:pPr>
            <a:r>
              <a:rPr lang="en-US" altLang="ja-JP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5.1.4.1.2</a:t>
            </a:r>
            <a:endParaRPr lang="ja-JP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33196" y="159392"/>
            <a:ext cx="1443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R1-</a:t>
            </a:r>
            <a:r>
              <a:rPr lang="en-US" altLang="ko-KR" dirty="0" smtClean="0"/>
              <a:t>1711963</a:t>
            </a:r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08023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P2-P1 Test (a=7)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N, Z, M, H, S</a:t>
            </a:r>
            <a:r>
              <a:rPr lang="en-US" altLang="ko-KR" dirty="0" smtClean="0"/>
              <a:t> pass the criteria</a:t>
            </a:r>
          </a:p>
          <a:p>
            <a:r>
              <a:rPr lang="en-US" altLang="ko-KR" dirty="0"/>
              <a:t>N, Z, M, H</a:t>
            </a:r>
            <a:r>
              <a:rPr lang="en-US" altLang="ko-KR" dirty="0" smtClean="0"/>
              <a:t> are the best at 0.1dB</a:t>
            </a:r>
          </a:p>
          <a:p>
            <a:r>
              <a:rPr lang="en-US" altLang="ko-KR" dirty="0" smtClean="0"/>
              <a:t>Other candidates</a:t>
            </a:r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0532996"/>
              </p:ext>
            </p:extLst>
          </p:nvPr>
        </p:nvGraphicFramePr>
        <p:xfrm>
          <a:off x="179511" y="3356992"/>
          <a:ext cx="288032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6464"/>
                <a:gridCol w="458233"/>
                <a:gridCol w="458233"/>
                <a:gridCol w="1047390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</a:rPr>
                        <a:t>FAIL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P1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P2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P2-P1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baseline="0" dirty="0" smtClean="0"/>
                        <a:t>L vs N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0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7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>
                          <a:solidFill>
                            <a:srgbClr val="FF0000"/>
                          </a:solidFill>
                        </a:rPr>
                        <a:t>3.33%</a:t>
                      </a:r>
                      <a:endParaRPr lang="ko-KR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L vs Z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0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4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>
                          <a:solidFill>
                            <a:schemeClr val="tx1"/>
                          </a:solidFill>
                        </a:rPr>
                        <a:t>1.90%</a:t>
                      </a:r>
                      <a:endParaRPr lang="ko-KR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L vs M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0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3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b="1" dirty="0" smtClean="0">
                          <a:solidFill>
                            <a:schemeClr val="tx1"/>
                          </a:solidFill>
                        </a:rPr>
                        <a:t>1.43%</a:t>
                      </a:r>
                      <a:endParaRPr lang="ko-KR" altLang="en-US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L vs H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0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1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>
                          <a:solidFill>
                            <a:schemeClr val="tx1"/>
                          </a:solidFill>
                        </a:rPr>
                        <a:t>0.48%</a:t>
                      </a:r>
                      <a:endParaRPr lang="ko-KR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L vs S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4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1.90%</a:t>
                      </a:r>
                      <a:endParaRPr lang="ko-KR" altLang="en-US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0344502"/>
              </p:ext>
            </p:extLst>
          </p:nvPr>
        </p:nvGraphicFramePr>
        <p:xfrm>
          <a:off x="3203848" y="3356992"/>
          <a:ext cx="288032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6464"/>
                <a:gridCol w="458233"/>
                <a:gridCol w="458233"/>
                <a:gridCol w="1047390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FAIL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P2-P1</a:t>
                      </a:r>
                      <a:endParaRPr lang="ko-KR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baseline="0" dirty="0" smtClean="0"/>
                        <a:t>E vs N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12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5.71%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E vs Z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14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6.67%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E vs M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15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7.14%</a:t>
                      </a:r>
                      <a:endParaRPr lang="ko-KR" altLang="en-US" sz="1600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E vs H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11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5.24%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E vs S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12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5.71%</a:t>
                      </a:r>
                      <a:endParaRPr lang="ko-KR" alt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6060793"/>
              </p:ext>
            </p:extLst>
          </p:nvPr>
        </p:nvGraphicFramePr>
        <p:xfrm>
          <a:off x="6228184" y="3356992"/>
          <a:ext cx="288032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6464"/>
                <a:gridCol w="458233"/>
                <a:gridCol w="458233"/>
                <a:gridCol w="1047390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</a:rPr>
                        <a:t>FAIL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P1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P2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P2-P1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I</a:t>
                      </a:r>
                      <a:r>
                        <a:rPr lang="en-US" altLang="ko-KR" b="1" baseline="0" dirty="0" smtClean="0"/>
                        <a:t> vs N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0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34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>
                          <a:solidFill>
                            <a:srgbClr val="FF0000"/>
                          </a:solidFill>
                        </a:rPr>
                        <a:t>16.2%</a:t>
                      </a:r>
                      <a:endParaRPr lang="ko-KR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I vs Z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0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37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>
                          <a:solidFill>
                            <a:srgbClr val="FF0000"/>
                          </a:solidFill>
                        </a:rPr>
                        <a:t>17.6%</a:t>
                      </a:r>
                      <a:endParaRPr lang="ko-KR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I vs M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0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39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b="1" dirty="0" smtClean="0">
                          <a:solidFill>
                            <a:srgbClr val="FF0000"/>
                          </a:solidFill>
                        </a:rPr>
                        <a:t>18.6%</a:t>
                      </a:r>
                      <a:endParaRPr lang="ko-KR" altLang="en-US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I vs H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0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35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>
                          <a:solidFill>
                            <a:srgbClr val="FF0000"/>
                          </a:solidFill>
                        </a:rPr>
                        <a:t>16.7%</a:t>
                      </a:r>
                      <a:endParaRPr lang="ko-KR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I vs S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37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>
                          <a:solidFill>
                            <a:srgbClr val="FF0000"/>
                          </a:solidFill>
                        </a:rPr>
                        <a:t>17.6%</a:t>
                      </a:r>
                      <a:endParaRPr lang="ko-KR" altLang="en-US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63947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Outlier curve (a=9)</a:t>
            </a:r>
            <a:endParaRPr lang="ko-KR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891" y="1268760"/>
            <a:ext cx="8004175" cy="476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39552" y="6124654"/>
            <a:ext cx="3832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N, M, H, S pass 0.1dB, 2% criteria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157733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P2-P1 Test (a=9)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79301"/>
            <a:ext cx="8229600" cy="4525963"/>
          </a:xfrm>
        </p:spPr>
        <p:txBody>
          <a:bodyPr/>
          <a:lstStyle/>
          <a:p>
            <a:r>
              <a:rPr lang="en-US" altLang="ko-KR" dirty="0"/>
              <a:t>N, M, H, S</a:t>
            </a:r>
            <a:r>
              <a:rPr lang="en-US" altLang="ko-KR" dirty="0" smtClean="0"/>
              <a:t> pass the criteria</a:t>
            </a:r>
          </a:p>
          <a:p>
            <a:r>
              <a:rPr lang="en-US" altLang="ko-KR" dirty="0" smtClean="0"/>
              <a:t>M</a:t>
            </a:r>
            <a:r>
              <a:rPr lang="en-US" altLang="ko-KR" dirty="0"/>
              <a:t>, </a:t>
            </a:r>
            <a:r>
              <a:rPr lang="en-US" altLang="ko-KR" dirty="0" smtClean="0"/>
              <a:t>S are the best at 0.1dB</a:t>
            </a:r>
          </a:p>
          <a:p>
            <a:r>
              <a:rPr lang="en-US" altLang="ko-KR" dirty="0" smtClean="0"/>
              <a:t>Other candidates</a:t>
            </a:r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0346647"/>
              </p:ext>
            </p:extLst>
          </p:nvPr>
        </p:nvGraphicFramePr>
        <p:xfrm>
          <a:off x="1187624" y="2996952"/>
          <a:ext cx="288032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6464"/>
                <a:gridCol w="458233"/>
                <a:gridCol w="458233"/>
                <a:gridCol w="1047390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FAIL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P2-P1</a:t>
                      </a:r>
                      <a:endParaRPr lang="ko-KR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aseline="0" dirty="0" smtClean="0"/>
                        <a:t>E vs N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18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5.36%</a:t>
                      </a:r>
                      <a:endParaRPr lang="ko-KR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E vs M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18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5.36%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E vs H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16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4.76%</a:t>
                      </a:r>
                      <a:endParaRPr lang="ko-KR" alt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E vs S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16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4.76%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2391351"/>
              </p:ext>
            </p:extLst>
          </p:nvPr>
        </p:nvGraphicFramePr>
        <p:xfrm>
          <a:off x="1187624" y="4941168"/>
          <a:ext cx="288032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6464"/>
                <a:gridCol w="458233"/>
                <a:gridCol w="458233"/>
                <a:gridCol w="1047390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FAIL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P2-P1</a:t>
                      </a:r>
                      <a:endParaRPr lang="ko-KR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aseline="0" dirty="0" smtClean="0"/>
                        <a:t>Z vs N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15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4.46%</a:t>
                      </a:r>
                      <a:endParaRPr lang="ko-KR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Z vs M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20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5.95%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Z vs H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13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3.87%</a:t>
                      </a:r>
                      <a:endParaRPr lang="ko-KR" alt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Z vs S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0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26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7.74%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1415809"/>
              </p:ext>
            </p:extLst>
          </p:nvPr>
        </p:nvGraphicFramePr>
        <p:xfrm>
          <a:off x="4355976" y="2996288"/>
          <a:ext cx="288032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6464"/>
                <a:gridCol w="458233"/>
                <a:gridCol w="458233"/>
                <a:gridCol w="1047390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</a:rPr>
                        <a:t>FAIL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P1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P2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P2-P1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aseline="0" dirty="0" smtClean="0"/>
                        <a:t>I vs N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28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rgbClr val="FF0000"/>
                          </a:solidFill>
                        </a:rPr>
                        <a:t>8.04%</a:t>
                      </a:r>
                      <a:endParaRPr lang="ko-KR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I vs M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0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29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>
                          <a:solidFill>
                            <a:srgbClr val="FF0000"/>
                          </a:solidFill>
                        </a:rPr>
                        <a:t>8.63%</a:t>
                      </a:r>
                      <a:endParaRPr lang="ko-KR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I vs H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28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>
                          <a:solidFill>
                            <a:srgbClr val="FF0000"/>
                          </a:solidFill>
                        </a:rPr>
                        <a:t>8.33%</a:t>
                      </a:r>
                      <a:endParaRPr lang="ko-KR" altLang="en-US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I vs S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0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33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>
                          <a:solidFill>
                            <a:srgbClr val="FF0000"/>
                          </a:solidFill>
                        </a:rPr>
                        <a:t>9.82%</a:t>
                      </a:r>
                      <a:endParaRPr lang="ko-KR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1677809"/>
              </p:ext>
            </p:extLst>
          </p:nvPr>
        </p:nvGraphicFramePr>
        <p:xfrm>
          <a:off x="4355976" y="4959176"/>
          <a:ext cx="3096343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6312"/>
                <a:gridCol w="471487"/>
                <a:gridCol w="492600"/>
                <a:gridCol w="1125944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</a:rPr>
                        <a:t>FAIL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P1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P2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P2-P1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aseline="0" dirty="0" smtClean="0"/>
                        <a:t>Q vs N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9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rgbClr val="FF0000"/>
                          </a:solidFill>
                        </a:rPr>
                        <a:t>2.68%</a:t>
                      </a:r>
                      <a:endParaRPr lang="ko-KR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Q vs M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0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5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>
                          <a:solidFill>
                            <a:schemeClr val="tx1"/>
                          </a:solidFill>
                        </a:rPr>
                        <a:t>1.49%</a:t>
                      </a:r>
                      <a:endParaRPr lang="ko-KR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Q vs H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8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>
                          <a:solidFill>
                            <a:srgbClr val="FF0000"/>
                          </a:solidFill>
                        </a:rPr>
                        <a:t>2.08%</a:t>
                      </a:r>
                      <a:endParaRPr lang="ko-KR" altLang="en-US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Q vs S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0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10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>
                          <a:solidFill>
                            <a:srgbClr val="FF0000"/>
                          </a:solidFill>
                        </a:rPr>
                        <a:t>2.98%</a:t>
                      </a:r>
                      <a:endParaRPr lang="ko-KR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21681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Outlier curve (a=11)</a:t>
            </a:r>
            <a:endParaRPr lang="ko-KR" alt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269" y="1287666"/>
            <a:ext cx="8004175" cy="476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39552" y="6124654"/>
            <a:ext cx="42671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N, Z, M, Q, H, S pass 0.1dB, 2% criteria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547056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P2-P1 Test (a=11)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N, Z, M, Q, H, S</a:t>
            </a:r>
            <a:r>
              <a:rPr lang="en-US" altLang="ko-KR" dirty="0" smtClean="0"/>
              <a:t> pass the criteria</a:t>
            </a:r>
          </a:p>
          <a:p>
            <a:r>
              <a:rPr lang="en-US" altLang="ko-KR" dirty="0" smtClean="0"/>
              <a:t>H, S are the best at 0.1dB</a:t>
            </a:r>
          </a:p>
          <a:p>
            <a:r>
              <a:rPr lang="en-US" altLang="ko-KR" dirty="0" smtClean="0"/>
              <a:t>Other candidates</a:t>
            </a:r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6472719"/>
              </p:ext>
            </p:extLst>
          </p:nvPr>
        </p:nvGraphicFramePr>
        <p:xfrm>
          <a:off x="827584" y="3429000"/>
          <a:ext cx="3888432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2108"/>
                <a:gridCol w="972108"/>
                <a:gridCol w="972108"/>
                <a:gridCol w="972108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PASS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P1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P2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P2-P1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aseline="0" dirty="0" smtClean="0"/>
                        <a:t>E vs N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5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1.79%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E vs Z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5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1.79%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E vs M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0.71%</a:t>
                      </a:r>
                      <a:endParaRPr lang="ko-KR" altLang="en-US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E vs Q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0.36%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E vs H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1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4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b="1" dirty="0" smtClean="0">
                          <a:solidFill>
                            <a:schemeClr val="tx1"/>
                          </a:solidFill>
                        </a:rPr>
                        <a:t>1.07%</a:t>
                      </a:r>
                      <a:endParaRPr lang="ko-KR" altLang="en-US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E vs S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0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4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b="1" dirty="0" smtClean="0">
                          <a:solidFill>
                            <a:schemeClr val="tx1"/>
                          </a:solidFill>
                        </a:rPr>
                        <a:t>1.43%</a:t>
                      </a:r>
                      <a:endParaRPr lang="ko-KR" altLang="en-US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8338288"/>
              </p:ext>
            </p:extLst>
          </p:nvPr>
        </p:nvGraphicFramePr>
        <p:xfrm>
          <a:off x="4860032" y="3429000"/>
          <a:ext cx="3888432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2108"/>
                <a:gridCol w="972108"/>
                <a:gridCol w="972108"/>
                <a:gridCol w="972108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</a:rPr>
                        <a:t>FAIL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P1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P2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P2-P1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aseline="0" dirty="0" smtClean="0"/>
                        <a:t>I vs N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19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rgbClr val="FF0000"/>
                          </a:solidFill>
                        </a:rPr>
                        <a:t>6.79%</a:t>
                      </a:r>
                      <a:endParaRPr lang="ko-KR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I vs Z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14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rgbClr val="FF0000"/>
                          </a:solidFill>
                        </a:rPr>
                        <a:t>5.00%</a:t>
                      </a:r>
                      <a:endParaRPr lang="ko-KR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I vs M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16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>
                          <a:solidFill>
                            <a:srgbClr val="FF0000"/>
                          </a:solidFill>
                        </a:rPr>
                        <a:t>5.71%</a:t>
                      </a:r>
                      <a:endParaRPr lang="ko-KR" altLang="en-US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I vs Q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5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18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rgbClr val="FF0000"/>
                          </a:solidFill>
                        </a:rPr>
                        <a:t>6.43%</a:t>
                      </a:r>
                      <a:endParaRPr lang="ko-KR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I vs H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0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28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b="1" dirty="0" smtClean="0">
                          <a:solidFill>
                            <a:srgbClr val="FF0000"/>
                          </a:solidFill>
                        </a:rPr>
                        <a:t>10.0%</a:t>
                      </a:r>
                      <a:endParaRPr lang="ko-KR" altLang="en-US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I vs S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0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23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b="1" dirty="0" smtClean="0">
                          <a:solidFill>
                            <a:srgbClr val="FF0000"/>
                          </a:solidFill>
                        </a:rPr>
                        <a:t>8.21%</a:t>
                      </a:r>
                      <a:endParaRPr lang="ko-KR" altLang="en-US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43677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Outlier curve (a=13)</a:t>
            </a:r>
            <a:endParaRPr lang="ko-KR" alt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484" y="1268760"/>
            <a:ext cx="8004175" cy="476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39552" y="6124654"/>
            <a:ext cx="40427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E, Z, M, H, S pass 0.1dB, 2% criteria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667442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P2-P1 Test (a=13)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79301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E, Z, M, H, S</a:t>
            </a:r>
            <a:r>
              <a:rPr lang="en-US" altLang="ko-KR" sz="2400" dirty="0" smtClean="0"/>
              <a:t> pass the criteria</a:t>
            </a:r>
          </a:p>
          <a:p>
            <a:r>
              <a:rPr lang="en-US" altLang="ko-KR" sz="2400" dirty="0" smtClean="0"/>
              <a:t>Z, H are the best at 0.1dB</a:t>
            </a:r>
          </a:p>
          <a:p>
            <a:r>
              <a:rPr lang="en-US" altLang="ko-KR" sz="2400" dirty="0" smtClean="0"/>
              <a:t>Other candidates</a:t>
            </a:r>
            <a:endParaRPr lang="ko-KR" altLang="en-US" sz="2400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189704"/>
              </p:ext>
            </p:extLst>
          </p:nvPr>
        </p:nvGraphicFramePr>
        <p:xfrm>
          <a:off x="1187624" y="2636912"/>
          <a:ext cx="288032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6464"/>
                <a:gridCol w="458233"/>
                <a:gridCol w="458233"/>
                <a:gridCol w="1047390"/>
              </a:tblGrid>
              <a:tr h="23042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FAIL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P1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P2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P2-P1</a:t>
                      </a:r>
                      <a:endParaRPr lang="ko-KR" altLang="en-US" sz="1400" dirty="0"/>
                    </a:p>
                  </a:txBody>
                  <a:tcPr/>
                </a:tc>
              </a:tr>
              <a:tr h="23042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aseline="0" dirty="0" smtClean="0"/>
                        <a:t>L vs E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0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1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0.65%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3042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baseline="0" dirty="0" smtClean="0"/>
                        <a:t>L vs Z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/>
                        <a:t>0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/>
                        <a:t>0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solidFill>
                            <a:schemeClr val="tx1"/>
                          </a:solidFill>
                        </a:rPr>
                        <a:t>0%</a:t>
                      </a:r>
                      <a:endParaRPr lang="ko-KR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3042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aseline="0" dirty="0" smtClean="0"/>
                        <a:t>L vs M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0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0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0%</a:t>
                      </a:r>
                      <a:endParaRPr lang="ko-KR" altLang="en-US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3042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baseline="0" dirty="0" smtClean="0"/>
                        <a:t>L vs H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/>
                        <a:t>0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/>
                        <a:t>4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solidFill>
                            <a:srgbClr val="FF0000"/>
                          </a:solidFill>
                        </a:rPr>
                        <a:t>2.59%</a:t>
                      </a:r>
                      <a:endParaRPr lang="ko-KR" alt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23042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aseline="0" dirty="0" smtClean="0"/>
                        <a:t>L vs S</a:t>
                      </a:r>
                      <a:endParaRPr lang="ko-KR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0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3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1.95%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1370372"/>
              </p:ext>
            </p:extLst>
          </p:nvPr>
        </p:nvGraphicFramePr>
        <p:xfrm>
          <a:off x="4355976" y="2636912"/>
          <a:ext cx="288032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6464"/>
                <a:gridCol w="458233"/>
                <a:gridCol w="458233"/>
                <a:gridCol w="1047390"/>
              </a:tblGrid>
              <a:tr h="23042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FAIL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P1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P2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P2-P1</a:t>
                      </a:r>
                      <a:endParaRPr lang="ko-KR" altLang="en-US" sz="1400" dirty="0"/>
                    </a:p>
                  </a:txBody>
                  <a:tcPr/>
                </a:tc>
              </a:tr>
              <a:tr h="23042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aseline="0" dirty="0" smtClean="0"/>
                        <a:t>N vs E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0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1.30%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3042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baseline="0" dirty="0" smtClean="0"/>
                        <a:t>N vs Z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/>
                        <a:t>0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/>
                        <a:t>0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solidFill>
                            <a:schemeClr val="tx1"/>
                          </a:solidFill>
                        </a:rPr>
                        <a:t>0%</a:t>
                      </a:r>
                      <a:endParaRPr lang="ko-KR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3042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aseline="0" dirty="0" smtClean="0"/>
                        <a:t>N vs M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0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0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0%</a:t>
                      </a:r>
                      <a:endParaRPr lang="ko-KR" altLang="en-US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3042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baseline="0" dirty="0" smtClean="0"/>
                        <a:t>N vs H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/>
                        <a:t>0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/>
                        <a:t>4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solidFill>
                            <a:srgbClr val="FF0000"/>
                          </a:solidFill>
                        </a:rPr>
                        <a:t>2.59%</a:t>
                      </a:r>
                      <a:endParaRPr lang="ko-KR" alt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23042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aseline="0" dirty="0" smtClean="0"/>
                        <a:t>N vs S</a:t>
                      </a:r>
                      <a:endParaRPr lang="ko-KR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0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1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0.65%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1038633"/>
              </p:ext>
            </p:extLst>
          </p:nvPr>
        </p:nvGraphicFramePr>
        <p:xfrm>
          <a:off x="1187624" y="4653136"/>
          <a:ext cx="288032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6464"/>
                <a:gridCol w="458233"/>
                <a:gridCol w="458233"/>
                <a:gridCol w="1047390"/>
              </a:tblGrid>
              <a:tr h="23042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FAIL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P1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P2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P2-P1</a:t>
                      </a:r>
                      <a:endParaRPr lang="ko-KR" altLang="en-US" sz="1400" dirty="0"/>
                    </a:p>
                  </a:txBody>
                  <a:tcPr/>
                </a:tc>
              </a:tr>
              <a:tr h="23042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aseline="0" dirty="0" smtClean="0"/>
                        <a:t>I vs E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0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11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7.14%</a:t>
                      </a:r>
                      <a:endParaRPr lang="ko-KR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23042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baseline="0" dirty="0" smtClean="0"/>
                        <a:t>I vs Z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/>
                        <a:t>0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/>
                        <a:t>8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solidFill>
                            <a:srgbClr val="FF0000"/>
                          </a:solidFill>
                        </a:rPr>
                        <a:t>5.19%</a:t>
                      </a:r>
                      <a:endParaRPr lang="ko-KR" alt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23042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aseline="0" dirty="0" smtClean="0"/>
                        <a:t>I vs M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0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12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7.79%</a:t>
                      </a:r>
                      <a:endParaRPr lang="ko-KR" altLang="en-US" sz="14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23042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baseline="0" dirty="0" smtClean="0"/>
                        <a:t>I vs H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/>
                        <a:t>0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/>
                        <a:t>14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solidFill>
                            <a:srgbClr val="FF0000"/>
                          </a:solidFill>
                        </a:rPr>
                        <a:t>9.09%</a:t>
                      </a:r>
                      <a:endParaRPr lang="ko-KR" alt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23042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aseline="0" dirty="0" smtClean="0"/>
                        <a:t>I vs S</a:t>
                      </a:r>
                      <a:endParaRPr lang="ko-KR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0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12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7.79%</a:t>
                      </a:r>
                      <a:endParaRPr lang="ko-KR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8459748"/>
              </p:ext>
            </p:extLst>
          </p:nvPr>
        </p:nvGraphicFramePr>
        <p:xfrm>
          <a:off x="4355976" y="4653136"/>
          <a:ext cx="288032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6464"/>
                <a:gridCol w="458233"/>
                <a:gridCol w="458233"/>
                <a:gridCol w="1047390"/>
              </a:tblGrid>
              <a:tr h="23042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PASS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P1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P2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P2-P1</a:t>
                      </a:r>
                      <a:endParaRPr lang="ko-KR" altLang="en-US" sz="1400" dirty="0"/>
                    </a:p>
                  </a:txBody>
                  <a:tcPr/>
                </a:tc>
              </a:tr>
              <a:tr h="23042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aseline="0" dirty="0" smtClean="0"/>
                        <a:t>Q vs E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1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4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1.95%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3042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baseline="0" dirty="0" smtClean="0"/>
                        <a:t>Q vs Z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/>
                        <a:t>0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/>
                        <a:t>3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solidFill>
                            <a:schemeClr val="tx1"/>
                          </a:solidFill>
                        </a:rPr>
                        <a:t>1.95%</a:t>
                      </a:r>
                      <a:endParaRPr lang="ko-KR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3042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aseline="0" dirty="0" smtClean="0"/>
                        <a:t>Q vs M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0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1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0.65%</a:t>
                      </a:r>
                      <a:endParaRPr lang="ko-KR" altLang="en-US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3042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baseline="0" dirty="0" smtClean="0"/>
                        <a:t>Q vs H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/>
                        <a:t>0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/>
                        <a:t>3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solidFill>
                            <a:schemeClr val="tx1"/>
                          </a:solidFill>
                        </a:rPr>
                        <a:t>1.95%</a:t>
                      </a:r>
                      <a:endParaRPr lang="ko-KR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3042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aseline="0" dirty="0" smtClean="0"/>
                        <a:t>Q vs S</a:t>
                      </a:r>
                      <a:endParaRPr lang="ko-KR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0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4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2.59%</a:t>
                      </a:r>
                      <a:endParaRPr lang="ko-KR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38781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Outlier curve (a=15)</a:t>
            </a:r>
            <a:endParaRPr lang="ko-KR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913" y="1326033"/>
            <a:ext cx="8004175" cy="476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39552" y="6165304"/>
            <a:ext cx="3941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E, M, Q, H, S pass 0.1dB, 2% criteria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175014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P2-P1 Test (a=15)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E, M, Q, H, S</a:t>
            </a:r>
            <a:r>
              <a:rPr lang="en-US" altLang="ko-KR" dirty="0" smtClean="0"/>
              <a:t> pass the criteria</a:t>
            </a:r>
          </a:p>
          <a:p>
            <a:r>
              <a:rPr lang="en-US" altLang="ko-KR" dirty="0" smtClean="0"/>
              <a:t>M, H, S are the best at 0.1dB</a:t>
            </a:r>
          </a:p>
          <a:p>
            <a:r>
              <a:rPr lang="en-US" altLang="ko-KR" dirty="0" smtClean="0"/>
              <a:t>Other candidates</a:t>
            </a:r>
            <a:endParaRPr lang="ko-KR" altLang="en-US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8820982"/>
              </p:ext>
            </p:extLst>
          </p:nvPr>
        </p:nvGraphicFramePr>
        <p:xfrm>
          <a:off x="107504" y="3356992"/>
          <a:ext cx="288032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3"/>
                <a:gridCol w="504055"/>
                <a:gridCol w="504056"/>
                <a:gridCol w="864096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</a:rPr>
                        <a:t>FAIL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P1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P2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P2-P1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aseline="0" dirty="0" smtClean="0"/>
                        <a:t>N vs E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0%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N vs M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0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4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>
                          <a:solidFill>
                            <a:srgbClr val="FF0000"/>
                          </a:solidFill>
                        </a:rPr>
                        <a:t>2.04%</a:t>
                      </a:r>
                      <a:endParaRPr lang="ko-KR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N vs Q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1.02%</a:t>
                      </a:r>
                      <a:endParaRPr lang="ko-KR" altLang="en-US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N vs H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0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3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>
                          <a:solidFill>
                            <a:schemeClr val="tx1"/>
                          </a:solidFill>
                        </a:rPr>
                        <a:t>1.53%</a:t>
                      </a:r>
                      <a:endParaRPr lang="ko-KR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N vs S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0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3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b="1" dirty="0" smtClean="0">
                          <a:solidFill>
                            <a:schemeClr val="tx1"/>
                          </a:solidFill>
                        </a:rPr>
                        <a:t>1.53%</a:t>
                      </a:r>
                      <a:endParaRPr lang="ko-KR" altLang="en-US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6011577"/>
              </p:ext>
            </p:extLst>
          </p:nvPr>
        </p:nvGraphicFramePr>
        <p:xfrm>
          <a:off x="3131840" y="3356992"/>
          <a:ext cx="288032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3"/>
                <a:gridCol w="504055"/>
                <a:gridCol w="504056"/>
                <a:gridCol w="864096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</a:rPr>
                        <a:t>FAIL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P1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P2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P2-P1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aseline="0" dirty="0" smtClean="0"/>
                        <a:t>I vs E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25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rgbClr val="FF0000"/>
                          </a:solidFill>
                        </a:rPr>
                        <a:t>12.2%</a:t>
                      </a:r>
                      <a:endParaRPr lang="ko-KR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I vs M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0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28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>
                          <a:solidFill>
                            <a:srgbClr val="FF0000"/>
                          </a:solidFill>
                        </a:rPr>
                        <a:t>14.3%</a:t>
                      </a:r>
                      <a:endParaRPr lang="ko-KR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I vs Q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32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>
                          <a:solidFill>
                            <a:srgbClr val="FF0000"/>
                          </a:solidFill>
                        </a:rPr>
                        <a:t>16.3%</a:t>
                      </a:r>
                      <a:endParaRPr lang="ko-KR" altLang="en-US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I vs H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0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31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>
                          <a:solidFill>
                            <a:srgbClr val="FF0000"/>
                          </a:solidFill>
                        </a:rPr>
                        <a:t>15.8%</a:t>
                      </a:r>
                      <a:endParaRPr lang="ko-KR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I vs S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0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30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b="1" dirty="0" smtClean="0">
                          <a:solidFill>
                            <a:srgbClr val="FF0000"/>
                          </a:solidFill>
                        </a:rPr>
                        <a:t>15.3%</a:t>
                      </a:r>
                      <a:endParaRPr lang="ko-KR" altLang="en-US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9656217"/>
              </p:ext>
            </p:extLst>
          </p:nvPr>
        </p:nvGraphicFramePr>
        <p:xfrm>
          <a:off x="6156176" y="3356992"/>
          <a:ext cx="288032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3"/>
                <a:gridCol w="504055"/>
                <a:gridCol w="504056"/>
                <a:gridCol w="864096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</a:rPr>
                        <a:t>FAIL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P1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P2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P2-P1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aseline="0" dirty="0" smtClean="0"/>
                        <a:t>Z vs E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3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1.53%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Z vs M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0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2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>
                          <a:solidFill>
                            <a:schemeClr val="tx1"/>
                          </a:solidFill>
                        </a:rPr>
                        <a:t>1.02%</a:t>
                      </a:r>
                      <a:endParaRPr lang="ko-KR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Z vs Q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3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1.02%</a:t>
                      </a:r>
                      <a:endParaRPr lang="ko-KR" altLang="en-US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Z vs H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0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6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>
                          <a:solidFill>
                            <a:srgbClr val="FF0000"/>
                          </a:solidFill>
                        </a:rPr>
                        <a:t>3.06%</a:t>
                      </a:r>
                      <a:endParaRPr lang="ko-KR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Z vs S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0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2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b="1" dirty="0" smtClean="0">
                          <a:solidFill>
                            <a:schemeClr val="tx1"/>
                          </a:solidFill>
                        </a:rPr>
                        <a:t>1.02%</a:t>
                      </a:r>
                      <a:endParaRPr lang="ko-KR" altLang="en-US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73135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600" dirty="0" smtClean="0"/>
              <a:t>Pass-Fail Table of 0.1dB 2% Criteria</a:t>
            </a:r>
            <a:endParaRPr lang="ko-KR" altLang="en-US" sz="3600" dirty="0"/>
          </a:p>
        </p:txBody>
      </p:sp>
      <p:graphicFrame>
        <p:nvGraphicFramePr>
          <p:cNvPr id="5" name="내용 개체 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20820446"/>
              </p:ext>
            </p:extLst>
          </p:nvPr>
        </p:nvGraphicFramePr>
        <p:xfrm>
          <a:off x="3851920" y="5229200"/>
          <a:ext cx="4701208" cy="148336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504056"/>
                <a:gridCol w="4197152"/>
              </a:tblGrid>
              <a:tr h="370840">
                <a:tc>
                  <a:txBody>
                    <a:bodyPr/>
                    <a:lstStyle/>
                    <a:p>
                      <a:pPr latinLnBrk="1"/>
                      <a:endParaRPr lang="ko-KR" altLang="en-US" b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/>
                        <a:t>Not submitted</a:t>
                      </a:r>
                      <a:endParaRPr lang="ko-KR" altLang="en-US" b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endParaRPr lang="ko-KR" altLang="en-US" b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/>
                        <a:t>Pass</a:t>
                      </a:r>
                      <a:endParaRPr lang="ko-KR" altLang="en-US" b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endParaRPr lang="ko-KR" altLang="en-US" b="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/>
                        <a:t>Marginal</a:t>
                      </a:r>
                      <a:r>
                        <a:rPr lang="en-US" altLang="ko-KR" b="0" baseline="0" dirty="0" smtClean="0"/>
                        <a:t> pass</a:t>
                      </a:r>
                      <a:endParaRPr lang="ko-KR" altLang="en-US" b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endParaRPr lang="ko-KR" altLang="en-US" b="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/>
                        <a:t>Fail</a:t>
                      </a:r>
                      <a:endParaRPr lang="ko-KR" altLang="en-US" b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9601853"/>
              </p:ext>
            </p:extLst>
          </p:nvPr>
        </p:nvGraphicFramePr>
        <p:xfrm>
          <a:off x="1187624" y="1916832"/>
          <a:ext cx="6840759" cy="296672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888859"/>
                <a:gridCol w="595190"/>
                <a:gridCol w="595190"/>
                <a:gridCol w="595190"/>
                <a:gridCol w="595190"/>
                <a:gridCol w="595190"/>
                <a:gridCol w="595190"/>
                <a:gridCol w="595190"/>
                <a:gridCol w="595190"/>
                <a:gridCol w="595190"/>
                <a:gridCol w="595190"/>
              </a:tblGrid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/>
                        <a:t>a=2</a:t>
                      </a:r>
                      <a:endParaRPr lang="ko-KR" altLang="en-US" b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L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N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I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Z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M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Q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H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/>
                        <a:t>a=3</a:t>
                      </a:r>
                      <a:endParaRPr lang="ko-KR" altLang="en-US" b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L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N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I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Z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M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Q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H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/>
                        <a:t>a=5</a:t>
                      </a:r>
                      <a:endParaRPr lang="ko-KR" altLang="en-US" b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L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N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I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Z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M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Q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H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/>
                        <a:t>a=7</a:t>
                      </a:r>
                      <a:endParaRPr lang="ko-KR" altLang="en-US" b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L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N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I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Z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M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Q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H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/>
                        <a:t>a=9</a:t>
                      </a:r>
                      <a:endParaRPr lang="ko-KR" altLang="en-US" b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L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N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I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Z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M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Q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H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/>
                        <a:t>a=11</a:t>
                      </a:r>
                      <a:endParaRPr lang="ko-KR" altLang="en-US" b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L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N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I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Z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M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Q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H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/>
                        <a:t>a=13</a:t>
                      </a:r>
                      <a:endParaRPr lang="ko-KR" altLang="en-US" b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L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N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I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Z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M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Q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H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/>
                        <a:t>a=15</a:t>
                      </a:r>
                      <a:endParaRPr lang="ko-KR" altLang="en-US" b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L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N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I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Z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M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Q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H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0" dirty="0" smtClean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25170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Outlier curve (a=2)</a:t>
            </a: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552" y="6124654"/>
            <a:ext cx="3951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N, E, M, H, S pass 0.1dB, 2% criteria</a:t>
            </a:r>
            <a:endParaRPr lang="ko-KR" alt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273" y="1340768"/>
            <a:ext cx="8004175" cy="476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78063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P2-P1 Test (a=2)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N, E, M, H, S pass the criteria</a:t>
            </a:r>
          </a:p>
          <a:p>
            <a:r>
              <a:rPr lang="en-US" altLang="ko-KR" dirty="0" smtClean="0"/>
              <a:t>N, E, M, H, S are the best at 0.1dB</a:t>
            </a:r>
          </a:p>
          <a:p>
            <a:r>
              <a:rPr lang="en-US" altLang="ko-KR" dirty="0" smtClean="0"/>
              <a:t>Other candidates</a:t>
            </a:r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8521725"/>
              </p:ext>
            </p:extLst>
          </p:nvPr>
        </p:nvGraphicFramePr>
        <p:xfrm>
          <a:off x="683568" y="3429000"/>
          <a:ext cx="3888432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2108"/>
                <a:gridCol w="972108"/>
                <a:gridCol w="972108"/>
                <a:gridCol w="972108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</a:rPr>
                        <a:t>FAIL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P1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P2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P2-P1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I</a:t>
                      </a:r>
                      <a:r>
                        <a:rPr lang="en-US" altLang="ko-KR" b="1" baseline="0" dirty="0" smtClean="0"/>
                        <a:t> vs N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0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19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>
                          <a:solidFill>
                            <a:srgbClr val="FF0000"/>
                          </a:solidFill>
                        </a:rPr>
                        <a:t>9.05%</a:t>
                      </a:r>
                      <a:endParaRPr lang="ko-KR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I vs E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0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20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>
                          <a:solidFill>
                            <a:srgbClr val="FF0000"/>
                          </a:solidFill>
                        </a:rPr>
                        <a:t>9.52%</a:t>
                      </a:r>
                      <a:endParaRPr lang="ko-KR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I vs M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0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19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b="1" dirty="0" smtClean="0">
                          <a:solidFill>
                            <a:srgbClr val="FF0000"/>
                          </a:solidFill>
                        </a:rPr>
                        <a:t>9.05%</a:t>
                      </a:r>
                      <a:endParaRPr lang="ko-KR" altLang="en-US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I vs H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0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18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>
                          <a:solidFill>
                            <a:srgbClr val="FF0000"/>
                          </a:solidFill>
                        </a:rPr>
                        <a:t>8.57%</a:t>
                      </a:r>
                      <a:endParaRPr lang="ko-KR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I vs S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0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19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b="1" dirty="0" smtClean="0">
                          <a:solidFill>
                            <a:srgbClr val="FF0000"/>
                          </a:solidFill>
                        </a:rPr>
                        <a:t>9.05%</a:t>
                      </a:r>
                      <a:endParaRPr lang="ko-KR" altLang="en-US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9085922"/>
              </p:ext>
            </p:extLst>
          </p:nvPr>
        </p:nvGraphicFramePr>
        <p:xfrm>
          <a:off x="4860032" y="3429000"/>
          <a:ext cx="3888432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2108"/>
                <a:gridCol w="972108"/>
                <a:gridCol w="972108"/>
                <a:gridCol w="972108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</a:rPr>
                        <a:t>FAIL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P1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P2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P2-P1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baseline="0" dirty="0" smtClean="0"/>
                        <a:t>Z vs N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0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5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>
                          <a:solidFill>
                            <a:srgbClr val="FF0000"/>
                          </a:solidFill>
                        </a:rPr>
                        <a:t>2.38%</a:t>
                      </a:r>
                      <a:endParaRPr lang="ko-KR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Z vs E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0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6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>
                          <a:solidFill>
                            <a:srgbClr val="FF0000"/>
                          </a:solidFill>
                        </a:rPr>
                        <a:t>2.86%</a:t>
                      </a:r>
                      <a:endParaRPr lang="ko-KR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Z vs M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0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6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>
                          <a:solidFill>
                            <a:srgbClr val="FF0000"/>
                          </a:solidFill>
                        </a:rPr>
                        <a:t>2.86%</a:t>
                      </a:r>
                      <a:endParaRPr lang="ko-KR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Z vs H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0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6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>
                          <a:solidFill>
                            <a:srgbClr val="FF0000"/>
                          </a:solidFill>
                        </a:rPr>
                        <a:t>2.86%</a:t>
                      </a:r>
                      <a:endParaRPr lang="ko-KR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Z vs S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0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5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>
                          <a:solidFill>
                            <a:srgbClr val="FF0000"/>
                          </a:solidFill>
                        </a:rPr>
                        <a:t>2.38%</a:t>
                      </a:r>
                      <a:endParaRPr lang="ko-KR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14524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Outlier curve (a=3)</a:t>
            </a:r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6124654"/>
            <a:ext cx="42190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N, E, Z, M, H, S pass 0.1dB, 2% criteria</a:t>
            </a:r>
            <a:endParaRPr lang="ko-KR" alt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301" y="1268760"/>
            <a:ext cx="8004175" cy="476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17014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P2-P1 Test (a=3)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N</a:t>
            </a:r>
            <a:r>
              <a:rPr lang="en-US" altLang="ko-KR" dirty="0"/>
              <a:t>, E, Z, M, H, S</a:t>
            </a:r>
            <a:r>
              <a:rPr lang="en-US" altLang="ko-KR" dirty="0" smtClean="0"/>
              <a:t> pass the criteria</a:t>
            </a:r>
          </a:p>
          <a:p>
            <a:r>
              <a:rPr lang="en-US" altLang="ko-KR" dirty="0" smtClean="0"/>
              <a:t>N, S are the best at 0.1dB</a:t>
            </a:r>
          </a:p>
          <a:p>
            <a:r>
              <a:rPr lang="en-US" altLang="ko-KR" dirty="0" smtClean="0"/>
              <a:t>Other candidates</a:t>
            </a:r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9343983"/>
              </p:ext>
            </p:extLst>
          </p:nvPr>
        </p:nvGraphicFramePr>
        <p:xfrm>
          <a:off x="1259632" y="3429000"/>
          <a:ext cx="3888432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2108"/>
                <a:gridCol w="972108"/>
                <a:gridCol w="972108"/>
                <a:gridCol w="972108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</a:rPr>
                        <a:t>FAIL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P1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P2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P2-P1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I</a:t>
                      </a:r>
                      <a:r>
                        <a:rPr lang="en-US" altLang="ko-KR" b="1" baseline="0" dirty="0" smtClean="0"/>
                        <a:t> vs N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0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53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>
                          <a:solidFill>
                            <a:srgbClr val="FF0000"/>
                          </a:solidFill>
                        </a:rPr>
                        <a:t>15.7%</a:t>
                      </a:r>
                      <a:endParaRPr lang="ko-KR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I</a:t>
                      </a:r>
                      <a:r>
                        <a:rPr lang="en-US" altLang="ko-KR" baseline="0" dirty="0" smtClean="0"/>
                        <a:t> vs E</a:t>
                      </a:r>
                      <a:endParaRPr lang="ko-KR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4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50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rgbClr val="FF0000"/>
                          </a:solidFill>
                        </a:rPr>
                        <a:t>13.7%</a:t>
                      </a:r>
                      <a:endParaRPr lang="ko-KR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I vs Z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50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rgbClr val="FF0000"/>
                          </a:solidFill>
                        </a:rPr>
                        <a:t>14.9%</a:t>
                      </a:r>
                      <a:endParaRPr lang="ko-KR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I</a:t>
                      </a:r>
                      <a:r>
                        <a:rPr lang="en-US" altLang="ko-KR" baseline="0" dirty="0" smtClean="0"/>
                        <a:t> vs M</a:t>
                      </a:r>
                      <a:endParaRPr lang="ko-KR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46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>
                          <a:solidFill>
                            <a:srgbClr val="FF0000"/>
                          </a:solidFill>
                        </a:rPr>
                        <a:t>13.7%</a:t>
                      </a:r>
                      <a:endParaRPr lang="ko-KR" altLang="en-US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I</a:t>
                      </a:r>
                      <a:r>
                        <a:rPr lang="en-US" altLang="ko-KR" baseline="0" dirty="0" smtClean="0"/>
                        <a:t> vs H</a:t>
                      </a:r>
                      <a:endParaRPr lang="ko-KR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50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>
                          <a:solidFill>
                            <a:srgbClr val="FF0000"/>
                          </a:solidFill>
                        </a:rPr>
                        <a:t>14.6%</a:t>
                      </a:r>
                      <a:endParaRPr lang="ko-KR" altLang="en-US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I vs S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0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50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b="1" dirty="0" smtClean="0">
                          <a:solidFill>
                            <a:srgbClr val="FF0000"/>
                          </a:solidFill>
                        </a:rPr>
                        <a:t>14.9%</a:t>
                      </a:r>
                      <a:endParaRPr lang="ko-KR" altLang="en-US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07122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Outlier curve (a=5)</a:t>
            </a:r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6124654"/>
            <a:ext cx="42511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N, E, M, Q, H, S pass 0.1dB, 2% criteria</a:t>
            </a:r>
            <a:endParaRPr lang="ko-KR" alt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447" y="1268760"/>
            <a:ext cx="8004175" cy="476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12224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P2-P1 Test (a=5)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N</a:t>
            </a:r>
            <a:r>
              <a:rPr lang="en-US" altLang="ko-KR" dirty="0"/>
              <a:t>, E, M, Q, H, S</a:t>
            </a:r>
            <a:r>
              <a:rPr lang="en-US" altLang="ko-KR" dirty="0" smtClean="0"/>
              <a:t> pass the criteria</a:t>
            </a:r>
          </a:p>
          <a:p>
            <a:r>
              <a:rPr lang="en-US" altLang="ko-KR" dirty="0" smtClean="0"/>
              <a:t>M, H, S are the best at 0.1dB</a:t>
            </a:r>
          </a:p>
          <a:p>
            <a:r>
              <a:rPr lang="en-US" altLang="ko-KR" dirty="0" smtClean="0"/>
              <a:t>Other candidates</a:t>
            </a:r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1914500"/>
              </p:ext>
            </p:extLst>
          </p:nvPr>
        </p:nvGraphicFramePr>
        <p:xfrm>
          <a:off x="827584" y="3429000"/>
          <a:ext cx="3888432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2108"/>
                <a:gridCol w="972108"/>
                <a:gridCol w="972108"/>
                <a:gridCol w="972108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</a:rPr>
                        <a:t>FAIL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P1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P2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P2-P1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I</a:t>
                      </a:r>
                      <a:r>
                        <a:rPr lang="en-US" altLang="ko-KR" baseline="0" dirty="0" smtClean="0"/>
                        <a:t> vs N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6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1.49%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I vs E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9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rgbClr val="FF0000"/>
                          </a:solidFill>
                        </a:rPr>
                        <a:t>2.38%</a:t>
                      </a:r>
                      <a:endParaRPr lang="ko-KR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I vs M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0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7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b="1" dirty="0" smtClean="0">
                          <a:solidFill>
                            <a:srgbClr val="FF0000"/>
                          </a:solidFill>
                        </a:rPr>
                        <a:t>2.08%</a:t>
                      </a:r>
                      <a:endParaRPr lang="ko-KR" altLang="en-US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I vs Q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4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0.60%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I vs H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0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5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b="1" dirty="0" smtClean="0">
                          <a:solidFill>
                            <a:schemeClr val="tx1"/>
                          </a:solidFill>
                        </a:rPr>
                        <a:t>1.49%</a:t>
                      </a:r>
                      <a:endParaRPr lang="ko-KR" altLang="en-US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I vs S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0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6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b="1" dirty="0" smtClean="0">
                          <a:solidFill>
                            <a:schemeClr val="tx1"/>
                          </a:solidFill>
                        </a:rPr>
                        <a:t>1.79%</a:t>
                      </a:r>
                      <a:endParaRPr lang="ko-KR" altLang="en-US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233808"/>
              </p:ext>
            </p:extLst>
          </p:nvPr>
        </p:nvGraphicFramePr>
        <p:xfrm>
          <a:off x="4860032" y="3425408"/>
          <a:ext cx="3888432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2108"/>
                <a:gridCol w="972108"/>
                <a:gridCol w="972108"/>
                <a:gridCol w="972108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</a:rPr>
                        <a:t>FAIL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P1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P2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P2-P1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aseline="0" dirty="0" smtClean="0"/>
                        <a:t>Z vs N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0.60%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Z vs E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0.30%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Z vs M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0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5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>
                          <a:solidFill>
                            <a:schemeClr val="tx1"/>
                          </a:solidFill>
                        </a:rPr>
                        <a:t>1.49%</a:t>
                      </a:r>
                      <a:endParaRPr lang="ko-KR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Z vs Q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0.30%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Z vs H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0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7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>
                          <a:solidFill>
                            <a:srgbClr val="FF0000"/>
                          </a:solidFill>
                        </a:rPr>
                        <a:t>2.08%</a:t>
                      </a:r>
                      <a:endParaRPr lang="ko-KR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Z vs S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0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/>
                        <a:t>4</a:t>
                      </a:r>
                      <a:endParaRPr lang="ko-KR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>
                          <a:solidFill>
                            <a:schemeClr val="tx1"/>
                          </a:solidFill>
                        </a:rPr>
                        <a:t>1.19%</a:t>
                      </a:r>
                      <a:endParaRPr lang="ko-KR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57106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Outlier curve (a=7)</a:t>
            </a:r>
            <a:endParaRPr lang="ko-KR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96752"/>
            <a:ext cx="8004175" cy="476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39552" y="6124654"/>
            <a:ext cx="4100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N, Z, M, H, S pass 0.1dB, 2% criteria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036695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1993</TotalTime>
  <Words>1350</Words>
  <Application>Microsoft Office PowerPoint</Application>
  <PresentationFormat>화면 슬라이드 쇼(4:3)</PresentationFormat>
  <Paragraphs>655</Paragraphs>
  <Slides>18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18</vt:i4>
      </vt:variant>
    </vt:vector>
  </HeadingPairs>
  <TitlesOfParts>
    <vt:vector size="19" baseType="lpstr">
      <vt:lpstr>Office 테마</vt:lpstr>
      <vt:lpstr>Crosscheck Results for PCM of BG1</vt:lpstr>
      <vt:lpstr>Pass-Fail Table of 0.1dB 2% Criteria</vt:lpstr>
      <vt:lpstr>Outlier curve (a=2)</vt:lpstr>
      <vt:lpstr>P2-P1 Test (a=2)</vt:lpstr>
      <vt:lpstr>Outlier curve (a=3)</vt:lpstr>
      <vt:lpstr>P2-P1 Test (a=3)</vt:lpstr>
      <vt:lpstr>Outlier curve (a=5)</vt:lpstr>
      <vt:lpstr>P2-P1 Test (a=5)</vt:lpstr>
      <vt:lpstr>Outlier curve (a=7)</vt:lpstr>
      <vt:lpstr>P2-P1 Test (a=7)</vt:lpstr>
      <vt:lpstr>Outlier curve (a=9)</vt:lpstr>
      <vt:lpstr>P2-P1 Test (a=9)</vt:lpstr>
      <vt:lpstr>Outlier curve (a=11)</vt:lpstr>
      <vt:lpstr>P2-P1 Test (a=11)</vt:lpstr>
      <vt:lpstr>Outlier curve (a=13)</vt:lpstr>
      <vt:lpstr>P2-P1 Test (a=13)</vt:lpstr>
      <vt:lpstr>Outlier curve (a=15)</vt:lpstr>
      <vt:lpstr>P2-P1 Test (a=15)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Samsung Electronics</dc:creator>
  <cp:lastModifiedBy>Hongsil Jeong</cp:lastModifiedBy>
  <cp:revision>79</cp:revision>
  <dcterms:created xsi:type="dcterms:W3CDTF">2017-06-28T06:51:45Z</dcterms:created>
  <dcterms:modified xsi:type="dcterms:W3CDTF">2017-06-30T01:54:27Z</dcterms:modified>
</cp:coreProperties>
</file>