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61" r:id="rId3"/>
    <p:sldId id="262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73048" initials="a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135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234EE6-CFAE-466E-B94E-BDE13972400C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22FE0-A422-4B36-B6C4-78C795B40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221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30766" indent="-281064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24255" indent="-224851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573957" indent="-224851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23659" indent="-224851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473361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23062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372764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22466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6C5FE1F9-47FE-4D66-9DCB-D87C2AA6DE01}" type="slidenum">
              <a:rPr lang="zh-CN" altLang="en-US" b="0"/>
              <a:pPr/>
              <a:t>1</a:t>
            </a:fld>
            <a:endParaRPr lang="en-US" altLang="zh-CN" b="0"/>
          </a:p>
        </p:txBody>
      </p:sp>
    </p:spTree>
    <p:extLst>
      <p:ext uri="{BB962C8B-B14F-4D97-AF65-F5344CB8AC3E}">
        <p14:creationId xmlns:p14="http://schemas.microsoft.com/office/powerpoint/2010/main" val="3683687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325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131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21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E039B-AFFE-4690-8BEA-9E0B49EC7C1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6803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84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43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195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092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425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770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159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973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EDA91-A9DA-4A27-AF51-7F897D99025E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772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altLang="zh-CN" sz="4000" dirty="0" smtClean="0">
                <a:ea typeface="宋体" charset="-122"/>
              </a:rPr>
              <a:t>WF on network-based beam failure recovery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735888" cy="1348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GB" altLang="zh-CN" sz="2400" b="0" dirty="0">
                <a:latin typeface="+mn-lt"/>
              </a:rPr>
              <a:t>3GPP TSG RAN WG1 Meeting </a:t>
            </a:r>
            <a:r>
              <a:rPr lang="en-GB" altLang="zh-CN" sz="2400" b="0" dirty="0" smtClean="0">
                <a:latin typeface="+mn-lt"/>
              </a:rPr>
              <a:t>NR-Ad Hoc #2</a:t>
            </a:r>
            <a:r>
              <a:rPr lang="en-US" altLang="zh-CN" sz="2400" b="0" dirty="0" smtClean="0">
                <a:latin typeface="+mn-lt"/>
              </a:rPr>
              <a:t>   </a:t>
            </a:r>
            <a:r>
              <a:rPr lang="sv-SE" altLang="zh-CN" sz="2400" b="0" dirty="0" smtClean="0">
                <a:latin typeface="+mn-lt"/>
              </a:rPr>
              <a:t>         </a:t>
            </a:r>
            <a:r>
              <a:rPr lang="sv-SE" altLang="zh-CN" sz="2400" b="0" dirty="0">
                <a:latin typeface="+mn-lt"/>
              </a:rPr>
              <a:t>	</a:t>
            </a:r>
            <a:r>
              <a:rPr lang="sv-SE" altLang="zh-CN" sz="2400" b="0" smtClean="0">
                <a:latin typeface="+mn-lt"/>
              </a:rPr>
              <a:t>        </a:t>
            </a:r>
            <a:r>
              <a:rPr lang="sv-SE" altLang="zh-CN" sz="2400" b="0" smtClean="0">
                <a:latin typeface="+mn-lt"/>
              </a:rPr>
              <a:t>R1-1711962</a:t>
            </a:r>
            <a:endParaRPr lang="en-US" altLang="zh-CN" sz="2400" b="0" dirty="0">
              <a:latin typeface="+mn-lt"/>
            </a:endParaRPr>
          </a:p>
          <a:p>
            <a:pPr>
              <a:spcBef>
                <a:spcPct val="20000"/>
              </a:spcBef>
            </a:pPr>
            <a:r>
              <a:rPr lang="en-GB" altLang="en-US" sz="2400" b="0" dirty="0" smtClean="0">
                <a:latin typeface="+mn-lt"/>
              </a:rPr>
              <a:t>Qingdao, China, 27</a:t>
            </a:r>
            <a:r>
              <a:rPr lang="en-GB" altLang="en-US" sz="2400" b="0" baseline="30000" dirty="0" smtClean="0">
                <a:latin typeface="+mn-lt"/>
              </a:rPr>
              <a:t>nd</a:t>
            </a:r>
            <a:r>
              <a:rPr lang="en-GB" altLang="en-US" sz="2400" b="0" dirty="0" smtClean="0">
                <a:latin typeface="+mn-lt"/>
              </a:rPr>
              <a:t> </a:t>
            </a:r>
            <a:r>
              <a:rPr lang="en-GB" altLang="en-US" sz="2400" b="0" dirty="0">
                <a:latin typeface="+mn-lt"/>
              </a:rPr>
              <a:t>- </a:t>
            </a:r>
            <a:r>
              <a:rPr lang="en-GB" altLang="en-US" sz="2400" b="0" dirty="0" smtClean="0">
                <a:latin typeface="+mn-lt"/>
              </a:rPr>
              <a:t>30</a:t>
            </a:r>
            <a:r>
              <a:rPr lang="en-GB" altLang="en-US" sz="2400" b="0" baseline="30000" dirty="0" smtClean="0">
                <a:latin typeface="+mn-lt"/>
              </a:rPr>
              <a:t>th</a:t>
            </a:r>
            <a:r>
              <a:rPr lang="en-GB" altLang="en-US" sz="2400" b="0" dirty="0" smtClean="0">
                <a:latin typeface="+mn-lt"/>
              </a:rPr>
              <a:t> June 2017</a:t>
            </a:r>
          </a:p>
          <a:p>
            <a:pPr>
              <a:spcBef>
                <a:spcPct val="20000"/>
              </a:spcBef>
            </a:pPr>
            <a:r>
              <a:rPr lang="en-US" altLang="ja-JP" sz="2400" b="0" dirty="0">
                <a:latin typeface="+mn-lt"/>
              </a:rPr>
              <a:t>Agenda Item: </a:t>
            </a:r>
            <a:r>
              <a:rPr lang="en-GB" altLang="ja-JP" sz="2400" b="0" dirty="0" smtClean="0">
                <a:latin typeface="+mn-lt"/>
              </a:rPr>
              <a:t>5.1.2.2.3</a:t>
            </a:r>
            <a:endParaRPr lang="en-US" altLang="ja-JP" sz="2400" b="0" dirty="0">
              <a:latin typeface="+mn-lt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437212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2400" b="0" dirty="0" smtClean="0">
                <a:latin typeface="+mj-lt"/>
                <a:cs typeface="Times New Roman" pitchFamily="18" charset="0"/>
              </a:rPr>
              <a:t>Huawei, HiSilicon, …</a:t>
            </a:r>
            <a:endParaRPr lang="en-US" altLang="ja-JP" sz="2400" b="0" dirty="0">
              <a:latin typeface="+mj-lt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772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587"/>
            <a:ext cx="9144000" cy="1143000"/>
          </a:xfrm>
        </p:spPr>
        <p:txBody>
          <a:bodyPr/>
          <a:lstStyle/>
          <a:p>
            <a:r>
              <a:rPr lang="en-US" dirty="0" smtClean="0"/>
              <a:t>Background (I)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6"/>
            <a:ext cx="8568952" cy="5581499"/>
          </a:xfrm>
        </p:spPr>
        <p:txBody>
          <a:bodyPr>
            <a:normAutofit fontScale="92500"/>
          </a:bodyPr>
          <a:lstStyle/>
          <a:p>
            <a:r>
              <a:rPr lang="en-GB" sz="2200" b="1" dirty="0" smtClean="0"/>
              <a:t>Network-initiated </a:t>
            </a:r>
            <a:r>
              <a:rPr lang="en-GB" sz="2200" b="1" dirty="0"/>
              <a:t>beam failure recovery </a:t>
            </a:r>
            <a:r>
              <a:rPr lang="en-GB" sz="2200" dirty="0"/>
              <a:t>is much more reliable than UE-initiated beam failure </a:t>
            </a:r>
            <a:r>
              <a:rPr lang="en-GB" sz="2200" dirty="0" smtClean="0"/>
              <a:t>recovery [R1-1710473]</a:t>
            </a:r>
          </a:p>
          <a:p>
            <a:pPr lvl="1"/>
            <a:r>
              <a:rPr lang="en-GB" sz="2000" dirty="0" smtClean="0"/>
              <a:t>UE-specific “Guardian” APs (GAPs) can </a:t>
            </a:r>
            <a:r>
              <a:rPr lang="en-GB" sz="2000" dirty="0"/>
              <a:t>provide more candidate </a:t>
            </a:r>
            <a:r>
              <a:rPr lang="en-GB" sz="2000" dirty="0" err="1"/>
              <a:t>beamformed</a:t>
            </a:r>
            <a:r>
              <a:rPr lang="en-GB" sz="2000" dirty="0"/>
              <a:t> links </a:t>
            </a:r>
            <a:r>
              <a:rPr lang="en-GB" sz="2000" dirty="0" smtClean="0"/>
              <a:t>as potential replacement of the </a:t>
            </a:r>
            <a:r>
              <a:rPr lang="en-GB" sz="2000" dirty="0" err="1" smtClean="0"/>
              <a:t>beamformed</a:t>
            </a:r>
            <a:r>
              <a:rPr lang="en-GB" sz="2000" dirty="0" smtClean="0"/>
              <a:t> link between the UE and its serving AP in </a:t>
            </a:r>
            <a:r>
              <a:rPr lang="en-GB" sz="2000" dirty="0"/>
              <a:t>case the communication over the </a:t>
            </a:r>
            <a:r>
              <a:rPr lang="en-GB" sz="2000" dirty="0" smtClean="0"/>
              <a:t>latter </a:t>
            </a:r>
            <a:r>
              <a:rPr lang="en-GB" sz="2000" dirty="0"/>
              <a:t>link </a:t>
            </a:r>
            <a:r>
              <a:rPr lang="en-GB" sz="2000" dirty="0" smtClean="0"/>
              <a:t>is blocked</a:t>
            </a:r>
          </a:p>
          <a:p>
            <a:pPr lvl="1"/>
            <a:r>
              <a:rPr lang="sv-SE" sz="2000" dirty="0" smtClean="0"/>
              <a:t>For certain applications (e.g., VR) outages longer than 10ms cannot be tolerated. Such a tight requirement is difficult to meet using UE-initiated beam failure recovery</a:t>
            </a:r>
            <a:endParaRPr lang="en-GB" sz="1800" dirty="0" smtClean="0"/>
          </a:p>
          <a:p>
            <a:pPr lvl="2"/>
            <a:endParaRPr lang="en-GB" sz="1400" dirty="0"/>
          </a:p>
          <a:p>
            <a:r>
              <a:rPr lang="en-GB" sz="2200" b="1" dirty="0" smtClean="0"/>
              <a:t>UE-specific </a:t>
            </a:r>
            <a:r>
              <a:rPr lang="en-GB" sz="2200" b="1" dirty="0" err="1" smtClean="0"/>
              <a:t>beamformed</a:t>
            </a:r>
            <a:r>
              <a:rPr lang="en-GB" sz="2200" b="1" dirty="0" smtClean="0"/>
              <a:t> UL RSs </a:t>
            </a:r>
            <a:r>
              <a:rPr lang="en-GB" sz="2200" dirty="0" smtClean="0"/>
              <a:t>are used by the network in order to</a:t>
            </a:r>
          </a:p>
          <a:p>
            <a:pPr lvl="1"/>
            <a:r>
              <a:rPr lang="en-GB" sz="2000" dirty="0" smtClean="0"/>
              <a:t>perform </a:t>
            </a:r>
            <a:r>
              <a:rPr lang="en-GB" sz="2000" dirty="0"/>
              <a:t>reliable tracking of moving UEs from a single </a:t>
            </a:r>
            <a:r>
              <a:rPr lang="en-GB" sz="2000" dirty="0" smtClean="0"/>
              <a:t>UL RS reception</a:t>
            </a:r>
            <a:endParaRPr lang="en-GB" sz="2000" dirty="0"/>
          </a:p>
          <a:p>
            <a:pPr lvl="1"/>
            <a:r>
              <a:rPr lang="en-GB" sz="2000" dirty="0" smtClean="0"/>
              <a:t>measure </a:t>
            </a:r>
            <a:r>
              <a:rPr lang="en-GB" sz="2000" dirty="0"/>
              <a:t>channel quality of the potential links toward each </a:t>
            </a:r>
            <a:r>
              <a:rPr lang="en-GB" sz="2000" dirty="0" smtClean="0"/>
              <a:t>UE</a:t>
            </a:r>
          </a:p>
          <a:p>
            <a:pPr lvl="1"/>
            <a:r>
              <a:rPr lang="sv-SE" sz="2000" dirty="0" smtClean="0"/>
              <a:t>searching for a new beam upon failure of the serving beam</a:t>
            </a:r>
            <a:endParaRPr lang="en-GB" sz="2000" dirty="0" smtClean="0"/>
          </a:p>
          <a:p>
            <a:pPr lvl="2"/>
            <a:endParaRPr lang="sv-SE" sz="1600" dirty="0"/>
          </a:p>
          <a:p>
            <a:r>
              <a:rPr lang="sv-SE" sz="2400" dirty="0" smtClean="0"/>
              <a:t>Once network detects beam failure, it immediately sends </a:t>
            </a:r>
            <a:r>
              <a:rPr lang="sv-SE" sz="2400" b="1" dirty="0" smtClean="0"/>
              <a:t>link redirection information (LRI) </a:t>
            </a:r>
            <a:r>
              <a:rPr lang="sv-SE" sz="2400" dirty="0" smtClean="0"/>
              <a:t>to the UE via separate &lt;6GHz link</a:t>
            </a:r>
          </a:p>
          <a:p>
            <a:pPr lvl="1"/>
            <a:r>
              <a:rPr lang="sv-SE" sz="2000" dirty="0" smtClean="0"/>
              <a:t>LRI contains information about the new UE beam to use after link recovery</a:t>
            </a:r>
            <a:endParaRPr lang="en-GB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4149080"/>
            <a:ext cx="8229600" cy="23762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967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587"/>
            <a:ext cx="9144000" cy="1143000"/>
          </a:xfrm>
        </p:spPr>
        <p:txBody>
          <a:bodyPr/>
          <a:lstStyle/>
          <a:p>
            <a:r>
              <a:rPr lang="en-US" dirty="0" smtClean="0"/>
              <a:t>Background (II)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9111" y="1182826"/>
            <a:ext cx="3231030" cy="792087"/>
          </a:xfrm>
        </p:spPr>
        <p:txBody>
          <a:bodyPr>
            <a:normAutofit/>
          </a:bodyPr>
          <a:lstStyle/>
          <a:p>
            <a:r>
              <a:rPr lang="sv-SE" sz="2200" dirty="0" smtClean="0"/>
              <a:t>Illustration of network </a:t>
            </a:r>
            <a:endParaRPr lang="en-GB" sz="2200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4149080"/>
            <a:ext cx="8229600" cy="23762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0AE025E5-82F1-408E-8AE8-33F75B9DCC8E" descr="C:\Users\p00336228\AppData\Roaming\eSpace_Desktop\UserData\p00336228\imagefiles\0AE025E5-82F1-408E-8AE8-33F75B9DCC8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653" y="769264"/>
            <a:ext cx="4354835" cy="3019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4721991"/>
              </p:ext>
            </p:extLst>
          </p:nvPr>
        </p:nvGraphicFramePr>
        <p:xfrm>
          <a:off x="130899" y="3573016"/>
          <a:ext cx="5794046" cy="3261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2" name="Visio" r:id="rId4" imgW="3305347" imgH="1862568" progId="Visio.Drawing.11">
                  <p:embed/>
                </p:oleObj>
              </mc:Choice>
              <mc:Fallback>
                <p:oleObj name="Visio" r:id="rId4" imgW="3305347" imgH="1862568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899" y="3573016"/>
                        <a:ext cx="5794046" cy="32611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 txBox="1">
            <a:spLocks/>
          </p:cNvSpPr>
          <p:nvPr/>
        </p:nvSpPr>
        <p:spPr>
          <a:xfrm>
            <a:off x="6003274" y="4437113"/>
            <a:ext cx="2961214" cy="7920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sz="2200" dirty="0" smtClean="0"/>
              <a:t>Beam failure recovery procedure</a:t>
            </a:r>
            <a:endParaRPr lang="en-GB" sz="2200" dirty="0" smtClean="0"/>
          </a:p>
        </p:txBody>
      </p:sp>
    </p:spTree>
    <p:extLst>
      <p:ext uri="{BB962C8B-B14F-4D97-AF65-F5344CB8AC3E}">
        <p14:creationId xmlns:p14="http://schemas.microsoft.com/office/powerpoint/2010/main" val="341679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052736"/>
            <a:ext cx="8075240" cy="5040560"/>
          </a:xfrm>
        </p:spPr>
        <p:txBody>
          <a:bodyPr>
            <a:noAutofit/>
          </a:bodyPr>
          <a:lstStyle/>
          <a:p>
            <a:r>
              <a:rPr lang="en-US" sz="2400" dirty="0"/>
              <a:t>NR </a:t>
            </a:r>
            <a:r>
              <a:rPr lang="en-US" sz="2400" dirty="0" smtClean="0"/>
              <a:t>should support reception of </a:t>
            </a:r>
            <a:r>
              <a:rPr lang="en-GB" sz="2400" dirty="0" smtClean="0"/>
              <a:t>UE-specific </a:t>
            </a:r>
            <a:r>
              <a:rPr lang="en-GB" sz="2400" dirty="0" err="1"/>
              <a:t>beamformed</a:t>
            </a:r>
            <a:r>
              <a:rPr lang="en-GB" sz="2400" dirty="0"/>
              <a:t> UL RS </a:t>
            </a:r>
            <a:r>
              <a:rPr lang="en-GB" sz="2400" dirty="0" smtClean="0"/>
              <a:t>by a </a:t>
            </a:r>
            <a:r>
              <a:rPr lang="en-GB" sz="2400" dirty="0" err="1" smtClean="0"/>
              <a:t>gNB</a:t>
            </a:r>
            <a:r>
              <a:rPr lang="en-GB" sz="2400" dirty="0" smtClean="0"/>
              <a:t> to which the UE is </a:t>
            </a:r>
            <a:r>
              <a:rPr lang="en-GB" sz="2400" dirty="0"/>
              <a:t>not </a:t>
            </a:r>
            <a:r>
              <a:rPr lang="en-GB" sz="2400" dirty="0" smtClean="0"/>
              <a:t>currently connected</a:t>
            </a:r>
            <a:endParaRPr lang="en-US" sz="2400" dirty="0"/>
          </a:p>
          <a:p>
            <a:pPr lvl="1"/>
            <a:r>
              <a:rPr lang="en-US" sz="2000" dirty="0"/>
              <a:t>FFS: whether </a:t>
            </a:r>
            <a:r>
              <a:rPr lang="sv-SE" sz="2000" dirty="0"/>
              <a:t>UE-specific beamformed </a:t>
            </a:r>
            <a:r>
              <a:rPr lang="en-US" sz="2000" dirty="0"/>
              <a:t>UL RS could be based on existing RS (SRS, DMRS) or new UL </a:t>
            </a:r>
            <a:r>
              <a:rPr lang="en-US" sz="2000" dirty="0" smtClean="0"/>
              <a:t>RS</a:t>
            </a:r>
          </a:p>
          <a:p>
            <a:pPr lvl="2"/>
            <a:endParaRPr lang="en-US" sz="800" dirty="0" smtClean="0"/>
          </a:p>
          <a:p>
            <a:r>
              <a:rPr lang="en-US" sz="2400" dirty="0" smtClean="0"/>
              <a:t>NR should support transmission of </a:t>
            </a:r>
            <a:r>
              <a:rPr lang="en-GB" sz="2400" dirty="0" smtClean="0"/>
              <a:t>link redirection information (LRI) from the network to UE</a:t>
            </a:r>
          </a:p>
          <a:p>
            <a:pPr lvl="1"/>
            <a:r>
              <a:rPr lang="sv-SE" sz="2000" dirty="0" smtClean="0"/>
              <a:t>The LRI can be transmitted using a beam-switching indication (BSI)</a:t>
            </a:r>
            <a:endParaRPr lang="en-GB" sz="2000" dirty="0" smtClean="0"/>
          </a:p>
          <a:p>
            <a:pPr lvl="1"/>
            <a:r>
              <a:rPr lang="sv-SE" sz="2000" dirty="0" smtClean="0"/>
              <a:t>LRI can be transmitted to a UE regardless of whether the network receives a beam recovery request from that UE</a:t>
            </a:r>
          </a:p>
          <a:p>
            <a:pPr lvl="1"/>
            <a:r>
              <a:rPr lang="sv-SE" sz="2000" dirty="0" smtClean="0"/>
              <a:t>The BSI carrying LRI can be transmitted to a UE on a different carrier than the NR-PDSCH for that UE</a:t>
            </a:r>
          </a:p>
          <a:p>
            <a:pPr lvl="1"/>
            <a:r>
              <a:rPr lang="sv-SE" sz="2000" dirty="0" smtClean="0"/>
              <a:t>LRI contains at least indication about one UE Tx beam/precoder</a:t>
            </a:r>
          </a:p>
          <a:p>
            <a:pPr lvl="2"/>
            <a:r>
              <a:rPr lang="sv-SE" sz="1800" dirty="0" smtClean="0"/>
              <a:t>FFS: whether indication about UE Tx beam/precoder can be implicitly transmitted, e.g., by indication of a configured UE-specific beamformed UL RS resource w</a:t>
            </a:r>
            <a:r>
              <a:rPr lang="en-US" sz="1800" dirty="0" err="1" smtClean="0"/>
              <a:t>hich</a:t>
            </a:r>
            <a:r>
              <a:rPr lang="en-US" sz="1800" dirty="0" smtClean="0"/>
              <a:t> has been transmitted in a previous time instance</a:t>
            </a:r>
          </a:p>
        </p:txBody>
      </p:sp>
    </p:spTree>
    <p:extLst>
      <p:ext uri="{BB962C8B-B14F-4D97-AF65-F5344CB8AC3E}">
        <p14:creationId xmlns:p14="http://schemas.microsoft.com/office/powerpoint/2010/main" val="89294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</TotalTime>
  <Words>356</Words>
  <Application>Microsoft Office PowerPoint</Application>
  <PresentationFormat>On-screen Show (4:3)</PresentationFormat>
  <Paragraphs>31</Paragraphs>
  <Slides>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ＭＳ Ｐゴシック</vt:lpstr>
      <vt:lpstr>宋体</vt:lpstr>
      <vt:lpstr>Arial</vt:lpstr>
      <vt:lpstr>Calibri</vt:lpstr>
      <vt:lpstr>Times New Roman</vt:lpstr>
      <vt:lpstr>Office Theme</vt:lpstr>
      <vt:lpstr>Visio</vt:lpstr>
      <vt:lpstr>WF on network-based beam failure recovery</vt:lpstr>
      <vt:lpstr>Background (I)</vt:lpstr>
      <vt:lpstr>Background (II)</vt:lpstr>
      <vt:lpstr>Proposals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 Dahlman</dc:creator>
  <cp:lastModifiedBy>Alberto Giuseppe Perotti</cp:lastModifiedBy>
  <cp:revision>191</cp:revision>
  <dcterms:created xsi:type="dcterms:W3CDTF">2016-08-24T13:04:19Z</dcterms:created>
  <dcterms:modified xsi:type="dcterms:W3CDTF">2017-06-30T01:35:15Z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(2)dRAsSCrNNjmgDvruG+bLi1Dc/iEc3iAE9l+/oKb/HTMiEfqWQ1vJ/U1ETNGHX2Pias6yJl6r
A7Xo8XwMpFaCD7i1xvtWLCruc+oVfUbqj+pn2nNQ04/ijMVMuQObHMGHyqtDHEmJ230ND3jx
5uqOtSQSpBtcHGxitMMjQ/f0qJ5v47w4ooZAGziQ2/Es2WDf5itJ1ANeXCzpEepAirJbJNqw
B3VtrnDRkczvzvQhpK</vt:lpwstr>
  </property>
  <property fmtid="{D5CDD505-2E9C-101B-9397-08002B2CF9AE}" pid="3" name="_2015_ms_pID_7253431">
    <vt:lpwstr>zPyvMq7J+k+VOwN6cN2wBMvExRtyQrQ3YkqEpcukL+R6540Th8PNKr
ueEBiXU3d6gLrz1phZqqNFYg+rXXKNtCjkPMeFDpxjqv88ONW3hcQuf/tBCJFqYzbGkzXAtX
Bfn2zWb3kI0jiewHouFnuNqyx8IXu2rhPPLDDesXUgGtlHTF3MQayo+R9L6sU+IJQjc=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1498784893</vt:lpwstr>
  </property>
</Properties>
</file>