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87" r:id="rId3"/>
    <p:sldId id="290" r:id="rId4"/>
    <p:sldId id="291" r:id="rId5"/>
    <p:sldId id="274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5332" autoAdjust="0"/>
  </p:normalViewPr>
  <p:slideViewPr>
    <p:cSldViewPr>
      <p:cViewPr varScale="1">
        <p:scale>
          <a:sx n="83" d="100"/>
          <a:sy n="83" d="100"/>
        </p:scale>
        <p:origin x="1987" y="8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3GPP TSG WG1 NR Ad-Hoc#2 	</a:t>
            </a:r>
            <a:r>
              <a:rPr lang="en-US" sz="2400" b="1" dirty="0" smtClean="0"/>
              <a:t>		</a:t>
            </a:r>
            <a:r>
              <a:rPr lang="en-US" sz="2400" b="1" dirty="0" smtClean="0"/>
              <a:t>R1-1711946</a:t>
            </a:r>
            <a:endParaRPr lang="en-US" sz="2400" dirty="0" smtClean="0"/>
          </a:p>
          <a:p>
            <a:r>
              <a:rPr lang="en-GB" sz="2400" b="1" dirty="0"/>
              <a:t>Qingdao, P.R. China 27th – 30th June 2017</a:t>
            </a:r>
            <a:endParaRPr lang="en-US" sz="2400" b="1" dirty="0"/>
          </a:p>
          <a:p>
            <a:r>
              <a:rPr kumimoji="1" lang="en-US" altLang="ja-JP" sz="2400" b="1" dirty="0" smtClean="0"/>
              <a:t>Agenda </a:t>
            </a:r>
            <a:r>
              <a:rPr kumimoji="1" lang="en-US" altLang="ja-JP" sz="2400" b="1" dirty="0"/>
              <a:t>item: 5</a:t>
            </a:r>
            <a:r>
              <a:rPr kumimoji="1" lang="en-US" altLang="ja-JP" sz="2400" b="1" dirty="0" smtClean="0"/>
              <a:t>.1.1.1.</a:t>
            </a:r>
            <a:r>
              <a:rPr kumimoji="1" lang="en-US" altLang="zh-CN" sz="2400" b="1" dirty="0" smtClean="0"/>
              <a:t>3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/>
              <a:t>WF on </a:t>
            </a:r>
            <a:r>
              <a:rPr lang="en-US" sz="4000" dirty="0" smtClean="0"/>
              <a:t>DMRS Indication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/>
              <a:t>Samsung</a:t>
            </a:r>
            <a:r>
              <a:rPr lang="en-US" sz="2800" dirty="0"/>
              <a:t>, </a:t>
            </a:r>
            <a:r>
              <a:rPr lang="en-US" sz="2800" dirty="0" smtClean="0"/>
              <a:t>…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06963"/>
          </a:xfrm>
        </p:spPr>
        <p:txBody>
          <a:bodyPr>
            <a:noAutofit/>
          </a:bodyPr>
          <a:lstStyle/>
          <a:p>
            <a:r>
              <a:rPr lang="en-GB" sz="1800" b="1" u="sng" dirty="0"/>
              <a:t>Agreement: </a:t>
            </a:r>
            <a:endParaRPr lang="en-US" sz="1800" dirty="0"/>
          </a:p>
          <a:p>
            <a:pPr lvl="1"/>
            <a:r>
              <a:rPr lang="en-GB" sz="1800" dirty="0"/>
              <a:t>One of the following two alternatives will be adopted (It is not precluded to adopt a different one of these alternatives below and above 6 GHz): </a:t>
            </a:r>
            <a:endParaRPr lang="en-US" sz="1800" dirty="0"/>
          </a:p>
          <a:p>
            <a:pPr lvl="2"/>
            <a:r>
              <a:rPr lang="en-GB" sz="1600" dirty="0"/>
              <a:t>Alt1: 3 bits of SS block index are carried by changing the DMRS sequence within each 5ms period</a:t>
            </a:r>
            <a:endParaRPr lang="en-US" sz="1600" dirty="0"/>
          </a:p>
          <a:p>
            <a:pPr lvl="3"/>
            <a:r>
              <a:rPr lang="en-GB" sz="1200" dirty="0"/>
              <a:t>It can be further considered to limit the number of bits carried in this way to 2 if carrying 3 bits is shown to cause problems</a:t>
            </a:r>
            <a:endParaRPr lang="en-US" sz="1200" dirty="0"/>
          </a:p>
          <a:p>
            <a:pPr lvl="3"/>
            <a:r>
              <a:rPr lang="en-GB" sz="1200" dirty="0"/>
              <a:t>Supported by ZTE, Samsung, DOCOMO, Intel, vivo, Fujitsu, Nokia, Interdigital, Sharp, LGE, Sony (11)</a:t>
            </a:r>
            <a:endParaRPr lang="en-US" sz="1200" dirty="0"/>
          </a:p>
          <a:p>
            <a:pPr lvl="3"/>
            <a:r>
              <a:rPr lang="en-GB" sz="1200" dirty="0"/>
              <a:t>Objected by Motorola mobility, </a:t>
            </a:r>
            <a:r>
              <a:rPr lang="en-GB" sz="1200" dirty="0" err="1"/>
              <a:t>Mediatek</a:t>
            </a:r>
            <a:r>
              <a:rPr lang="en-GB" sz="1200" dirty="0"/>
              <a:t>, Qualcomm, Huawei, </a:t>
            </a:r>
            <a:r>
              <a:rPr lang="en-GB" sz="1200" dirty="0" err="1"/>
              <a:t>HiSilicon</a:t>
            </a:r>
            <a:r>
              <a:rPr lang="en-GB" sz="1200" dirty="0"/>
              <a:t>, OPPO, Lenovo (7)</a:t>
            </a:r>
            <a:endParaRPr lang="en-US" sz="1200" dirty="0"/>
          </a:p>
          <a:p>
            <a:pPr lvl="2"/>
            <a:r>
              <a:rPr lang="en-GB" sz="1600" dirty="0"/>
              <a:t>Alt2: 2 bits of SFN are carried by changing the DMRS sequence every 20ms</a:t>
            </a:r>
            <a:endParaRPr lang="en-US" sz="1600" dirty="0"/>
          </a:p>
          <a:p>
            <a:pPr lvl="3"/>
            <a:r>
              <a:rPr lang="en-GB" sz="1200" dirty="0"/>
              <a:t>Supported by Motorola Mobility, Qualcomm, CATT, Huawei, </a:t>
            </a:r>
            <a:r>
              <a:rPr lang="en-GB" sz="1200" dirty="0" err="1"/>
              <a:t>HiSilicon</a:t>
            </a:r>
            <a:r>
              <a:rPr lang="en-GB" sz="1200" dirty="0"/>
              <a:t>, Ericsson, Lenovo, OPPO (8)</a:t>
            </a:r>
            <a:endParaRPr lang="en-US" sz="1200" dirty="0"/>
          </a:p>
          <a:p>
            <a:pPr lvl="3"/>
            <a:r>
              <a:rPr lang="en-GB" sz="1200" dirty="0"/>
              <a:t>Objected by Samsung, LGE, DOCOMO, vivo, Fujitsu, Interdigital, ZTE, Nokia (8)</a:t>
            </a:r>
            <a:endParaRPr lang="en-US" sz="1200" dirty="0"/>
          </a:p>
          <a:p>
            <a:pPr lvl="2"/>
            <a:r>
              <a:rPr lang="en-GB" sz="1600" dirty="0">
                <a:solidFill>
                  <a:srgbClr val="FF0000"/>
                </a:solidFill>
              </a:rPr>
              <a:t>RAN1 will definitely select either Alt. 1 or Alt. 2 until Friday, and all proponents are recommended to have following additional evaluations</a:t>
            </a:r>
            <a:endParaRPr lang="en-US" sz="1600" dirty="0">
              <a:solidFill>
                <a:srgbClr val="FF0000"/>
              </a:solidFill>
            </a:endParaRPr>
          </a:p>
          <a:p>
            <a:pPr lvl="3"/>
            <a:r>
              <a:rPr lang="en-GB" sz="1200" dirty="0">
                <a:solidFill>
                  <a:srgbClr val="FF0000"/>
                </a:solidFill>
              </a:rPr>
              <a:t>Individual pair of cell ID with the condition of worst case</a:t>
            </a:r>
            <a:endParaRPr lang="en-US" sz="1200" dirty="0">
              <a:solidFill>
                <a:srgbClr val="FF0000"/>
              </a:solidFill>
            </a:endParaRPr>
          </a:p>
          <a:p>
            <a:pPr lvl="3"/>
            <a:r>
              <a:rPr lang="en-GB" sz="1200" dirty="0">
                <a:solidFill>
                  <a:srgbClr val="FF0000"/>
                </a:solidFill>
              </a:rPr>
              <a:t>Random cell ID association with the separation of worst case DMRS pairs to different frequency shift position</a:t>
            </a:r>
            <a:endParaRPr lang="en-US" sz="1200" dirty="0">
              <a:solidFill>
                <a:srgbClr val="FF0000"/>
              </a:solidFill>
            </a:endParaRPr>
          </a:p>
          <a:p>
            <a:pPr lvl="2"/>
            <a:r>
              <a:rPr lang="en-GB" sz="1600" dirty="0"/>
              <a:t>Continue discussions until Friday – Samsung (Le)/Qualcomm (Peter</a:t>
            </a:r>
            <a:r>
              <a:rPr lang="en-GB" sz="1600" dirty="0" smtClean="0"/>
              <a:t>)</a:t>
            </a:r>
          </a:p>
          <a:p>
            <a:pPr lvl="1"/>
            <a:r>
              <a:rPr lang="en-GB" sz="1400" dirty="0"/>
              <a:t>It can be further considered whether, in addition to the above, 3 bits of the SFN can be carried by scrambling of the PBCH</a:t>
            </a:r>
            <a:endParaRPr lang="en-US" sz="1400" dirty="0"/>
          </a:p>
          <a:p>
            <a:pPr lvl="1"/>
            <a:r>
              <a:rPr lang="en-GB" sz="1400" dirty="0"/>
              <a:t>Remaining bits of the timing indication are carried explicitly in the NR-PBCH payload</a:t>
            </a:r>
            <a:endParaRPr lang="en-US" sz="1400" dirty="0"/>
          </a:p>
          <a:p>
            <a:pPr lvl="1"/>
            <a:r>
              <a:rPr lang="en-GB" sz="1400" dirty="0"/>
              <a:t>Note that it is suggested that the above 2 bullets are actually equivalent. </a:t>
            </a:r>
            <a:endParaRPr lang="en-US" sz="1400" dirty="0"/>
          </a:p>
          <a:p>
            <a:pPr lvl="2"/>
            <a:endParaRPr lang="en-US" sz="1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Discussion of DMRS variation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35706"/>
            <a:ext cx="8382000" cy="4525963"/>
          </a:xfrm>
        </p:spPr>
        <p:txBody>
          <a:bodyPr>
            <a:normAutofit/>
          </a:bodyPr>
          <a:lstStyle/>
          <a:p>
            <a:r>
              <a:rPr lang="en-US" sz="2000" dirty="0" smtClean="0"/>
              <a:t>For </a:t>
            </a:r>
            <a:r>
              <a:rPr lang="en-US" sz="2000" dirty="0" smtClean="0"/>
              <a:t>NR,. </a:t>
            </a:r>
            <a:endParaRPr lang="en-US" sz="2000" dirty="0"/>
          </a:p>
          <a:p>
            <a:pPr lvl="1"/>
            <a:r>
              <a:rPr lang="en-US" sz="1800" dirty="0" smtClean="0"/>
              <a:t>Alt1: PBCH DMRS </a:t>
            </a:r>
            <a:r>
              <a:rPr lang="en-US" sz="1800" dirty="0" smtClean="0"/>
              <a:t>of one SS </a:t>
            </a:r>
            <a:r>
              <a:rPr lang="en-US" sz="1800" dirty="0" smtClean="0"/>
              <a:t>block does </a:t>
            </a:r>
            <a:r>
              <a:rPr lang="en-US" sz="1800" dirty="0" smtClean="0"/>
              <a:t>not </a:t>
            </a:r>
            <a:r>
              <a:rPr lang="en-US" sz="1800" dirty="0" smtClean="0"/>
              <a:t>change.</a:t>
            </a:r>
            <a:r>
              <a:rPr lang="en-US" sz="1600" dirty="0" smtClean="0"/>
              <a:t> </a:t>
            </a:r>
            <a:endParaRPr lang="en-US" sz="1600" dirty="0" smtClean="0"/>
          </a:p>
          <a:p>
            <a:pPr lvl="1"/>
            <a:r>
              <a:rPr lang="en-US" sz="1800" dirty="0" smtClean="0"/>
              <a:t>Alt2: PBCH </a:t>
            </a:r>
            <a:r>
              <a:rPr lang="en-US" sz="1800" dirty="0"/>
              <a:t>DMRS of one SS block </a:t>
            </a:r>
            <a:r>
              <a:rPr lang="en-US" sz="1800" dirty="0" smtClean="0"/>
              <a:t>changes every 20ms (4 times) </a:t>
            </a:r>
            <a:r>
              <a:rPr lang="en-US" sz="1800" dirty="0" smtClean="0"/>
              <a:t>within </a:t>
            </a:r>
            <a:r>
              <a:rPr lang="en-US" sz="1800" dirty="0" smtClean="0"/>
              <a:t>80ms.</a:t>
            </a:r>
          </a:p>
          <a:p>
            <a:pPr lvl="1">
              <a:buFont typeface="Wingdings" panose="05000000000000000000" pitchFamily="2" charset="2"/>
              <a:buChar char="è"/>
            </a:pPr>
            <a:r>
              <a:rPr lang="en-US" sz="2000" dirty="0" smtClean="0">
                <a:sym typeface="Wingdings" panose="05000000000000000000" pitchFamily="2" charset="2"/>
              </a:rPr>
              <a:t>However, </a:t>
            </a:r>
            <a:r>
              <a:rPr lang="en-US" sz="2000" dirty="0"/>
              <a:t>PSS/SSS does not change for one </a:t>
            </a:r>
            <a:r>
              <a:rPr lang="en-US" sz="2000" dirty="0" smtClean="0"/>
              <a:t>cell. PBCH DMRS, similar to PSS/SSS, do not need to change.</a:t>
            </a:r>
            <a:endParaRPr lang="en-US" sz="2000" dirty="0"/>
          </a:p>
          <a:p>
            <a:pPr marL="914400" lvl="2" indent="0">
              <a:buNone/>
            </a:pPr>
            <a:endParaRPr lang="en-US" sz="1100" dirty="0"/>
          </a:p>
          <a:p>
            <a:pPr lvl="1"/>
            <a:endParaRPr lang="en-US" sz="1800" dirty="0"/>
          </a:p>
          <a:p>
            <a:pPr marL="0" indent="0">
              <a:buNone/>
            </a:pPr>
            <a:endParaRPr lang="en-US" sz="2400" dirty="0"/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457200" y="4311804"/>
            <a:ext cx="85344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4"/>
          <p:cNvGrpSpPr/>
          <p:nvPr/>
        </p:nvGrpSpPr>
        <p:grpSpPr>
          <a:xfrm>
            <a:off x="2667000" y="4222351"/>
            <a:ext cx="155956" cy="150223"/>
            <a:chOff x="2386149" y="6174377"/>
            <a:chExt cx="296090" cy="285206"/>
          </a:xfrm>
        </p:grpSpPr>
        <p:sp>
          <p:nvSpPr>
            <p:cNvPr id="13" name="Freeform 12"/>
            <p:cNvSpPr/>
            <p:nvPr/>
          </p:nvSpPr>
          <p:spPr>
            <a:xfrm>
              <a:off x="2386149" y="6174377"/>
              <a:ext cx="148045" cy="269966"/>
            </a:xfrm>
            <a:custGeom>
              <a:avLst/>
              <a:gdLst>
                <a:gd name="connsiteX0" fmla="*/ 148045 w 148045"/>
                <a:gd name="connsiteY0" fmla="*/ 0 h 269966"/>
                <a:gd name="connsiteX1" fmla="*/ 0 w 148045"/>
                <a:gd name="connsiteY1" fmla="*/ 43543 h 269966"/>
                <a:gd name="connsiteX2" fmla="*/ 148045 w 148045"/>
                <a:gd name="connsiteY2" fmla="*/ 191589 h 269966"/>
                <a:gd name="connsiteX3" fmla="*/ 0 w 148045"/>
                <a:gd name="connsiteY3" fmla="*/ 269966 h 269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045" h="269966">
                  <a:moveTo>
                    <a:pt x="148045" y="0"/>
                  </a:moveTo>
                  <a:cubicBezTo>
                    <a:pt x="74022" y="5806"/>
                    <a:pt x="0" y="11612"/>
                    <a:pt x="0" y="43543"/>
                  </a:cubicBezTo>
                  <a:cubicBezTo>
                    <a:pt x="0" y="75474"/>
                    <a:pt x="148045" y="153852"/>
                    <a:pt x="148045" y="191589"/>
                  </a:cubicBezTo>
                  <a:cubicBezTo>
                    <a:pt x="148045" y="229326"/>
                    <a:pt x="74022" y="249646"/>
                    <a:pt x="0" y="269966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34194" y="6189617"/>
              <a:ext cx="148045" cy="269966"/>
            </a:xfrm>
            <a:custGeom>
              <a:avLst/>
              <a:gdLst>
                <a:gd name="connsiteX0" fmla="*/ 148045 w 148045"/>
                <a:gd name="connsiteY0" fmla="*/ 0 h 269966"/>
                <a:gd name="connsiteX1" fmla="*/ 0 w 148045"/>
                <a:gd name="connsiteY1" fmla="*/ 43543 h 269966"/>
                <a:gd name="connsiteX2" fmla="*/ 148045 w 148045"/>
                <a:gd name="connsiteY2" fmla="*/ 191589 h 269966"/>
                <a:gd name="connsiteX3" fmla="*/ 0 w 148045"/>
                <a:gd name="connsiteY3" fmla="*/ 269966 h 269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045" h="269966">
                  <a:moveTo>
                    <a:pt x="148045" y="0"/>
                  </a:moveTo>
                  <a:cubicBezTo>
                    <a:pt x="74022" y="5806"/>
                    <a:pt x="0" y="11612"/>
                    <a:pt x="0" y="43543"/>
                  </a:cubicBezTo>
                  <a:cubicBezTo>
                    <a:pt x="0" y="75474"/>
                    <a:pt x="148045" y="153852"/>
                    <a:pt x="148045" y="191589"/>
                  </a:cubicBezTo>
                  <a:cubicBezTo>
                    <a:pt x="148045" y="229326"/>
                    <a:pt x="74022" y="249646"/>
                    <a:pt x="0" y="269966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/>
          <p:cNvSpPr/>
          <p:nvPr/>
        </p:nvSpPr>
        <p:spPr>
          <a:xfrm>
            <a:off x="755497" y="3936990"/>
            <a:ext cx="381000" cy="37927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SSB</a:t>
            </a:r>
            <a:br>
              <a:rPr lang="en-US" sz="1400" dirty="0" smtClean="0">
                <a:solidFill>
                  <a:schemeClr val="tx1"/>
                </a:solidFill>
              </a:rPr>
            </a:br>
            <a:r>
              <a:rPr lang="en-US" sz="1400" dirty="0" smtClean="0">
                <a:solidFill>
                  <a:schemeClr val="tx1"/>
                </a:solidFill>
              </a:rPr>
              <a:t>#0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136497" y="3938485"/>
            <a:ext cx="381000" cy="37927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SSB</a:t>
            </a:r>
            <a:br>
              <a:rPr lang="en-US" sz="1400" dirty="0" smtClean="0">
                <a:solidFill>
                  <a:schemeClr val="tx1"/>
                </a:solidFill>
              </a:rPr>
            </a:br>
            <a:r>
              <a:rPr lang="en-US" sz="1400" dirty="0" smtClean="0">
                <a:solidFill>
                  <a:schemeClr val="tx1"/>
                </a:solidFill>
              </a:rPr>
              <a:t>#1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834516" y="3930459"/>
            <a:ext cx="381000" cy="37927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SSB</a:t>
            </a:r>
            <a:br>
              <a:rPr lang="en-US" sz="1400" dirty="0" smtClean="0">
                <a:solidFill>
                  <a:schemeClr val="tx1"/>
                </a:solidFill>
              </a:rPr>
            </a:br>
            <a:r>
              <a:rPr lang="en-US" sz="1400" dirty="0" smtClean="0">
                <a:solidFill>
                  <a:schemeClr val="tx1"/>
                </a:solidFill>
              </a:rPr>
              <a:t>#7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17497" y="3924877"/>
            <a:ext cx="343364" cy="3052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2982728" y="3936243"/>
            <a:ext cx="381000" cy="37927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SSB</a:t>
            </a:r>
            <a:br>
              <a:rPr lang="en-US" sz="1400" dirty="0" smtClean="0">
                <a:solidFill>
                  <a:schemeClr val="tx1"/>
                </a:solidFill>
              </a:rPr>
            </a:br>
            <a:r>
              <a:rPr lang="en-US" sz="1400" dirty="0" smtClean="0">
                <a:solidFill>
                  <a:schemeClr val="tx1"/>
                </a:solidFill>
              </a:rPr>
              <a:t>#0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363728" y="3937738"/>
            <a:ext cx="381000" cy="37927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SSB</a:t>
            </a:r>
            <a:br>
              <a:rPr lang="en-US" sz="1400" dirty="0" smtClean="0">
                <a:solidFill>
                  <a:schemeClr val="tx1"/>
                </a:solidFill>
              </a:rPr>
            </a:br>
            <a:r>
              <a:rPr lang="en-US" sz="1400" dirty="0" smtClean="0">
                <a:solidFill>
                  <a:schemeClr val="tx1"/>
                </a:solidFill>
              </a:rPr>
              <a:t>#1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061747" y="3929712"/>
            <a:ext cx="381000" cy="37927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SSB</a:t>
            </a:r>
            <a:br>
              <a:rPr lang="en-US" sz="1400" dirty="0" smtClean="0">
                <a:solidFill>
                  <a:schemeClr val="tx1"/>
                </a:solidFill>
              </a:rPr>
            </a:br>
            <a:r>
              <a:rPr lang="en-US" sz="1400" dirty="0" smtClean="0">
                <a:solidFill>
                  <a:schemeClr val="tx1"/>
                </a:solidFill>
              </a:rPr>
              <a:t>#7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744728" y="3924130"/>
            <a:ext cx="343364" cy="3052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609600" y="4311362"/>
            <a:ext cx="603097" cy="381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DMRS #0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25448" y="4308551"/>
            <a:ext cx="603097" cy="381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00B050"/>
                </a:solidFill>
              </a:rPr>
              <a:t>DMRS #1</a:t>
            </a:r>
            <a:endParaRPr lang="en-US" sz="1200" dirty="0">
              <a:solidFill>
                <a:srgbClr val="00B05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708416" y="4295313"/>
            <a:ext cx="603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002060"/>
                </a:solidFill>
              </a:rPr>
              <a:t>DMRS #7</a:t>
            </a:r>
            <a:endParaRPr lang="en-US" sz="1200" dirty="0">
              <a:solidFill>
                <a:srgbClr val="002060"/>
              </a:solidFill>
            </a:endParaRPr>
          </a:p>
        </p:txBody>
      </p:sp>
      <p:cxnSp>
        <p:nvCxnSpPr>
          <p:cNvPr id="33" name="Straight Arrow Connector 32"/>
          <p:cNvCxnSpPr/>
          <p:nvPr/>
        </p:nvCxnSpPr>
        <p:spPr>
          <a:xfrm>
            <a:off x="735994" y="3767682"/>
            <a:ext cx="2235806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1746097" y="3539082"/>
            <a:ext cx="5261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20ms</a:t>
            </a:r>
            <a:endParaRPr lang="en-US" sz="1200" dirty="0"/>
          </a:p>
        </p:txBody>
      </p:sp>
      <p:grpSp>
        <p:nvGrpSpPr>
          <p:cNvPr id="35" name="Group 34"/>
          <p:cNvGrpSpPr/>
          <p:nvPr/>
        </p:nvGrpSpPr>
        <p:grpSpPr>
          <a:xfrm>
            <a:off x="4797044" y="4219113"/>
            <a:ext cx="155956" cy="150223"/>
            <a:chOff x="2386149" y="6174377"/>
            <a:chExt cx="296090" cy="285206"/>
          </a:xfrm>
        </p:grpSpPr>
        <p:sp>
          <p:nvSpPr>
            <p:cNvPr id="36" name="Freeform 35"/>
            <p:cNvSpPr/>
            <p:nvPr/>
          </p:nvSpPr>
          <p:spPr>
            <a:xfrm>
              <a:off x="2386149" y="6174377"/>
              <a:ext cx="148045" cy="269966"/>
            </a:xfrm>
            <a:custGeom>
              <a:avLst/>
              <a:gdLst>
                <a:gd name="connsiteX0" fmla="*/ 148045 w 148045"/>
                <a:gd name="connsiteY0" fmla="*/ 0 h 269966"/>
                <a:gd name="connsiteX1" fmla="*/ 0 w 148045"/>
                <a:gd name="connsiteY1" fmla="*/ 43543 h 269966"/>
                <a:gd name="connsiteX2" fmla="*/ 148045 w 148045"/>
                <a:gd name="connsiteY2" fmla="*/ 191589 h 269966"/>
                <a:gd name="connsiteX3" fmla="*/ 0 w 148045"/>
                <a:gd name="connsiteY3" fmla="*/ 269966 h 269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045" h="269966">
                  <a:moveTo>
                    <a:pt x="148045" y="0"/>
                  </a:moveTo>
                  <a:cubicBezTo>
                    <a:pt x="74022" y="5806"/>
                    <a:pt x="0" y="11612"/>
                    <a:pt x="0" y="43543"/>
                  </a:cubicBezTo>
                  <a:cubicBezTo>
                    <a:pt x="0" y="75474"/>
                    <a:pt x="148045" y="153852"/>
                    <a:pt x="148045" y="191589"/>
                  </a:cubicBezTo>
                  <a:cubicBezTo>
                    <a:pt x="148045" y="229326"/>
                    <a:pt x="74022" y="249646"/>
                    <a:pt x="0" y="269966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534194" y="6189617"/>
              <a:ext cx="148045" cy="269966"/>
            </a:xfrm>
            <a:custGeom>
              <a:avLst/>
              <a:gdLst>
                <a:gd name="connsiteX0" fmla="*/ 148045 w 148045"/>
                <a:gd name="connsiteY0" fmla="*/ 0 h 269966"/>
                <a:gd name="connsiteX1" fmla="*/ 0 w 148045"/>
                <a:gd name="connsiteY1" fmla="*/ 43543 h 269966"/>
                <a:gd name="connsiteX2" fmla="*/ 148045 w 148045"/>
                <a:gd name="connsiteY2" fmla="*/ 191589 h 269966"/>
                <a:gd name="connsiteX3" fmla="*/ 0 w 148045"/>
                <a:gd name="connsiteY3" fmla="*/ 269966 h 269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045" h="269966">
                  <a:moveTo>
                    <a:pt x="148045" y="0"/>
                  </a:moveTo>
                  <a:cubicBezTo>
                    <a:pt x="74022" y="5806"/>
                    <a:pt x="0" y="11612"/>
                    <a:pt x="0" y="43543"/>
                  </a:cubicBezTo>
                  <a:cubicBezTo>
                    <a:pt x="0" y="75474"/>
                    <a:pt x="148045" y="153852"/>
                    <a:pt x="148045" y="191589"/>
                  </a:cubicBezTo>
                  <a:cubicBezTo>
                    <a:pt x="148045" y="229326"/>
                    <a:pt x="74022" y="249646"/>
                    <a:pt x="0" y="269966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" name="Rectangle 37"/>
          <p:cNvSpPr/>
          <p:nvPr/>
        </p:nvSpPr>
        <p:spPr>
          <a:xfrm>
            <a:off x="5167128" y="3933005"/>
            <a:ext cx="381000" cy="37927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SSB</a:t>
            </a:r>
            <a:br>
              <a:rPr lang="en-US" sz="1400" dirty="0" smtClean="0">
                <a:solidFill>
                  <a:schemeClr val="tx1"/>
                </a:solidFill>
              </a:rPr>
            </a:br>
            <a:r>
              <a:rPr lang="en-US" sz="1400" dirty="0" smtClean="0">
                <a:solidFill>
                  <a:schemeClr val="tx1"/>
                </a:solidFill>
              </a:rPr>
              <a:t>#0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5548128" y="3934500"/>
            <a:ext cx="381000" cy="37927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SSB</a:t>
            </a:r>
            <a:br>
              <a:rPr lang="en-US" sz="1400" dirty="0" smtClean="0">
                <a:solidFill>
                  <a:schemeClr val="tx1"/>
                </a:solidFill>
              </a:rPr>
            </a:br>
            <a:r>
              <a:rPr lang="en-US" sz="1400" dirty="0" smtClean="0">
                <a:solidFill>
                  <a:schemeClr val="tx1"/>
                </a:solidFill>
              </a:rPr>
              <a:t>#1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6246147" y="3926474"/>
            <a:ext cx="381000" cy="37927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SSB</a:t>
            </a:r>
            <a:br>
              <a:rPr lang="en-US" sz="1400" dirty="0" smtClean="0">
                <a:solidFill>
                  <a:schemeClr val="tx1"/>
                </a:solidFill>
              </a:rPr>
            </a:br>
            <a:r>
              <a:rPr lang="en-US" sz="1400" dirty="0" smtClean="0">
                <a:solidFill>
                  <a:schemeClr val="tx1"/>
                </a:solidFill>
              </a:rPr>
              <a:t>#7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929128" y="3920892"/>
            <a:ext cx="343364" cy="3052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300418" y="3429000"/>
            <a:ext cx="564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Alt1</a:t>
            </a:r>
            <a:endParaRPr lang="en-US" dirty="0"/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2947924" y="3761913"/>
            <a:ext cx="2235806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3870968" y="3533313"/>
            <a:ext cx="4782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20ms</a:t>
            </a:r>
            <a:endParaRPr lang="en-US" sz="1200" dirty="0"/>
          </a:p>
        </p:txBody>
      </p:sp>
      <p:grpSp>
        <p:nvGrpSpPr>
          <p:cNvPr id="47" name="Group 46"/>
          <p:cNvGrpSpPr/>
          <p:nvPr/>
        </p:nvGrpSpPr>
        <p:grpSpPr>
          <a:xfrm>
            <a:off x="6960122" y="4226056"/>
            <a:ext cx="155956" cy="150223"/>
            <a:chOff x="2386149" y="6174377"/>
            <a:chExt cx="296090" cy="285206"/>
          </a:xfrm>
        </p:grpSpPr>
        <p:sp>
          <p:nvSpPr>
            <p:cNvPr id="48" name="Freeform 47"/>
            <p:cNvSpPr/>
            <p:nvPr/>
          </p:nvSpPr>
          <p:spPr>
            <a:xfrm>
              <a:off x="2386149" y="6174377"/>
              <a:ext cx="148045" cy="269966"/>
            </a:xfrm>
            <a:custGeom>
              <a:avLst/>
              <a:gdLst>
                <a:gd name="connsiteX0" fmla="*/ 148045 w 148045"/>
                <a:gd name="connsiteY0" fmla="*/ 0 h 269966"/>
                <a:gd name="connsiteX1" fmla="*/ 0 w 148045"/>
                <a:gd name="connsiteY1" fmla="*/ 43543 h 269966"/>
                <a:gd name="connsiteX2" fmla="*/ 148045 w 148045"/>
                <a:gd name="connsiteY2" fmla="*/ 191589 h 269966"/>
                <a:gd name="connsiteX3" fmla="*/ 0 w 148045"/>
                <a:gd name="connsiteY3" fmla="*/ 269966 h 269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045" h="269966">
                  <a:moveTo>
                    <a:pt x="148045" y="0"/>
                  </a:moveTo>
                  <a:cubicBezTo>
                    <a:pt x="74022" y="5806"/>
                    <a:pt x="0" y="11612"/>
                    <a:pt x="0" y="43543"/>
                  </a:cubicBezTo>
                  <a:cubicBezTo>
                    <a:pt x="0" y="75474"/>
                    <a:pt x="148045" y="153852"/>
                    <a:pt x="148045" y="191589"/>
                  </a:cubicBezTo>
                  <a:cubicBezTo>
                    <a:pt x="148045" y="229326"/>
                    <a:pt x="74022" y="249646"/>
                    <a:pt x="0" y="269966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534194" y="6189617"/>
              <a:ext cx="148045" cy="269966"/>
            </a:xfrm>
            <a:custGeom>
              <a:avLst/>
              <a:gdLst>
                <a:gd name="connsiteX0" fmla="*/ 148045 w 148045"/>
                <a:gd name="connsiteY0" fmla="*/ 0 h 269966"/>
                <a:gd name="connsiteX1" fmla="*/ 0 w 148045"/>
                <a:gd name="connsiteY1" fmla="*/ 43543 h 269966"/>
                <a:gd name="connsiteX2" fmla="*/ 148045 w 148045"/>
                <a:gd name="connsiteY2" fmla="*/ 191589 h 269966"/>
                <a:gd name="connsiteX3" fmla="*/ 0 w 148045"/>
                <a:gd name="connsiteY3" fmla="*/ 269966 h 269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045" h="269966">
                  <a:moveTo>
                    <a:pt x="148045" y="0"/>
                  </a:moveTo>
                  <a:cubicBezTo>
                    <a:pt x="74022" y="5806"/>
                    <a:pt x="0" y="11612"/>
                    <a:pt x="0" y="43543"/>
                  </a:cubicBezTo>
                  <a:cubicBezTo>
                    <a:pt x="0" y="75474"/>
                    <a:pt x="148045" y="153852"/>
                    <a:pt x="148045" y="191589"/>
                  </a:cubicBezTo>
                  <a:cubicBezTo>
                    <a:pt x="148045" y="229326"/>
                    <a:pt x="74022" y="249646"/>
                    <a:pt x="0" y="269966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Rectangle 49"/>
          <p:cNvSpPr/>
          <p:nvPr/>
        </p:nvSpPr>
        <p:spPr>
          <a:xfrm>
            <a:off x="7330206" y="3939948"/>
            <a:ext cx="381000" cy="37927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SSB</a:t>
            </a:r>
            <a:br>
              <a:rPr lang="en-US" sz="1400" dirty="0" smtClean="0">
                <a:solidFill>
                  <a:schemeClr val="tx1"/>
                </a:solidFill>
              </a:rPr>
            </a:br>
            <a:r>
              <a:rPr lang="en-US" sz="1400" dirty="0" smtClean="0">
                <a:solidFill>
                  <a:schemeClr val="tx1"/>
                </a:solidFill>
              </a:rPr>
              <a:t>#0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7711206" y="3941443"/>
            <a:ext cx="381000" cy="37927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SSB</a:t>
            </a:r>
            <a:br>
              <a:rPr lang="en-US" sz="1400" dirty="0" smtClean="0">
                <a:solidFill>
                  <a:schemeClr val="tx1"/>
                </a:solidFill>
              </a:rPr>
            </a:br>
            <a:r>
              <a:rPr lang="en-US" sz="1400" dirty="0" smtClean="0">
                <a:solidFill>
                  <a:schemeClr val="tx1"/>
                </a:solidFill>
              </a:rPr>
              <a:t>#1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8409225" y="3933417"/>
            <a:ext cx="381000" cy="37927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SSB</a:t>
            </a:r>
            <a:br>
              <a:rPr lang="en-US" sz="1400" dirty="0" smtClean="0">
                <a:solidFill>
                  <a:schemeClr val="tx1"/>
                </a:solidFill>
              </a:rPr>
            </a:br>
            <a:r>
              <a:rPr lang="en-US" sz="1400" dirty="0" smtClean="0">
                <a:solidFill>
                  <a:schemeClr val="tx1"/>
                </a:solidFill>
              </a:rPr>
              <a:t>#7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092206" y="3927835"/>
            <a:ext cx="343364" cy="3052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…</a:t>
            </a:r>
            <a:endParaRPr lang="en-US" dirty="0"/>
          </a:p>
        </p:txBody>
      </p:sp>
      <p:grpSp>
        <p:nvGrpSpPr>
          <p:cNvPr id="59" name="Group 58"/>
          <p:cNvGrpSpPr/>
          <p:nvPr/>
        </p:nvGrpSpPr>
        <p:grpSpPr>
          <a:xfrm>
            <a:off x="2667000" y="5750418"/>
            <a:ext cx="155956" cy="150223"/>
            <a:chOff x="2386149" y="6174377"/>
            <a:chExt cx="296090" cy="285206"/>
          </a:xfrm>
        </p:grpSpPr>
        <p:sp>
          <p:nvSpPr>
            <p:cNvPr id="60" name="Freeform 59"/>
            <p:cNvSpPr/>
            <p:nvPr/>
          </p:nvSpPr>
          <p:spPr>
            <a:xfrm>
              <a:off x="2386149" y="6174377"/>
              <a:ext cx="148045" cy="269966"/>
            </a:xfrm>
            <a:custGeom>
              <a:avLst/>
              <a:gdLst>
                <a:gd name="connsiteX0" fmla="*/ 148045 w 148045"/>
                <a:gd name="connsiteY0" fmla="*/ 0 h 269966"/>
                <a:gd name="connsiteX1" fmla="*/ 0 w 148045"/>
                <a:gd name="connsiteY1" fmla="*/ 43543 h 269966"/>
                <a:gd name="connsiteX2" fmla="*/ 148045 w 148045"/>
                <a:gd name="connsiteY2" fmla="*/ 191589 h 269966"/>
                <a:gd name="connsiteX3" fmla="*/ 0 w 148045"/>
                <a:gd name="connsiteY3" fmla="*/ 269966 h 269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045" h="269966">
                  <a:moveTo>
                    <a:pt x="148045" y="0"/>
                  </a:moveTo>
                  <a:cubicBezTo>
                    <a:pt x="74022" y="5806"/>
                    <a:pt x="0" y="11612"/>
                    <a:pt x="0" y="43543"/>
                  </a:cubicBezTo>
                  <a:cubicBezTo>
                    <a:pt x="0" y="75474"/>
                    <a:pt x="148045" y="153852"/>
                    <a:pt x="148045" y="191589"/>
                  </a:cubicBezTo>
                  <a:cubicBezTo>
                    <a:pt x="148045" y="229326"/>
                    <a:pt x="74022" y="249646"/>
                    <a:pt x="0" y="269966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534194" y="6189617"/>
              <a:ext cx="148045" cy="269966"/>
            </a:xfrm>
            <a:custGeom>
              <a:avLst/>
              <a:gdLst>
                <a:gd name="connsiteX0" fmla="*/ 148045 w 148045"/>
                <a:gd name="connsiteY0" fmla="*/ 0 h 269966"/>
                <a:gd name="connsiteX1" fmla="*/ 0 w 148045"/>
                <a:gd name="connsiteY1" fmla="*/ 43543 h 269966"/>
                <a:gd name="connsiteX2" fmla="*/ 148045 w 148045"/>
                <a:gd name="connsiteY2" fmla="*/ 191589 h 269966"/>
                <a:gd name="connsiteX3" fmla="*/ 0 w 148045"/>
                <a:gd name="connsiteY3" fmla="*/ 269966 h 269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045" h="269966">
                  <a:moveTo>
                    <a:pt x="148045" y="0"/>
                  </a:moveTo>
                  <a:cubicBezTo>
                    <a:pt x="74022" y="5806"/>
                    <a:pt x="0" y="11612"/>
                    <a:pt x="0" y="43543"/>
                  </a:cubicBezTo>
                  <a:cubicBezTo>
                    <a:pt x="0" y="75474"/>
                    <a:pt x="148045" y="153852"/>
                    <a:pt x="148045" y="191589"/>
                  </a:cubicBezTo>
                  <a:cubicBezTo>
                    <a:pt x="148045" y="229326"/>
                    <a:pt x="74022" y="249646"/>
                    <a:pt x="0" y="269966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Rectangle 61"/>
          <p:cNvSpPr/>
          <p:nvPr/>
        </p:nvSpPr>
        <p:spPr>
          <a:xfrm>
            <a:off x="755497" y="5362599"/>
            <a:ext cx="381000" cy="45891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SSB</a:t>
            </a:r>
            <a:br>
              <a:rPr lang="en-US" sz="1400" dirty="0" smtClean="0">
                <a:solidFill>
                  <a:schemeClr val="tx1"/>
                </a:solidFill>
              </a:rPr>
            </a:br>
            <a:r>
              <a:rPr lang="en-US" sz="1400" dirty="0" smtClean="0">
                <a:solidFill>
                  <a:schemeClr val="tx1"/>
                </a:solidFill>
              </a:rPr>
              <a:t>#0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1136497" y="5364094"/>
            <a:ext cx="381000" cy="45891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SSB</a:t>
            </a:r>
            <a:br>
              <a:rPr lang="en-US" sz="1400" dirty="0" smtClean="0">
                <a:solidFill>
                  <a:schemeClr val="tx1"/>
                </a:solidFill>
              </a:rPr>
            </a:br>
            <a:r>
              <a:rPr lang="en-US" sz="1400" dirty="0" smtClean="0">
                <a:solidFill>
                  <a:schemeClr val="tx1"/>
                </a:solidFill>
              </a:rPr>
              <a:t>#1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1834516" y="5356068"/>
            <a:ext cx="381000" cy="45891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SSB</a:t>
            </a:r>
            <a:br>
              <a:rPr lang="en-US" sz="1400" dirty="0" smtClean="0">
                <a:solidFill>
                  <a:schemeClr val="tx1"/>
                </a:solidFill>
              </a:rPr>
            </a:br>
            <a:r>
              <a:rPr lang="en-US" sz="1400" dirty="0" smtClean="0">
                <a:solidFill>
                  <a:schemeClr val="tx1"/>
                </a:solidFill>
              </a:rPr>
              <a:t>#7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517497" y="5358260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66" name="Rectangle 65"/>
          <p:cNvSpPr/>
          <p:nvPr/>
        </p:nvSpPr>
        <p:spPr>
          <a:xfrm>
            <a:off x="2982728" y="5361852"/>
            <a:ext cx="381000" cy="45891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SSB</a:t>
            </a:r>
            <a:br>
              <a:rPr lang="en-US" sz="1400" dirty="0" smtClean="0">
                <a:solidFill>
                  <a:schemeClr val="tx1"/>
                </a:solidFill>
              </a:rPr>
            </a:br>
            <a:r>
              <a:rPr lang="en-US" sz="1400" dirty="0" smtClean="0">
                <a:solidFill>
                  <a:schemeClr val="tx1"/>
                </a:solidFill>
              </a:rPr>
              <a:t>#0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3363728" y="5363347"/>
            <a:ext cx="381000" cy="45891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SSB</a:t>
            </a:r>
            <a:br>
              <a:rPr lang="en-US" sz="1400" dirty="0" smtClean="0">
                <a:solidFill>
                  <a:schemeClr val="tx1"/>
                </a:solidFill>
              </a:rPr>
            </a:br>
            <a:r>
              <a:rPr lang="en-US" sz="1400" dirty="0" smtClean="0">
                <a:solidFill>
                  <a:schemeClr val="tx1"/>
                </a:solidFill>
              </a:rPr>
              <a:t>#1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061747" y="5355321"/>
            <a:ext cx="381000" cy="45891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SSB</a:t>
            </a:r>
            <a:br>
              <a:rPr lang="en-US" sz="1400" dirty="0" smtClean="0">
                <a:solidFill>
                  <a:schemeClr val="tx1"/>
                </a:solidFill>
              </a:rPr>
            </a:br>
            <a:r>
              <a:rPr lang="en-US" sz="1400" dirty="0" smtClean="0">
                <a:solidFill>
                  <a:schemeClr val="tx1"/>
                </a:solidFill>
              </a:rPr>
              <a:t>#7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744728" y="5357513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…</a:t>
            </a:r>
            <a:endParaRPr lang="en-US" dirty="0"/>
          </a:p>
        </p:txBody>
      </p:sp>
      <p:cxnSp>
        <p:nvCxnSpPr>
          <p:cNvPr id="76" name="Straight Arrow Connector 75"/>
          <p:cNvCxnSpPr/>
          <p:nvPr/>
        </p:nvCxnSpPr>
        <p:spPr>
          <a:xfrm>
            <a:off x="735994" y="5281408"/>
            <a:ext cx="2235806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1746097" y="5015131"/>
            <a:ext cx="5261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20ms</a:t>
            </a:r>
            <a:endParaRPr lang="en-US" sz="1200" dirty="0"/>
          </a:p>
        </p:txBody>
      </p:sp>
      <p:grpSp>
        <p:nvGrpSpPr>
          <p:cNvPr id="78" name="Group 77"/>
          <p:cNvGrpSpPr/>
          <p:nvPr/>
        </p:nvGrpSpPr>
        <p:grpSpPr>
          <a:xfrm>
            <a:off x="4797044" y="5747180"/>
            <a:ext cx="155956" cy="150223"/>
            <a:chOff x="2386149" y="6174377"/>
            <a:chExt cx="296090" cy="285206"/>
          </a:xfrm>
        </p:grpSpPr>
        <p:sp>
          <p:nvSpPr>
            <p:cNvPr id="79" name="Freeform 78"/>
            <p:cNvSpPr/>
            <p:nvPr/>
          </p:nvSpPr>
          <p:spPr>
            <a:xfrm>
              <a:off x="2386149" y="6174377"/>
              <a:ext cx="148045" cy="269966"/>
            </a:xfrm>
            <a:custGeom>
              <a:avLst/>
              <a:gdLst>
                <a:gd name="connsiteX0" fmla="*/ 148045 w 148045"/>
                <a:gd name="connsiteY0" fmla="*/ 0 h 269966"/>
                <a:gd name="connsiteX1" fmla="*/ 0 w 148045"/>
                <a:gd name="connsiteY1" fmla="*/ 43543 h 269966"/>
                <a:gd name="connsiteX2" fmla="*/ 148045 w 148045"/>
                <a:gd name="connsiteY2" fmla="*/ 191589 h 269966"/>
                <a:gd name="connsiteX3" fmla="*/ 0 w 148045"/>
                <a:gd name="connsiteY3" fmla="*/ 269966 h 269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045" h="269966">
                  <a:moveTo>
                    <a:pt x="148045" y="0"/>
                  </a:moveTo>
                  <a:cubicBezTo>
                    <a:pt x="74022" y="5806"/>
                    <a:pt x="0" y="11612"/>
                    <a:pt x="0" y="43543"/>
                  </a:cubicBezTo>
                  <a:cubicBezTo>
                    <a:pt x="0" y="75474"/>
                    <a:pt x="148045" y="153852"/>
                    <a:pt x="148045" y="191589"/>
                  </a:cubicBezTo>
                  <a:cubicBezTo>
                    <a:pt x="148045" y="229326"/>
                    <a:pt x="74022" y="249646"/>
                    <a:pt x="0" y="269966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534194" y="6189617"/>
              <a:ext cx="148045" cy="269966"/>
            </a:xfrm>
            <a:custGeom>
              <a:avLst/>
              <a:gdLst>
                <a:gd name="connsiteX0" fmla="*/ 148045 w 148045"/>
                <a:gd name="connsiteY0" fmla="*/ 0 h 269966"/>
                <a:gd name="connsiteX1" fmla="*/ 0 w 148045"/>
                <a:gd name="connsiteY1" fmla="*/ 43543 h 269966"/>
                <a:gd name="connsiteX2" fmla="*/ 148045 w 148045"/>
                <a:gd name="connsiteY2" fmla="*/ 191589 h 269966"/>
                <a:gd name="connsiteX3" fmla="*/ 0 w 148045"/>
                <a:gd name="connsiteY3" fmla="*/ 269966 h 269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045" h="269966">
                  <a:moveTo>
                    <a:pt x="148045" y="0"/>
                  </a:moveTo>
                  <a:cubicBezTo>
                    <a:pt x="74022" y="5806"/>
                    <a:pt x="0" y="11612"/>
                    <a:pt x="0" y="43543"/>
                  </a:cubicBezTo>
                  <a:cubicBezTo>
                    <a:pt x="0" y="75474"/>
                    <a:pt x="148045" y="153852"/>
                    <a:pt x="148045" y="191589"/>
                  </a:cubicBezTo>
                  <a:cubicBezTo>
                    <a:pt x="148045" y="229326"/>
                    <a:pt x="74022" y="249646"/>
                    <a:pt x="0" y="269966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1" name="Rectangle 80"/>
          <p:cNvSpPr/>
          <p:nvPr/>
        </p:nvSpPr>
        <p:spPr>
          <a:xfrm>
            <a:off x="5167128" y="5358614"/>
            <a:ext cx="381000" cy="45891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SSB</a:t>
            </a:r>
            <a:br>
              <a:rPr lang="en-US" sz="1400" dirty="0" smtClean="0">
                <a:solidFill>
                  <a:schemeClr val="tx1"/>
                </a:solidFill>
              </a:rPr>
            </a:br>
            <a:r>
              <a:rPr lang="en-US" sz="1400" dirty="0" smtClean="0">
                <a:solidFill>
                  <a:schemeClr val="tx1"/>
                </a:solidFill>
              </a:rPr>
              <a:t>#0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5548128" y="5360109"/>
            <a:ext cx="381000" cy="45891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SSB</a:t>
            </a:r>
            <a:br>
              <a:rPr lang="en-US" sz="1400" dirty="0" smtClean="0">
                <a:solidFill>
                  <a:schemeClr val="tx1"/>
                </a:solidFill>
              </a:rPr>
            </a:br>
            <a:r>
              <a:rPr lang="en-US" sz="1400" dirty="0" smtClean="0">
                <a:solidFill>
                  <a:schemeClr val="tx1"/>
                </a:solidFill>
              </a:rPr>
              <a:t>#1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6246147" y="5352083"/>
            <a:ext cx="381000" cy="45891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SSB</a:t>
            </a:r>
            <a:br>
              <a:rPr lang="en-US" sz="1400" dirty="0" smtClean="0">
                <a:solidFill>
                  <a:schemeClr val="tx1"/>
                </a:solidFill>
              </a:rPr>
            </a:br>
            <a:r>
              <a:rPr lang="en-US" sz="1400" dirty="0" smtClean="0">
                <a:solidFill>
                  <a:schemeClr val="tx1"/>
                </a:solidFill>
              </a:rPr>
              <a:t>#7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929128" y="5354275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88" name="TextBox 87"/>
          <p:cNvSpPr txBox="1"/>
          <p:nvPr/>
        </p:nvSpPr>
        <p:spPr>
          <a:xfrm>
            <a:off x="300418" y="4876800"/>
            <a:ext cx="564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Alt2</a:t>
            </a:r>
            <a:endParaRPr lang="en-US" dirty="0"/>
          </a:p>
        </p:txBody>
      </p:sp>
      <p:cxnSp>
        <p:nvCxnSpPr>
          <p:cNvPr id="89" name="Straight Arrow Connector 88"/>
          <p:cNvCxnSpPr/>
          <p:nvPr/>
        </p:nvCxnSpPr>
        <p:spPr>
          <a:xfrm>
            <a:off x="2958084" y="5275639"/>
            <a:ext cx="2235806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3870968" y="5009362"/>
            <a:ext cx="4782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20ms</a:t>
            </a:r>
            <a:endParaRPr lang="en-US" sz="1200" dirty="0"/>
          </a:p>
        </p:txBody>
      </p:sp>
      <p:grpSp>
        <p:nvGrpSpPr>
          <p:cNvPr id="91" name="Group 90"/>
          <p:cNvGrpSpPr/>
          <p:nvPr/>
        </p:nvGrpSpPr>
        <p:grpSpPr>
          <a:xfrm>
            <a:off x="6960122" y="5754123"/>
            <a:ext cx="155956" cy="150223"/>
            <a:chOff x="2386149" y="6174377"/>
            <a:chExt cx="296090" cy="285206"/>
          </a:xfrm>
        </p:grpSpPr>
        <p:sp>
          <p:nvSpPr>
            <p:cNvPr id="92" name="Freeform 91"/>
            <p:cNvSpPr/>
            <p:nvPr/>
          </p:nvSpPr>
          <p:spPr>
            <a:xfrm>
              <a:off x="2386149" y="6174377"/>
              <a:ext cx="148045" cy="269966"/>
            </a:xfrm>
            <a:custGeom>
              <a:avLst/>
              <a:gdLst>
                <a:gd name="connsiteX0" fmla="*/ 148045 w 148045"/>
                <a:gd name="connsiteY0" fmla="*/ 0 h 269966"/>
                <a:gd name="connsiteX1" fmla="*/ 0 w 148045"/>
                <a:gd name="connsiteY1" fmla="*/ 43543 h 269966"/>
                <a:gd name="connsiteX2" fmla="*/ 148045 w 148045"/>
                <a:gd name="connsiteY2" fmla="*/ 191589 h 269966"/>
                <a:gd name="connsiteX3" fmla="*/ 0 w 148045"/>
                <a:gd name="connsiteY3" fmla="*/ 269966 h 269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045" h="269966">
                  <a:moveTo>
                    <a:pt x="148045" y="0"/>
                  </a:moveTo>
                  <a:cubicBezTo>
                    <a:pt x="74022" y="5806"/>
                    <a:pt x="0" y="11612"/>
                    <a:pt x="0" y="43543"/>
                  </a:cubicBezTo>
                  <a:cubicBezTo>
                    <a:pt x="0" y="75474"/>
                    <a:pt x="148045" y="153852"/>
                    <a:pt x="148045" y="191589"/>
                  </a:cubicBezTo>
                  <a:cubicBezTo>
                    <a:pt x="148045" y="229326"/>
                    <a:pt x="74022" y="249646"/>
                    <a:pt x="0" y="269966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534194" y="6189617"/>
              <a:ext cx="148045" cy="269966"/>
            </a:xfrm>
            <a:custGeom>
              <a:avLst/>
              <a:gdLst>
                <a:gd name="connsiteX0" fmla="*/ 148045 w 148045"/>
                <a:gd name="connsiteY0" fmla="*/ 0 h 269966"/>
                <a:gd name="connsiteX1" fmla="*/ 0 w 148045"/>
                <a:gd name="connsiteY1" fmla="*/ 43543 h 269966"/>
                <a:gd name="connsiteX2" fmla="*/ 148045 w 148045"/>
                <a:gd name="connsiteY2" fmla="*/ 191589 h 269966"/>
                <a:gd name="connsiteX3" fmla="*/ 0 w 148045"/>
                <a:gd name="connsiteY3" fmla="*/ 269966 h 269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045" h="269966">
                  <a:moveTo>
                    <a:pt x="148045" y="0"/>
                  </a:moveTo>
                  <a:cubicBezTo>
                    <a:pt x="74022" y="5806"/>
                    <a:pt x="0" y="11612"/>
                    <a:pt x="0" y="43543"/>
                  </a:cubicBezTo>
                  <a:cubicBezTo>
                    <a:pt x="0" y="75474"/>
                    <a:pt x="148045" y="153852"/>
                    <a:pt x="148045" y="191589"/>
                  </a:cubicBezTo>
                  <a:cubicBezTo>
                    <a:pt x="148045" y="229326"/>
                    <a:pt x="74022" y="249646"/>
                    <a:pt x="0" y="269966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7330206" y="5365557"/>
            <a:ext cx="381000" cy="45891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SSB</a:t>
            </a:r>
            <a:br>
              <a:rPr lang="en-US" sz="1400" dirty="0" smtClean="0">
                <a:solidFill>
                  <a:schemeClr val="tx1"/>
                </a:solidFill>
              </a:rPr>
            </a:br>
            <a:r>
              <a:rPr lang="en-US" sz="1400" dirty="0" smtClean="0">
                <a:solidFill>
                  <a:schemeClr val="tx1"/>
                </a:solidFill>
              </a:rPr>
              <a:t>#0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7711206" y="5367052"/>
            <a:ext cx="381000" cy="45891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SSB</a:t>
            </a:r>
            <a:br>
              <a:rPr lang="en-US" sz="1400" dirty="0" smtClean="0">
                <a:solidFill>
                  <a:schemeClr val="tx1"/>
                </a:solidFill>
              </a:rPr>
            </a:br>
            <a:r>
              <a:rPr lang="en-US" sz="1400" dirty="0" smtClean="0">
                <a:solidFill>
                  <a:schemeClr val="tx1"/>
                </a:solidFill>
              </a:rPr>
              <a:t>#1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8409225" y="5359026"/>
            <a:ext cx="381000" cy="45891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SSB</a:t>
            </a:r>
            <a:br>
              <a:rPr lang="en-US" sz="1400" dirty="0" smtClean="0">
                <a:solidFill>
                  <a:schemeClr val="tx1"/>
                </a:solidFill>
              </a:rPr>
            </a:br>
            <a:r>
              <a:rPr lang="en-US" sz="1400" dirty="0" smtClean="0">
                <a:solidFill>
                  <a:schemeClr val="tx1"/>
                </a:solidFill>
              </a:rPr>
              <a:t>#7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8092206" y="5361218"/>
            <a:ext cx="343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…</a:t>
            </a:r>
            <a:endParaRPr lang="en-US" dirty="0"/>
          </a:p>
        </p:txBody>
      </p:sp>
      <p:sp>
        <p:nvSpPr>
          <p:cNvPr id="101" name="TextBox 100"/>
          <p:cNvSpPr txBox="1"/>
          <p:nvPr/>
        </p:nvSpPr>
        <p:spPr>
          <a:xfrm>
            <a:off x="2876818" y="4311362"/>
            <a:ext cx="603097" cy="381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DMRS #0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3292666" y="4308551"/>
            <a:ext cx="603097" cy="381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00B050"/>
                </a:solidFill>
              </a:rPr>
              <a:t>DMRS #1</a:t>
            </a:r>
            <a:endParaRPr lang="en-US" sz="1200" dirty="0">
              <a:solidFill>
                <a:srgbClr val="00B050"/>
              </a:solidFill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3975634" y="4295313"/>
            <a:ext cx="603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002060"/>
                </a:solidFill>
              </a:rPr>
              <a:t>DMRS #7</a:t>
            </a:r>
            <a:endParaRPr lang="en-US" sz="1200" dirty="0">
              <a:solidFill>
                <a:srgbClr val="002060"/>
              </a:solidFill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4976749" y="4321095"/>
            <a:ext cx="603097" cy="381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DMRS #0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5392597" y="4318284"/>
            <a:ext cx="603097" cy="381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00B050"/>
                </a:solidFill>
              </a:rPr>
              <a:t>DMRS #1</a:t>
            </a:r>
            <a:endParaRPr lang="en-US" sz="1200" dirty="0">
              <a:solidFill>
                <a:srgbClr val="00B050"/>
              </a:solidFill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6075565" y="4305046"/>
            <a:ext cx="603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002060"/>
                </a:solidFill>
              </a:rPr>
              <a:t>DMRS #7</a:t>
            </a:r>
            <a:endParaRPr lang="en-US" sz="1200" dirty="0">
              <a:solidFill>
                <a:srgbClr val="002060"/>
              </a:solidFill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7243967" y="4321095"/>
            <a:ext cx="603097" cy="381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DMRS #0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7659815" y="4318284"/>
            <a:ext cx="603097" cy="381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00B050"/>
                </a:solidFill>
              </a:rPr>
              <a:t>DMRS #1</a:t>
            </a:r>
            <a:endParaRPr lang="en-US" sz="1200" dirty="0">
              <a:solidFill>
                <a:srgbClr val="00B050"/>
              </a:solidFill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8342783" y="4305046"/>
            <a:ext cx="603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002060"/>
                </a:solidFill>
              </a:rPr>
              <a:t>DMRS #7</a:t>
            </a:r>
            <a:endParaRPr lang="en-US" sz="1200" dirty="0">
              <a:solidFill>
                <a:srgbClr val="002060"/>
              </a:solidFill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609600" y="5845458"/>
            <a:ext cx="603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DMRS #0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1025448" y="5842647"/>
            <a:ext cx="603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DMRS #0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1708416" y="5829409"/>
            <a:ext cx="603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FF0000"/>
                </a:solidFill>
              </a:rPr>
              <a:t>DMRS #0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2876818" y="5845458"/>
            <a:ext cx="603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00B050"/>
                </a:solidFill>
              </a:rPr>
              <a:t>DMRS #1</a:t>
            </a:r>
            <a:endParaRPr lang="en-US" sz="1200" dirty="0">
              <a:solidFill>
                <a:srgbClr val="00B050"/>
              </a:solidFill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3292666" y="5842647"/>
            <a:ext cx="603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00B050"/>
                </a:solidFill>
              </a:rPr>
              <a:t>DMRS #1</a:t>
            </a:r>
            <a:endParaRPr lang="en-US" sz="1200" dirty="0">
              <a:solidFill>
                <a:srgbClr val="00B050"/>
              </a:solidFill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3975634" y="5829409"/>
            <a:ext cx="603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00B050"/>
                </a:solidFill>
              </a:rPr>
              <a:t>DMRS #1</a:t>
            </a:r>
            <a:endParaRPr lang="en-US" sz="1200" dirty="0">
              <a:solidFill>
                <a:srgbClr val="00B050"/>
              </a:solidFill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4976749" y="5855191"/>
            <a:ext cx="603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3333FF"/>
                </a:solidFill>
              </a:rPr>
              <a:t>DMRS #2</a:t>
            </a:r>
            <a:endParaRPr lang="en-US" sz="1200" dirty="0">
              <a:solidFill>
                <a:srgbClr val="3333FF"/>
              </a:solidFill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5392597" y="5852380"/>
            <a:ext cx="603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3333FF"/>
                </a:solidFill>
              </a:rPr>
              <a:t>DMRS #2</a:t>
            </a:r>
            <a:endParaRPr lang="en-US" sz="1200" dirty="0">
              <a:solidFill>
                <a:srgbClr val="3333FF"/>
              </a:solidFill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6075565" y="5839142"/>
            <a:ext cx="603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3333FF"/>
                </a:solidFill>
              </a:rPr>
              <a:t>DMRS #2</a:t>
            </a:r>
            <a:endParaRPr lang="en-US" sz="1200" dirty="0">
              <a:solidFill>
                <a:srgbClr val="3333FF"/>
              </a:solidFill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7243967" y="5855191"/>
            <a:ext cx="603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002060"/>
                </a:solidFill>
              </a:rPr>
              <a:t>DMRS #3</a:t>
            </a:r>
            <a:endParaRPr lang="en-US" sz="1200" dirty="0">
              <a:solidFill>
                <a:srgbClr val="002060"/>
              </a:solidFill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7659815" y="5852380"/>
            <a:ext cx="603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002060"/>
                </a:solidFill>
              </a:rPr>
              <a:t>DMRS #3</a:t>
            </a:r>
            <a:endParaRPr lang="en-US" sz="1200" dirty="0">
              <a:solidFill>
                <a:srgbClr val="002060"/>
              </a:solidFill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8342783" y="5839142"/>
            <a:ext cx="603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rgbClr val="002060"/>
                </a:solidFill>
              </a:rPr>
              <a:t>DMRS #3</a:t>
            </a:r>
            <a:endParaRPr lang="en-US" sz="1200" dirty="0">
              <a:solidFill>
                <a:srgbClr val="002060"/>
              </a:solidFill>
            </a:endParaRPr>
          </a:p>
        </p:txBody>
      </p:sp>
      <p:cxnSp>
        <p:nvCxnSpPr>
          <p:cNvPr id="122" name="Straight Arrow Connector 121"/>
          <p:cNvCxnSpPr/>
          <p:nvPr/>
        </p:nvCxnSpPr>
        <p:spPr>
          <a:xfrm>
            <a:off x="457200" y="5824474"/>
            <a:ext cx="848868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Arrow Connector 124"/>
          <p:cNvCxnSpPr/>
          <p:nvPr/>
        </p:nvCxnSpPr>
        <p:spPr>
          <a:xfrm>
            <a:off x="5115560" y="3761913"/>
            <a:ext cx="2235806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TextBox 125"/>
          <p:cNvSpPr txBox="1"/>
          <p:nvPr/>
        </p:nvSpPr>
        <p:spPr>
          <a:xfrm>
            <a:off x="6115503" y="3526817"/>
            <a:ext cx="5261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20ms</a:t>
            </a:r>
            <a:endParaRPr lang="en-US" sz="1200" dirty="0"/>
          </a:p>
        </p:txBody>
      </p:sp>
      <p:cxnSp>
        <p:nvCxnSpPr>
          <p:cNvPr id="129" name="Straight Arrow Connector 128"/>
          <p:cNvCxnSpPr/>
          <p:nvPr/>
        </p:nvCxnSpPr>
        <p:spPr>
          <a:xfrm>
            <a:off x="5128244" y="5263568"/>
            <a:ext cx="2235806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TextBox 129"/>
          <p:cNvSpPr txBox="1"/>
          <p:nvPr/>
        </p:nvSpPr>
        <p:spPr>
          <a:xfrm>
            <a:off x="6128187" y="5028472"/>
            <a:ext cx="5261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20ms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8464047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en-US" dirty="0" smtClean="0"/>
              <a:t>DMRS/PBCH Detection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506736" cy="4479925"/>
          </a:xfrm>
        </p:spPr>
        <p:txBody>
          <a:bodyPr>
            <a:normAutofit/>
          </a:bodyPr>
          <a:lstStyle/>
          <a:p>
            <a:r>
              <a:rPr lang="en-GB" sz="2000" dirty="0"/>
              <a:t>Individual pair of cell ID with the condition of worst case</a:t>
            </a:r>
            <a:endParaRPr lang="en-US" sz="2000" dirty="0" smtClean="0"/>
          </a:p>
          <a:p>
            <a:pPr lvl="1"/>
            <a:r>
              <a:rPr lang="en-US" sz="1600" dirty="0" smtClean="0"/>
              <a:t>Among </a:t>
            </a:r>
            <a:r>
              <a:rPr lang="en-US" sz="1600" dirty="0"/>
              <a:t>(8*1008) x (</a:t>
            </a:r>
            <a:r>
              <a:rPr lang="en-US" sz="1600" dirty="0" smtClean="0"/>
              <a:t>8*1008) pair of cross correlation for DMRS sequences, </a:t>
            </a:r>
            <a:r>
              <a:rPr lang="en-US" sz="1600" dirty="0"/>
              <a:t>cell ID </a:t>
            </a:r>
            <a:r>
              <a:rPr lang="en-US" sz="1600" dirty="0" smtClean="0"/>
              <a:t>pair of (1007, 338) has worst cross-correlation.</a:t>
            </a:r>
            <a:endParaRPr lang="en-US" sz="1600" dirty="0"/>
          </a:p>
          <a:p>
            <a:pPr lvl="1"/>
            <a:r>
              <a:rPr lang="en-US" sz="1600" dirty="0" smtClean="0"/>
              <a:t>DMRS overhead is 1/4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618020" y="3429000"/>
            <a:ext cx="30341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Observation: 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rgbClr val="FF0000"/>
                </a:solidFill>
              </a:rPr>
              <a:t>Even for the worst </a:t>
            </a:r>
            <a:r>
              <a:rPr lang="en-US" dirty="0" smtClean="0">
                <a:solidFill>
                  <a:srgbClr val="FF0000"/>
                </a:solidFill>
              </a:rPr>
              <a:t>pair of cell IDs, </a:t>
            </a:r>
            <a:r>
              <a:rPr lang="en-US" dirty="0" smtClean="0">
                <a:solidFill>
                  <a:srgbClr val="FF0000"/>
                </a:solidFill>
              </a:rPr>
              <a:t>DMRS can still reliably carry 3bits in the presence of high multi-cell interference. 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" name="Picture 2" descr="image0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745" y="2305050"/>
            <a:ext cx="5610379" cy="433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0830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" y="762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114800"/>
          </a:xfrm>
        </p:spPr>
        <p:txBody>
          <a:bodyPr>
            <a:noAutofit/>
          </a:bodyPr>
          <a:lstStyle/>
          <a:p>
            <a:r>
              <a:rPr lang="en-GB" sz="2400" dirty="0" smtClean="0"/>
              <a:t>In NR, 3 </a:t>
            </a:r>
            <a:r>
              <a:rPr lang="en-GB" sz="2400" dirty="0"/>
              <a:t>bits of SS block index are carried by changing the DMRS sequence within each 5ms </a:t>
            </a:r>
            <a:r>
              <a:rPr lang="en-GB" sz="2400" dirty="0" smtClean="0"/>
              <a:t>period.</a:t>
            </a:r>
          </a:p>
          <a:p>
            <a:pPr marL="0" indent="0">
              <a:buNone/>
            </a:pPr>
            <a:endParaRPr lang="en-US" sz="24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11511</TotalTime>
  <Words>573</Words>
  <Application>Microsoft Office PowerPoint</Application>
  <PresentationFormat>On-screen Show (4:3)</PresentationFormat>
  <Paragraphs>100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ＭＳ Ｐゴシック</vt:lpstr>
      <vt:lpstr>宋体</vt:lpstr>
      <vt:lpstr>Arial</vt:lpstr>
      <vt:lpstr>Calibri</vt:lpstr>
      <vt:lpstr>Wingdings</vt:lpstr>
      <vt:lpstr>Office Theme</vt:lpstr>
      <vt:lpstr>PowerPoint Presentation</vt:lpstr>
      <vt:lpstr>Background</vt:lpstr>
      <vt:lpstr>Discussion of DMRS variation</vt:lpstr>
      <vt:lpstr>DMRS/PBCH Detection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4-Step RACH</dc:title>
  <dc:creator>Yuan Pu;Liu Jin</dc:creator>
  <cp:keywords>Initial Access &amp; Mobility</cp:keywords>
  <cp:lastModifiedBy>Le Liu</cp:lastModifiedBy>
  <cp:revision>913</cp:revision>
  <dcterms:created xsi:type="dcterms:W3CDTF">2016-03-24T01:14:08Z</dcterms:created>
  <dcterms:modified xsi:type="dcterms:W3CDTF">2017-06-30T01:34:58Z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(3)NQtT/7RqK9Zx0ZYcyNfSZsb6p7isuIxN1ysRaIAOYmenlfGti7zVt8+UXtY2hq8xrCnVGcNx
V0cPnLX7nOSqLhh3Qw297wyYLmk+Do+EL42RYq8fkb7L9HpMdOC3py9GwA+Nqpaxlm4hf8WS
IghGlWvcP8F9ZoP2GT4/yn/0PgN6eCQLBl/QeDLQWneQwljswrI2lG0cBq/aUyDquz4iAy8Z
r6QoBUPl6NYC8HtkDf</vt:lpwstr>
  </property>
  <property fmtid="{D5CDD505-2E9C-101B-9397-08002B2CF9AE}" pid="9" name="_2015_ms_pID_7253431">
    <vt:lpwstr>GMmadfTQApEckiEJBhpMMMfjb1Sa1BfZWAoXqmQ1B33QD4F3FgmZ1F
5NwIqQXAk9UU7KIQhflePUAv142kmxFNP73i/7wTeoPH91Rs5mdgXr3KvOvj+rNUIufE3rPS
ebW/eAZBoEszZMcj8EHNsTaSIiWGhLI223HWOsawmzP4rfKTqU52vSauetqh385OCLkgK1r7
v371B04zcFugzqRVG7sA4oK0Rf/B653P7sZC</vt:lpwstr>
  </property>
  <property fmtid="{D5CDD505-2E9C-101B-9397-08002B2CF9AE}" pid="10" name="_2015_ms_pID_7253432">
    <vt:lpwstr>trQLmzKCLCUJbGmupr4TkSgZAQ7HfxYr4e2z
nbUyvMyI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1491353392</vt:lpwstr>
  </property>
</Properties>
</file>