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4" r:id="rId4"/>
    <p:sldId id="266" r:id="rId5"/>
    <p:sldId id="275" r:id="rId6"/>
    <p:sldId id="270" r:id="rId7"/>
    <p:sldId id="271" r:id="rId8"/>
    <p:sldId id="276" r:id="rId9"/>
    <p:sldId id="272" r:id="rId10"/>
    <p:sldId id="273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2" d="100"/>
          <a:sy n="82" d="100"/>
        </p:scale>
        <p:origin x="15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t>29/06/2017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Way forward on the mapping of SS blocks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Offline facilitator</a:t>
            </a:r>
          </a:p>
          <a:p>
            <a:r>
              <a:rPr kumimoji="1" lang="en-US" altLang="ja-JP" dirty="0"/>
              <a:t>Nokia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711899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5.1.1.1.2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240kHz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728679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1900" dirty="0"/>
              <a:t>Preserve  8 symbols for DL control at the beginning of the slot of 14 symbols</a:t>
            </a:r>
          </a:p>
          <a:p>
            <a:pPr lvl="1"/>
            <a:r>
              <a:rPr lang="en-US" altLang="ja-JP" sz="1500" dirty="0"/>
              <a:t>Preserves four symbols for 120kHz sub-carrier spacing and two symbols for 60kHz sub-carrier spacing control</a:t>
            </a:r>
            <a:endParaRPr lang="en-US" altLang="ja-JP" sz="1900" dirty="0"/>
          </a:p>
          <a:p>
            <a:r>
              <a:rPr lang="en-US" altLang="ja-JP" sz="1900" dirty="0"/>
              <a:t>Preserve 4 symbols at the end of the slot of 14 symbols are preserved for e.g. guard period and UL control</a:t>
            </a:r>
          </a:p>
          <a:p>
            <a:pPr lvl="1"/>
            <a:r>
              <a:rPr lang="en-US" altLang="ja-JP" sz="1500" dirty="0"/>
              <a:t>Preserves two symbols for lower sub-carrier spacing (i.e. 120kHz)</a:t>
            </a:r>
          </a:p>
          <a:p>
            <a:r>
              <a:rPr lang="en-US" altLang="ja-JP" sz="1900" dirty="0"/>
              <a:t>Map four SS blocks candidate locations across the two slots (of 14 symbols) as follows</a:t>
            </a:r>
          </a:p>
          <a:p>
            <a:pPr lvl="1"/>
            <a:r>
              <a:rPr lang="en-US" altLang="ja-JP" sz="1500" dirty="0"/>
              <a:t>First candidate location is located at symbols 8-11 of first slot, </a:t>
            </a:r>
          </a:p>
          <a:p>
            <a:pPr lvl="1"/>
            <a:r>
              <a:rPr lang="en-US" altLang="ja-JP" sz="1500" dirty="0"/>
              <a:t>Second candidate location is located at symbols 12-13 and 0-1 in the first and second slot correspondingly,</a:t>
            </a:r>
          </a:p>
          <a:p>
            <a:pPr lvl="1"/>
            <a:r>
              <a:rPr lang="en-US" altLang="ja-JP" sz="1500" dirty="0"/>
              <a:t>Third candidate location is located at symbols 2-5 of the second slot and  </a:t>
            </a:r>
          </a:p>
          <a:p>
            <a:pPr lvl="1"/>
            <a:r>
              <a:rPr lang="en-US" altLang="ja-JP" sz="1500" dirty="0"/>
              <a:t>4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locations are located at symbols 6-9 of the second slot</a:t>
            </a:r>
            <a:endParaRPr lang="en-US" altLang="ja-JP" sz="1900" dirty="0"/>
          </a:p>
          <a:p>
            <a:r>
              <a:rPr lang="en-US" altLang="ja-JP" sz="1900" dirty="0"/>
              <a:t>Map another four SS blocks candidate locations across the two slots (of 14 symbols) as follows</a:t>
            </a:r>
          </a:p>
          <a:p>
            <a:pPr lvl="1"/>
            <a:r>
              <a:rPr lang="en-US" altLang="ja-JP" sz="1500" dirty="0"/>
              <a:t>5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located at symbols 4-7 of first slot, </a:t>
            </a:r>
          </a:p>
          <a:p>
            <a:pPr lvl="1"/>
            <a:r>
              <a:rPr lang="en-US" altLang="ja-JP" sz="1500" dirty="0"/>
              <a:t>6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located at symbols 8-11,</a:t>
            </a:r>
          </a:p>
          <a:p>
            <a:pPr lvl="1"/>
            <a:r>
              <a:rPr lang="en-US" altLang="ja-JP" sz="1500" dirty="0"/>
              <a:t>7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located at symbols 12-13 and 0-1 in the first and second slot correspondingly,</a:t>
            </a:r>
          </a:p>
          <a:p>
            <a:pPr lvl="1"/>
            <a:r>
              <a:rPr lang="en-US" altLang="ja-JP" sz="1500" dirty="0"/>
              <a:t>8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locations are located at symbols 2-5 of the second slot</a:t>
            </a:r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797152"/>
            <a:ext cx="9144000" cy="175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2900" dirty="0">
                <a:latin typeface="+mj-lt"/>
              </a:rPr>
              <a:t>RAN1#89 meeting following agreement was made:</a:t>
            </a:r>
          </a:p>
          <a:p>
            <a:pPr lvl="1">
              <a:lnSpc>
                <a:spcPct val="107000"/>
              </a:lnSpc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the possible SS block time locations following mapping is followed:</a:t>
            </a:r>
            <a:endParaRPr lang="fi-FI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mapping with 15 and 30 kHz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subcarreir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spacing, following requirements are met 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[1 or 2] symbol are preserved for DL control at the beginning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2 symbols are preserved for e.g. guard period and UL control at the end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slot is defined based on SS subcarrier spacing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most two possible  SS block time locations are mapped to one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mapping with 120 kHz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subcarreir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spacing, following requirements are met 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2 symbol are preserved for DL control at the beginning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2 symbols are preserved for e.g. guard period and UL control at the end of the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slot is defined based on SS subcarrier spacing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most two possible  SS block time locations are mapped to one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mapping with 240 kHz subcarrier spacing across two consecutive slots, following requirements are met 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4 symbol are preserved for DL control at the beginning of the first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4 symbols are preserved for e.g. guard period and UL control at the end of the second slot of 14 symbols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slot is defined by 240 kHz subcarrier spacing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>
              <a:lnSpc>
                <a:spcPct val="107000"/>
              </a:lnSpc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most four possible  SS block time locations are mapped to two consecutive slots of 14 symbols each</a:t>
            </a:r>
            <a:endParaRPr lang="fi-FI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07000"/>
              </a:lnSpc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SS block does not cross the middle of the slot of 14 symbols defined by 15 kHz sub-carrier spacing</a:t>
            </a:r>
            <a:endParaRPr lang="fi-FI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Mapping of SS block time locations for NR unlicensed band operation is FFS</a:t>
            </a:r>
            <a:endParaRPr lang="fi-FI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Above agreements does not preclude 7 OFDM symbol slot operation</a:t>
            </a:r>
            <a:endParaRPr lang="zh-CN" altLang="en-US" sz="6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sz="2900" dirty="0">
                <a:latin typeface="+mj-lt"/>
              </a:rPr>
              <a:t>RAN1 NR AH meeting #1 meeting in Spokane following agreement was made [yellow highlight added by editor]: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</a:t>
            </a:r>
            <a:r>
              <a:rPr lang="en-GB" dirty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b="1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fi-FI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 algn="just">
              <a:tabLst>
                <a:tab pos="457200" algn="l"/>
              </a:tabLst>
            </a:pP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initial cell selection, UE may assume default SS burst set periodicity which may be frequency band-dependent.</a:t>
            </a:r>
            <a:endParaRPr lang="fi-FI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 algn="just">
              <a:tabLst>
                <a:tab pos="457200" algn="l"/>
              </a:tabLst>
            </a:pP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UE may assume that a given SS block is repeated with a SS burst set periodicity</a:t>
            </a:r>
            <a:endParaRPr lang="fi-FI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that NR-PBCH contents in a given repeated SS block may change</a:t>
            </a:r>
            <a:endParaRPr lang="fi-FI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 algn="just">
              <a:tabLst>
                <a:tab pos="457200" algn="l"/>
              </a:tabLst>
            </a:pPr>
            <a:r>
              <a:rPr lang="en-GB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 single set of possible SS block time locations is specified per frequency band.</a:t>
            </a:r>
            <a:endParaRPr lang="fi-FI" dirty="0">
              <a:highlight>
                <a:srgbClr val="FFFF00"/>
              </a:highlight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whether the set is defined with respect to SS burst set or radio frame</a:t>
            </a:r>
            <a:endParaRPr lang="fi-FI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whether idle/connected UE can be configured with additional information about which SS blocks in a SS burst set are transmitted</a:t>
            </a:r>
            <a:endParaRPr lang="fi-FI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413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Ensure efficient operation with the same numerology as used for SS block</a:t>
            </a:r>
          </a:p>
          <a:p>
            <a:pPr lvl="1"/>
            <a:r>
              <a:rPr lang="en-US" altLang="ja-JP" sz="1600" dirty="0"/>
              <a:t>As per agreement made in last meeting preserve number of symbols from the start and end the end of the mapped slot(s) for DL and UL control</a:t>
            </a:r>
            <a:endParaRPr lang="en-US" altLang="ja-JP" sz="1900" dirty="0"/>
          </a:p>
          <a:p>
            <a:r>
              <a:rPr lang="en-US" altLang="ja-JP" sz="2000" dirty="0"/>
              <a:t>Enable TDM multiplexing with other numerologies</a:t>
            </a:r>
          </a:p>
          <a:p>
            <a:pPr lvl="1"/>
            <a:r>
              <a:rPr lang="en-US" altLang="ja-JP" sz="1600" dirty="0"/>
              <a:t>Given space in the mapped slots, preserve symbols to allow time multiplexing with different numerology</a:t>
            </a:r>
          </a:p>
          <a:p>
            <a:r>
              <a:rPr lang="en-US" altLang="ja-JP" sz="2000" dirty="0"/>
              <a:t>Try to facilitate the 7 symbol slot operation</a:t>
            </a:r>
          </a:p>
          <a:p>
            <a:pPr lvl="1"/>
            <a:r>
              <a:rPr lang="en-US" altLang="ja-JP" sz="1600" dirty="0"/>
              <a:t>Given space in the mapped slots, preserve symbols between mapped slots for DL and UL control</a:t>
            </a:r>
          </a:p>
          <a:p>
            <a:pPr lvl="1"/>
            <a:r>
              <a:rPr lang="en-US" altLang="ja-JP" sz="1600" dirty="0"/>
              <a:t>If no space available it is assumed that 7-slot operation can be supported by not using all SS block candidate locations</a:t>
            </a:r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523509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Proposed 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To meet the needs of different kind of deployments it is proposed that</a:t>
            </a:r>
          </a:p>
          <a:p>
            <a:pPr lvl="1"/>
            <a:r>
              <a:rPr lang="en-US" altLang="ja-JP" sz="1600" dirty="0"/>
              <a:t>For 30kHz sub-carrier spacing two possible SS block patterns are defined in RAN1 specification</a:t>
            </a:r>
          </a:p>
          <a:p>
            <a:pPr lvl="1"/>
            <a:r>
              <a:rPr lang="en-US" altLang="ja-JP" sz="1600" dirty="0"/>
              <a:t>As per earlier agreement single pattern is associated per frequency band</a:t>
            </a:r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850527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15kHz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1828799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1900" dirty="0"/>
              <a:t>Preserve  2 symbols for DL control at the beginning of the slot of 14 symbols</a:t>
            </a:r>
          </a:p>
          <a:p>
            <a:pPr lvl="1"/>
            <a:r>
              <a:rPr lang="en-US" altLang="ja-JP" sz="1500" dirty="0"/>
              <a:t>Allows larger aggregation level for DL control</a:t>
            </a:r>
            <a:r>
              <a:rPr lang="en-US" altLang="ja-JP" sz="1900" dirty="0"/>
              <a:t> </a:t>
            </a:r>
          </a:p>
          <a:p>
            <a:r>
              <a:rPr lang="en-US" altLang="ja-JP" sz="1900" dirty="0"/>
              <a:t>Account 7-slot operation by introducing a gap between the two SS blocks</a:t>
            </a:r>
          </a:p>
          <a:p>
            <a:pPr lvl="1"/>
            <a:r>
              <a:rPr lang="en-US" altLang="ja-JP" sz="1500" dirty="0"/>
              <a:t>Enables UL control with use of larger sub-carrier spacing e.g. 30kHz in the first 7-symbol part and reserves one symbol for DL control in the second 7-symbol part</a:t>
            </a:r>
          </a:p>
          <a:p>
            <a:r>
              <a:rPr lang="en-US" altLang="ja-JP" sz="1900" dirty="0"/>
              <a:t>Preserve 2 symbols at the end of the slot of 14 symbols are preserved for e.g. guard period and UL control</a:t>
            </a:r>
          </a:p>
          <a:p>
            <a:r>
              <a:rPr lang="en-US" altLang="ja-JP" sz="1900" dirty="0"/>
              <a:t>Map two SS blocks candidate locations to the slot of 14 symbols as follows</a:t>
            </a:r>
          </a:p>
          <a:p>
            <a:pPr lvl="1"/>
            <a:r>
              <a:rPr lang="en-US" altLang="ja-JP" sz="1500" dirty="0"/>
              <a:t>First candidate location is at symbols 2-5</a:t>
            </a:r>
          </a:p>
          <a:p>
            <a:pPr lvl="1"/>
            <a:r>
              <a:rPr lang="en-US" altLang="ja-JP" sz="1500" dirty="0"/>
              <a:t>Second candidate location is at symbols 8-11</a:t>
            </a:r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17" y="5085184"/>
            <a:ext cx="8928992" cy="127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83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30kHz sub-carrier spacing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47687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ja-JP" sz="1900" dirty="0"/>
              <a:t>Two alternative SS block time patterns are defined</a:t>
            </a:r>
          </a:p>
          <a:p>
            <a:pPr marL="0" indent="0">
              <a:buNone/>
            </a:pPr>
            <a:r>
              <a:rPr lang="en-US" altLang="ja-JP" sz="1900" dirty="0"/>
              <a:t>First mapping pattern is as follows</a:t>
            </a:r>
          </a:p>
          <a:p>
            <a:r>
              <a:rPr lang="en-US" altLang="ja-JP" sz="1900" dirty="0"/>
              <a:t>Preserve  4 symbols for DL control at the beginning of the first slot of 14 symbols</a:t>
            </a:r>
          </a:p>
          <a:p>
            <a:pPr lvl="1"/>
            <a:r>
              <a:rPr lang="en-US" altLang="ja-JP" sz="1500" dirty="0"/>
              <a:t>Allows larger aggregation level for DL control for 15kHz and 30kHz sub-carrier spacing</a:t>
            </a:r>
          </a:p>
          <a:p>
            <a:pPr lvl="1"/>
            <a:r>
              <a:rPr lang="en-US" altLang="ja-JP" sz="1500" dirty="0"/>
              <a:t>Allow TDM multiplexing of at least one SS block within LTE </a:t>
            </a:r>
            <a:r>
              <a:rPr lang="en-US" altLang="ja-JP" sz="1500" dirty="0" err="1"/>
              <a:t>subframe</a:t>
            </a:r>
            <a:endParaRPr lang="en-US" altLang="ja-JP" sz="1500" dirty="0"/>
          </a:p>
          <a:p>
            <a:r>
              <a:rPr lang="en-US" altLang="ja-JP" sz="1900" dirty="0"/>
              <a:t>Preserve 2 symbols at the end of the first slot of 14 symbols are preserved for e.g. guard period and UL control for 30kHz</a:t>
            </a:r>
            <a:endParaRPr lang="en-US" altLang="ja-JP" sz="1500" dirty="0"/>
          </a:p>
          <a:p>
            <a:r>
              <a:rPr lang="en-US" altLang="ja-JP" sz="1900" dirty="0"/>
              <a:t>Preserve  2 symbols for DL control at the beginning of the second slot of 14 symbols</a:t>
            </a:r>
          </a:p>
          <a:p>
            <a:pPr lvl="1"/>
            <a:r>
              <a:rPr lang="en-US" altLang="ja-JP" sz="1500" dirty="0"/>
              <a:t>E.g. DL control for 30kHz</a:t>
            </a:r>
          </a:p>
          <a:p>
            <a:r>
              <a:rPr lang="en-US" altLang="ja-JP" sz="1900" dirty="0"/>
              <a:t>Preserve 4 symbols at the end of the second slot of 14 symbols are preserved for e.g. guard period and UL control</a:t>
            </a:r>
          </a:p>
          <a:p>
            <a:pPr lvl="1"/>
            <a:r>
              <a:rPr lang="en-US" altLang="ja-JP" sz="1500" dirty="0"/>
              <a:t>Enables TDM operation with 15kHz 14 symbol slot control</a:t>
            </a:r>
          </a:p>
          <a:p>
            <a:r>
              <a:rPr lang="en-US" altLang="ja-JP" sz="1900" dirty="0"/>
              <a:t>Map two SS blocks candidate locations to the first slot of 14 symbols as follows</a:t>
            </a:r>
          </a:p>
          <a:p>
            <a:pPr lvl="1"/>
            <a:r>
              <a:rPr lang="en-US" altLang="ja-JP" sz="1500" dirty="0"/>
              <a:t>First candidate location is at symbols 4-7</a:t>
            </a:r>
          </a:p>
          <a:p>
            <a:pPr lvl="1"/>
            <a:r>
              <a:rPr lang="en-US" altLang="ja-JP" sz="1500" dirty="0"/>
              <a:t>Second candidate location is at symbols 8-11</a:t>
            </a:r>
          </a:p>
          <a:p>
            <a:r>
              <a:rPr lang="en-US" altLang="ja-JP" sz="1900" dirty="0"/>
              <a:t>Map another two SS blocks candidate locations to the second slot of 14 symbols as follows</a:t>
            </a:r>
          </a:p>
          <a:p>
            <a:pPr lvl="1"/>
            <a:r>
              <a:rPr lang="en-US" altLang="ja-JP" sz="1500" dirty="0"/>
              <a:t>Third candidate location is at symbols 2-5</a:t>
            </a:r>
          </a:p>
          <a:p>
            <a:pPr lvl="1"/>
            <a:r>
              <a:rPr lang="en-US" altLang="ja-JP" sz="1500" dirty="0"/>
              <a:t>4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at symbols 6-9</a:t>
            </a:r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" y="4797152"/>
            <a:ext cx="9144000" cy="167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8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30kHz sub-carrier spacing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4768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1900" dirty="0"/>
              <a:t>Second mapping pattern</a:t>
            </a:r>
          </a:p>
          <a:p>
            <a:r>
              <a:rPr lang="en-US" altLang="ja-JP" sz="1900" dirty="0"/>
              <a:t>RAN1 will discuss further to define the second SS block mapping pattern for 30kHz meeting the URLLC targets </a:t>
            </a:r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907846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Proposed mapping for 120kHz sub-carrier spacing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2476871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sz="1900" dirty="0"/>
              <a:t>Preserve  4 symbols for DL control at the beginning of the slot of 14 symbols</a:t>
            </a:r>
          </a:p>
          <a:p>
            <a:pPr lvl="1"/>
            <a:r>
              <a:rPr lang="en-US" altLang="ja-JP" sz="1500" dirty="0"/>
              <a:t>Preserves two symbols for lower sub-carrier spacing control (i.e. 60kHz)</a:t>
            </a:r>
          </a:p>
          <a:p>
            <a:r>
              <a:rPr lang="en-US" altLang="ja-JP" sz="1900" dirty="0"/>
              <a:t>Preserve 2 symbols at the end of the slot of 14 symbols are preserved for e.g. guard period and UL control</a:t>
            </a:r>
          </a:p>
          <a:p>
            <a:r>
              <a:rPr lang="en-US" altLang="ja-JP" sz="1900" dirty="0"/>
              <a:t>Map two SS blocks candidate locations to the first slot of 14 symbols as follows</a:t>
            </a:r>
          </a:p>
          <a:p>
            <a:pPr lvl="1"/>
            <a:r>
              <a:rPr lang="en-US" altLang="ja-JP" sz="1500" dirty="0"/>
              <a:t>First candidate location is at symbols 4-7</a:t>
            </a:r>
          </a:p>
          <a:p>
            <a:pPr lvl="1"/>
            <a:r>
              <a:rPr lang="en-US" altLang="ja-JP" sz="1500" dirty="0"/>
              <a:t>Second candidate location is at symbols 8-11</a:t>
            </a:r>
          </a:p>
          <a:p>
            <a:r>
              <a:rPr lang="en-US" altLang="ja-JP" sz="1900" dirty="0"/>
              <a:t>Map another two SS blocks candidate locations to the second slot of 14 symbols as follows</a:t>
            </a:r>
          </a:p>
          <a:p>
            <a:pPr lvl="1"/>
            <a:r>
              <a:rPr lang="en-US" altLang="ja-JP" sz="1500" dirty="0"/>
              <a:t>Third candidate location is at symbols 2-5</a:t>
            </a:r>
          </a:p>
          <a:p>
            <a:pPr lvl="1"/>
            <a:r>
              <a:rPr lang="en-US" altLang="ja-JP" sz="1500" dirty="0"/>
              <a:t>4</a:t>
            </a:r>
            <a:r>
              <a:rPr lang="en-US" altLang="ja-JP" sz="1500" baseline="30000" dirty="0"/>
              <a:t>th</a:t>
            </a:r>
            <a:r>
              <a:rPr lang="en-US" altLang="ja-JP" sz="1500" dirty="0"/>
              <a:t> candidate location is at symbols 6-9</a:t>
            </a:r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1900" dirty="0"/>
          </a:p>
          <a:p>
            <a:endParaRPr lang="en-US" altLang="ja-JP" sz="20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5" y="5187680"/>
            <a:ext cx="9144000" cy="167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70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</TotalTime>
  <Words>1217</Words>
  <Application>Microsoft Office PowerPoint</Application>
  <PresentationFormat>On-screen Show (4:3)</PresentationFormat>
  <Paragraphs>131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Batang</vt:lpstr>
      <vt:lpstr>맑은 고딕</vt:lpstr>
      <vt:lpstr>MS Mincho</vt:lpstr>
      <vt:lpstr>ＭＳ Ｐゴシック</vt:lpstr>
      <vt:lpstr>宋体</vt:lpstr>
      <vt:lpstr>Arial</vt:lpstr>
      <vt:lpstr>Calibri</vt:lpstr>
      <vt:lpstr>Times</vt:lpstr>
      <vt:lpstr>Times New Roman</vt:lpstr>
      <vt:lpstr>Office テーマ</vt:lpstr>
      <vt:lpstr>Way forward on the mapping of SS blocks</vt:lpstr>
      <vt:lpstr>Background</vt:lpstr>
      <vt:lpstr>Background</vt:lpstr>
      <vt:lpstr>Motivation</vt:lpstr>
      <vt:lpstr>Proposed agreement</vt:lpstr>
      <vt:lpstr>Proposed mapping for 15kHz sub-carrier spacing</vt:lpstr>
      <vt:lpstr>Proposed mapping for 30kHz sub-carrier spacing (1/2)</vt:lpstr>
      <vt:lpstr>Proposed mapping for 30kHz sub-carrier spacing (2/2)</vt:lpstr>
      <vt:lpstr>Proposed mapping for 120kHz sub-carrier spacing</vt:lpstr>
      <vt:lpstr>Proposed mapping for 240kHz sub-carrier spacing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JK</cp:lastModifiedBy>
  <cp:revision>110</cp:revision>
  <dcterms:created xsi:type="dcterms:W3CDTF">2017-02-16T14:32:33Z</dcterms:created>
  <dcterms:modified xsi:type="dcterms:W3CDTF">2017-06-29T07:48:55Z</dcterms:modified>
</cp:coreProperties>
</file>