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64" r:id="rId3"/>
    <p:sldId id="265" r:id="rId4"/>
    <p:sldId id="266" r:id="rId5"/>
    <p:sldId id="263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ument\20170508\R1-170952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</a:t>
            </a:r>
            <a:r>
              <a:rPr lang="en-US" altLang="zh-CN" sz="3200" dirty="0" smtClean="0"/>
              <a:t>Remaining Issues on PTRS </a:t>
            </a:r>
            <a:r>
              <a:rPr lang="en-US" altLang="zh-CN" sz="3200" dirty="0"/>
              <a:t>for </a:t>
            </a:r>
            <a:r>
              <a:rPr lang="en-US" altLang="zh-CN" sz="3200" dirty="0" smtClean="0"/>
              <a:t>CP-OFDM</a:t>
            </a:r>
            <a:br>
              <a:rPr lang="en-US" altLang="zh-CN" sz="3200" dirty="0" smtClean="0"/>
            </a:br>
            <a:r>
              <a:rPr lang="en-US" altLang="zh-CN" sz="3200" dirty="0" smtClean="0"/>
              <a:t>-  Part II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HiSilicon, InterDigital, Xinwei, Intel, </a:t>
            </a:r>
            <a:r>
              <a:rPr lang="en-US" altLang="zh-CN" sz="2000" dirty="0"/>
              <a:t>National </a:t>
            </a:r>
            <a:r>
              <a:rPr lang="en-US" altLang="zh-CN" sz="2000" dirty="0" smtClean="0"/>
              <a:t>Instruments, </a:t>
            </a:r>
            <a:r>
              <a:rPr lang="en-US" altLang="zh-CN" sz="2000" dirty="0" smtClean="0"/>
              <a:t>Panasonic</a:t>
            </a:r>
            <a:r>
              <a:rPr lang="en-US" altLang="zh-CN" sz="2000" smtClean="0"/>
              <a:t>, Spreadtrum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886262336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Ad Hoc Meeting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smtClean="0">
                          <a:solidFill>
                            <a:schemeClr val="tx1"/>
                          </a:solidFill>
                        </a:rPr>
                        <a:t>R1-1711895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Qingdao, China, 27-30 June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5.1.2.4.4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altLang="zh-CN" sz="1600" dirty="0"/>
              <a:t>For SU-MIMO, support predefined and RRC-configured association between PTRS densities and scheduled MCS/BW</a:t>
            </a:r>
            <a:endParaRPr lang="zh-CN" altLang="zh-CN" sz="1600" dirty="0"/>
          </a:p>
          <a:p>
            <a:pPr lvl="1"/>
            <a:r>
              <a:rPr lang="en-US" altLang="zh-CN" sz="1600" dirty="0"/>
              <a:t>FFS: RRC configuration can override the predefined association </a:t>
            </a:r>
            <a:endParaRPr lang="zh-CN" altLang="zh-CN" sz="1600" dirty="0"/>
          </a:p>
          <a:p>
            <a:pPr lvl="1"/>
            <a:r>
              <a:rPr lang="en-US" altLang="zh-CN" sz="1600" dirty="0"/>
              <a:t>Table 1 in </a:t>
            </a:r>
            <a:r>
              <a:rPr lang="en-US" altLang="zh-CN" sz="1600" u="sng" dirty="0">
                <a:hlinkClick r:id="rId2" action="ppaction://hlinkfile"/>
              </a:rPr>
              <a:t>R1-1709521</a:t>
            </a:r>
            <a:r>
              <a:rPr lang="en-US" altLang="zh-CN" sz="1600" dirty="0"/>
              <a:t> to represent association between PTRS time density and scheduled MCS</a:t>
            </a:r>
            <a:endParaRPr lang="zh-CN" altLang="zh-CN" sz="1600" dirty="0"/>
          </a:p>
          <a:p>
            <a:pPr lvl="1"/>
            <a:r>
              <a:rPr lang="en-US" altLang="zh-CN" sz="1600" dirty="0"/>
              <a:t>Table 2 in </a:t>
            </a:r>
            <a:r>
              <a:rPr lang="en-US" altLang="zh-CN" sz="1600" u="sng" dirty="0">
                <a:hlinkClick r:id="rId2" action="ppaction://hlinkfile"/>
              </a:rPr>
              <a:t>R1-1709521</a:t>
            </a:r>
            <a:r>
              <a:rPr lang="en-US" altLang="zh-CN" sz="1600" dirty="0"/>
              <a:t> to represent association between PTRS frequency density and scheduled BW</a:t>
            </a:r>
            <a:endParaRPr lang="zh-CN" altLang="zh-CN" sz="1600" dirty="0"/>
          </a:p>
          <a:p>
            <a:pPr lvl="1"/>
            <a:r>
              <a:rPr lang="en-US" altLang="zh-CN" sz="1600" dirty="0"/>
              <a:t>Note: The number of rows in Table 1 and 2 can be reduced if the densities are down-selected</a:t>
            </a:r>
            <a:endParaRPr lang="zh-CN" altLang="zh-CN" sz="1600" dirty="0"/>
          </a:p>
          <a:p>
            <a:pPr lvl="1"/>
            <a:r>
              <a:rPr lang="en-US" altLang="zh-CN" sz="1600" dirty="0"/>
              <a:t>FFS: UE to suggest MCS/BW thresholds in Table 1 and 2</a:t>
            </a:r>
            <a:endParaRPr lang="zh-CN" altLang="zh-CN" sz="1600" dirty="0"/>
          </a:p>
          <a:p>
            <a:pPr lvl="1"/>
            <a:r>
              <a:rPr lang="en-US" altLang="zh-CN" sz="1600" dirty="0"/>
              <a:t>FFS: complementary DCI signaling </a:t>
            </a:r>
            <a:endParaRPr lang="zh-CN" altLang="zh-CN" sz="1600" dirty="0"/>
          </a:p>
          <a:p>
            <a:pPr lvl="0"/>
            <a:r>
              <a:rPr lang="en-US" altLang="zh-CN" sz="1600" dirty="0"/>
              <a:t>For CP-OFDM and the tables on next page, the time-densities (TD) of PTRS include every 4</a:t>
            </a:r>
            <a:r>
              <a:rPr lang="en-US" altLang="zh-CN" sz="1600" baseline="30000" dirty="0"/>
              <a:t>th</a:t>
            </a:r>
            <a:r>
              <a:rPr lang="en-US" altLang="zh-CN" sz="1600" dirty="0"/>
              <a:t> symbol, every 2</a:t>
            </a:r>
            <a:r>
              <a:rPr lang="en-US" altLang="zh-CN" sz="1600" baseline="30000" dirty="0"/>
              <a:t>nd</a:t>
            </a:r>
            <a:r>
              <a:rPr lang="en-US" altLang="zh-CN" sz="1600" dirty="0"/>
              <a:t> symbol, and every symbol, while the frequency-densities (FD) of PTRS include occupying one subcarrier (not necessarily in all REs, depending on the time density) in </a:t>
            </a:r>
            <a:r>
              <a:rPr lang="en-US" altLang="zh-CN" sz="1600" dirty="0">
                <a:solidFill>
                  <a:srgbClr val="FF0000"/>
                </a:solidFill>
              </a:rPr>
              <a:t>[every RB], every 2</a:t>
            </a:r>
            <a:r>
              <a:rPr lang="en-US" altLang="zh-CN" sz="1600" baseline="30000" dirty="0">
                <a:solidFill>
                  <a:srgbClr val="FF0000"/>
                </a:solidFill>
              </a:rPr>
              <a:t>nd</a:t>
            </a:r>
            <a:r>
              <a:rPr lang="en-US" altLang="zh-CN" sz="1600" dirty="0">
                <a:solidFill>
                  <a:srgbClr val="FF0000"/>
                </a:solidFill>
              </a:rPr>
              <a:t> RB, every 4</a:t>
            </a:r>
            <a:r>
              <a:rPr lang="en-US" altLang="zh-CN" sz="1600" baseline="30000" dirty="0">
                <a:solidFill>
                  <a:srgbClr val="FF0000"/>
                </a:solidFill>
              </a:rPr>
              <a:t>th</a:t>
            </a:r>
            <a:r>
              <a:rPr lang="en-US" altLang="zh-CN" sz="1600" dirty="0">
                <a:solidFill>
                  <a:srgbClr val="FF0000"/>
                </a:solidFill>
              </a:rPr>
              <a:t> RB, [every 8</a:t>
            </a:r>
            <a:r>
              <a:rPr lang="en-US" altLang="zh-CN" sz="1600" baseline="30000" dirty="0">
                <a:solidFill>
                  <a:srgbClr val="FF0000"/>
                </a:solidFill>
              </a:rPr>
              <a:t>th</a:t>
            </a:r>
            <a:r>
              <a:rPr lang="en-US" altLang="zh-CN" sz="1600" dirty="0">
                <a:solidFill>
                  <a:srgbClr val="FF0000"/>
                </a:solidFill>
              </a:rPr>
              <a:t> RB, and every 16</a:t>
            </a:r>
            <a:r>
              <a:rPr lang="en-US" altLang="zh-CN" sz="1600" baseline="30000" dirty="0">
                <a:solidFill>
                  <a:srgbClr val="FF0000"/>
                </a:solidFill>
              </a:rPr>
              <a:t>th</a:t>
            </a:r>
            <a:r>
              <a:rPr lang="en-US" altLang="zh-CN" sz="1600" dirty="0">
                <a:solidFill>
                  <a:srgbClr val="FF0000"/>
                </a:solidFill>
              </a:rPr>
              <a:t> RB]</a:t>
            </a:r>
            <a:endParaRPr lang="zh-CN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/>
              <a:t>The time density of PTRS is expected to increase with increasing the scheduled MCS (</a:t>
            </a:r>
            <a:r>
              <a:rPr lang="en-US" altLang="zh-CN" sz="1600" dirty="0">
                <a:solidFill>
                  <a:srgbClr val="FF0000"/>
                </a:solidFill>
              </a:rPr>
              <a:t>except for those reserved MCSs</a:t>
            </a:r>
            <a:r>
              <a:rPr lang="en-US" altLang="zh-CN" sz="1600" dirty="0"/>
              <a:t>).</a:t>
            </a:r>
            <a:endParaRPr lang="zh-CN" altLang="zh-CN" sz="1600" dirty="0"/>
          </a:p>
          <a:p>
            <a:pPr lvl="1"/>
            <a:r>
              <a:rPr lang="en-US" altLang="zh-CN" sz="1600" dirty="0"/>
              <a:t>The frequency density of PTRS is expected to decrease with increasing the scheduled BW (i.e., the number of scheduled RBs)</a:t>
            </a:r>
            <a:endParaRPr lang="zh-CN" altLang="zh-CN" sz="1600" dirty="0"/>
          </a:p>
          <a:p>
            <a:pPr lvl="2"/>
            <a:r>
              <a:rPr lang="en-US" altLang="zh-CN" sz="1600" dirty="0"/>
              <a:t>FFS: frequency localized mapping</a:t>
            </a:r>
            <a:endParaRPr lang="zh-CN" altLang="zh-CN" sz="1600" dirty="0"/>
          </a:p>
          <a:p>
            <a:pPr lvl="1"/>
            <a:r>
              <a:rPr lang="en-US" altLang="zh-CN" sz="1600" dirty="0"/>
              <a:t>FFS: The frequency density of PTRS is expected to increase with increasing the scheduled MCS</a:t>
            </a:r>
            <a:endParaRPr lang="zh-CN" altLang="zh-CN" sz="16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417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altLang="zh-CN" sz="1600" dirty="0"/>
              <a:t>Study the benefits of configuring the number of PTRS ports for a UE, based on </a:t>
            </a:r>
            <a:r>
              <a:rPr lang="en-US" altLang="zh-CN" sz="1600" dirty="0">
                <a:solidFill>
                  <a:srgbClr val="FF0000"/>
                </a:solidFill>
              </a:rPr>
              <a:t>UE capability or UE report</a:t>
            </a:r>
            <a:r>
              <a:rPr lang="en-US" altLang="zh-CN" sz="1600" dirty="0"/>
              <a:t> on</a:t>
            </a:r>
            <a:endParaRPr lang="zh-CN" altLang="zh-CN" sz="1600" dirty="0"/>
          </a:p>
          <a:p>
            <a:pPr lvl="1"/>
            <a:r>
              <a:rPr lang="en-US" altLang="zh-CN" sz="1600" dirty="0"/>
              <a:t>Panels/TXRUs sharing a common oscillator or not, and/or</a:t>
            </a:r>
            <a:endParaRPr lang="zh-CN" altLang="zh-CN" sz="1600" dirty="0"/>
          </a:p>
          <a:p>
            <a:pPr lvl="1"/>
            <a:r>
              <a:rPr lang="en-US" altLang="zh-CN" sz="1600" dirty="0"/>
              <a:t>Maximum number of independent oscillators at this UE, and/or</a:t>
            </a:r>
            <a:endParaRPr lang="zh-CN" altLang="zh-CN" sz="1600" dirty="0"/>
          </a:p>
          <a:p>
            <a:pPr lvl="1"/>
            <a:r>
              <a:rPr lang="en-US" altLang="zh-CN" sz="1600" dirty="0"/>
              <a:t>Whether phase errors measured on PTRS ports are same or different</a:t>
            </a:r>
            <a:endParaRPr lang="zh-CN" altLang="zh-CN" sz="16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1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Modulation and TBS index tables in 36.211</a:t>
            </a:r>
          </a:p>
          <a:p>
            <a:pPr lvl="1"/>
            <a:r>
              <a:rPr lang="en-US" altLang="zh-CN" dirty="0" smtClean="0"/>
              <a:t>Some TBS index are reserved for some MCS index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1026" name="图片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762" y="933376"/>
            <a:ext cx="3200464" cy="525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z00297364\AppData\Roaming\eSpace_Desktop\UserData\z00297364\imagefiles\470FBBB4-B9AF-4FF2-9032-FCDD69E271B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418" y="1655159"/>
            <a:ext cx="3888432" cy="472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19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>
                <a:latin typeface="+mj-lt"/>
              </a:rPr>
              <a:t>For PTRS for CP-OFDM, NR supports</a:t>
            </a:r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non-consecutive scheduling, RB(s) is/are selected for mapping PTRS based on </a:t>
            </a:r>
            <a:r>
              <a:rPr lang="en-US" altLang="zh-CN" sz="1800" dirty="0" smtClean="0"/>
              <a:t>relative </a:t>
            </a:r>
            <a:r>
              <a:rPr lang="en-US" altLang="zh-CN" sz="1800" dirty="0"/>
              <a:t>index </a:t>
            </a:r>
            <a:r>
              <a:rPr lang="en-US" altLang="zh-CN" sz="1800" dirty="0" smtClean="0"/>
              <a:t>among the </a:t>
            </a:r>
            <a:r>
              <a:rPr lang="en-US" altLang="zh-CN" sz="1800" dirty="0"/>
              <a:t>scheduled RBs</a:t>
            </a:r>
            <a:endParaRPr lang="zh-CN" altLang="zh-CN" sz="1800" dirty="0"/>
          </a:p>
          <a:p>
            <a:pPr lvl="1"/>
            <a:r>
              <a:rPr lang="en-US" altLang="zh-CN" sz="1800" dirty="0" smtClean="0">
                <a:latin typeface="+mj-lt"/>
              </a:rPr>
              <a:t>Different </a:t>
            </a:r>
            <a:r>
              <a:rPr lang="en-US" altLang="zh-CN" sz="1800" dirty="0">
                <a:latin typeface="+mj-lt"/>
              </a:rPr>
              <a:t>frequency offsets for mapping PTRS for different UEs for interference </a:t>
            </a:r>
            <a:r>
              <a:rPr lang="en-US" altLang="zh-CN" sz="1800" dirty="0" smtClean="0">
                <a:latin typeface="+mj-lt"/>
              </a:rPr>
              <a:t>randomization</a:t>
            </a:r>
          </a:p>
          <a:p>
            <a:pPr lvl="2"/>
            <a:r>
              <a:rPr lang="en-US" altLang="zh-CN" sz="1800" dirty="0" smtClean="0">
                <a:latin typeface="+mj-lt"/>
              </a:rPr>
              <a:t>FFS: RB-level or RE-level</a:t>
            </a:r>
          </a:p>
          <a:p>
            <a:pPr lvl="2"/>
            <a:r>
              <a:rPr lang="en-US" altLang="zh-CN" sz="1800" dirty="0"/>
              <a:t>FFS: how to determine the frequency </a:t>
            </a:r>
            <a:r>
              <a:rPr lang="en-US" altLang="zh-CN" sz="1800" dirty="0" smtClean="0"/>
              <a:t>offsets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FFS: time domain granularity for configuring these frequency offsets</a:t>
            </a:r>
          </a:p>
          <a:p>
            <a:pPr marL="541337" lvl="2"/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NR further considers whether to introduce the following frequency densities</a:t>
            </a:r>
          </a:p>
          <a:p>
            <a:pPr marL="812800" lvl="3"/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Every RB, considering the possibility to schedule PTRS for Doppler/CFO tracking for one RB case</a:t>
            </a:r>
          </a:p>
          <a:p>
            <a:pPr marL="812800" lvl="3"/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Every </a:t>
            </a:r>
            <a:r>
              <a:rPr lang="en-US" altLang="zh-CN" sz="1800" dirty="0">
                <a:solidFill>
                  <a:srgbClr val="FF0000"/>
                </a:solidFill>
                <a:latin typeface="+mj-lt"/>
              </a:rPr>
              <a:t>8th </a:t>
            </a:r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RB, every </a:t>
            </a:r>
            <a:r>
              <a:rPr lang="en-US" altLang="zh-CN" sz="1800" dirty="0">
                <a:solidFill>
                  <a:srgbClr val="FF0000"/>
                </a:solidFill>
                <a:latin typeface="+mj-lt"/>
              </a:rPr>
              <a:t>16th </a:t>
            </a:r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RB, considering large scheduled BW and collision avoidance</a:t>
            </a:r>
          </a:p>
          <a:p>
            <a:pPr marL="812800" lvl="3"/>
            <a:r>
              <a:rPr lang="en-US" altLang="zh-CN" sz="1800" dirty="0" smtClean="0">
                <a:solidFill>
                  <a:srgbClr val="FF0000"/>
                </a:solidFill>
                <a:latin typeface="+mj-lt"/>
              </a:rPr>
              <a:t>Note: </a:t>
            </a:r>
            <a:r>
              <a:rPr lang="en-US" altLang="zh-CN" sz="1800" dirty="0">
                <a:solidFill>
                  <a:srgbClr val="FF0000"/>
                </a:solidFill>
              </a:rPr>
              <a:t>every 2nd RB, every 4th </a:t>
            </a:r>
            <a:r>
              <a:rPr lang="en-US" altLang="zh-CN" sz="1800" dirty="0" smtClean="0">
                <a:solidFill>
                  <a:srgbClr val="FF0000"/>
                </a:solidFill>
              </a:rPr>
              <a:t>RB are already agreed</a:t>
            </a:r>
            <a:endParaRPr lang="zh-CN" altLang="zh-CN" sz="1800" dirty="0">
              <a:solidFill>
                <a:srgbClr val="FF0000"/>
              </a:solidFill>
              <a:latin typeface="+mj-lt"/>
            </a:endParaRPr>
          </a:p>
          <a:p>
            <a:pPr lvl="1"/>
            <a:endParaRPr lang="en-US" altLang="zh-CN" sz="1800" dirty="0" smtClean="0">
              <a:latin typeface="+mj-lt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6437</TotalTime>
  <Words>462</Words>
  <Application>Microsoft Office PowerPoint</Application>
  <PresentationFormat>自定义</PresentationFormat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Background</vt:lpstr>
      <vt:lpstr>WF on Remaining Issues on PTRS for CP-OFDM -  Part II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714</cp:revision>
  <dcterms:created xsi:type="dcterms:W3CDTF">2014-09-24T01:01:53Z</dcterms:created>
  <dcterms:modified xsi:type="dcterms:W3CDTF">2017-06-29T09:00:12Z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1498726795</vt:lpwstr>
  </property>
</Properties>
</file>