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8" r:id="rId5"/>
    <p:sldId id="269" r:id="rId6"/>
    <p:sldId id="272" r:id="rId7"/>
    <p:sldId id="273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6" y="252"/>
      </p:cViewPr>
      <p:guideLst>
        <p:guide orient="horz" pos="193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838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615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2679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0163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757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6411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4267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9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108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023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9362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40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WF on </a:t>
            </a:r>
            <a:r>
              <a:rPr lang="en-US" altLang="ko-KR" dirty="0" smtClean="0"/>
              <a:t>PRACH Preamble </a:t>
            </a:r>
            <a:r>
              <a:rPr lang="en-US" altLang="ko-KR" dirty="0"/>
              <a:t>F</a:t>
            </a:r>
            <a:r>
              <a:rPr lang="en-US" altLang="ko-KR" dirty="0" smtClean="0"/>
              <a:t>ormat for Short</a:t>
            </a:r>
            <a:r>
              <a:rPr lang="en-GB" altLang="ko-KR" dirty="0" smtClean="0"/>
              <a:t> </a:t>
            </a:r>
            <a:r>
              <a:rPr lang="en-GB" altLang="ko-KR" dirty="0"/>
              <a:t>sequence with </a:t>
            </a:r>
            <a:r>
              <a:rPr lang="en-GB" altLang="ko-KR" dirty="0" smtClean="0"/>
              <a:t>Option </a:t>
            </a:r>
            <a:r>
              <a:rPr lang="en-GB" altLang="ko-KR" dirty="0"/>
              <a:t>1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</a:t>
            </a:r>
            <a:r>
              <a:rPr lang="en-US" altLang="ko-KR" smtClean="0"/>
              <a:t>Electronics</a:t>
            </a:r>
            <a:r>
              <a:rPr lang="en-US" altLang="ko-KR" smtClean="0"/>
              <a:t>, NTT DOCOMO </a:t>
            </a:r>
            <a:endParaRPr lang="ko-KR" altLang="en-US"/>
          </a:p>
        </p:txBody>
      </p:sp>
      <p:sp>
        <p:nvSpPr>
          <p:cNvPr id="12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1994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/>
              <a:t>3GPP TSG RAN WG1 NR Ad-Hoc#2</a:t>
            </a:r>
            <a:endParaRPr lang="en-US" altLang="ko-KR" sz="2000" b="1" dirty="0"/>
          </a:p>
          <a:p>
            <a:r>
              <a:rPr lang="en-GB" altLang="ko-KR" sz="2000" b="1" dirty="0"/>
              <a:t>Qingdao, P.R. China 27th – 30th June </a:t>
            </a:r>
            <a:r>
              <a:rPr lang="en-GB" altLang="ko-KR" sz="2000" b="1" dirty="0" smtClean="0"/>
              <a:t>2017</a:t>
            </a:r>
            <a:endParaRPr lang="en-US" altLang="ko-KR" sz="2000" b="1" dirty="0" smtClean="0"/>
          </a:p>
          <a:p>
            <a:r>
              <a:rPr lang="en-US" altLang="ko-KR" sz="2000" b="1" dirty="0" smtClean="0"/>
              <a:t>Agenda</a:t>
            </a:r>
            <a:r>
              <a:rPr lang="en-US" altLang="ko-KR" sz="2000" b="1" dirty="0"/>
              <a:t>: </a:t>
            </a:r>
            <a:r>
              <a:rPr lang="en-US" altLang="ko-KR" sz="2000" b="1" dirty="0" smtClean="0"/>
              <a:t>5.1.1.4.1</a:t>
            </a:r>
            <a:endParaRPr lang="en-US" altLang="ko-KR" sz="2000" b="1" dirty="0"/>
          </a:p>
        </p:txBody>
      </p:sp>
      <p:sp>
        <p:nvSpPr>
          <p:cNvPr id="13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6514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dirty="0"/>
              <a:t>R1-1711875</a:t>
            </a:r>
            <a:endParaRPr lang="ko-KR" altLang="ko-KR" sz="2000" b="1" smtClean="0"/>
          </a:p>
        </p:txBody>
      </p:sp>
    </p:spTree>
    <p:extLst>
      <p:ext uri="{BB962C8B-B14F-4D97-AF65-F5344CB8AC3E}">
        <p14:creationId xmlns:p14="http://schemas.microsoft.com/office/powerpoint/2010/main" val="279125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ko-KR" b="1" u="sng" dirty="0" smtClean="0"/>
              <a:t>Agreements</a:t>
            </a:r>
            <a:r>
              <a:rPr lang="en-GB" altLang="ko-KR" b="1" u="sng" dirty="0"/>
              <a:t>:</a:t>
            </a:r>
            <a:endParaRPr lang="ko-KR" altLang="ko-KR"/>
          </a:p>
          <a:p>
            <a:pPr lvl="0"/>
            <a:r>
              <a:rPr lang="en-GB" altLang="ko-KR" dirty="0" smtClean="0"/>
              <a:t>For </a:t>
            </a:r>
            <a:r>
              <a:rPr lang="en-GB" altLang="ko-KR" dirty="0"/>
              <a:t>L=127/139 with option 1, formats with 1,2,4,6, and 12 OFDM symbols are supported</a:t>
            </a:r>
            <a:endParaRPr lang="ko-KR" altLang="ko-KR"/>
          </a:p>
          <a:p>
            <a:pPr lvl="1"/>
            <a:r>
              <a:rPr lang="en-GB" altLang="ko-KR" dirty="0"/>
              <a:t>Discuss further until Friday actual format definitions with CP and </a:t>
            </a:r>
            <a:r>
              <a:rPr lang="en-GB" altLang="ko-KR" dirty="0" smtClean="0"/>
              <a:t>GP</a:t>
            </a:r>
          </a:p>
          <a:p>
            <a:pPr lvl="1"/>
            <a:r>
              <a:rPr lang="en-GB" altLang="ko-KR" dirty="0" smtClean="0"/>
              <a:t>Number </a:t>
            </a:r>
            <a:r>
              <a:rPr lang="en-GB" altLang="ko-KR" dirty="0"/>
              <a:t>of symbols can be adjusted if problems are identified</a:t>
            </a:r>
            <a:endParaRPr lang="ko-KR" altLang="ko-KR"/>
          </a:p>
          <a:p>
            <a:pPr marL="0" indent="0">
              <a:buNone/>
            </a:pPr>
            <a:r>
              <a:rPr lang="en-GB" altLang="ko-KR" b="1" u="sng" dirty="0" smtClean="0"/>
              <a:t>Email Discussion:</a:t>
            </a:r>
          </a:p>
          <a:p>
            <a:r>
              <a:rPr lang="en-GB" altLang="ko-KR" dirty="0"/>
              <a:t> R1-1711270	[89-16] Email discussion on NR-PRACH preamble formats based on short sequence length	ZTE Corporation</a:t>
            </a:r>
            <a:endParaRPr lang="ko-KR" altLang="ko-KR"/>
          </a:p>
          <a:p>
            <a:endParaRPr lang="ko-KR" altLang="ko-KR" dirty="0"/>
          </a:p>
          <a:p>
            <a:pPr fontAlgn="ctr"/>
            <a:endParaRPr lang="en-US" altLang="ko-KR" dirty="0" smtClean="0"/>
          </a:p>
          <a:p>
            <a:pPr fontAlgn="ctr"/>
            <a:endParaRPr lang="en-US" altLang="ko-KR" dirty="0"/>
          </a:p>
          <a:p>
            <a:pPr fontAlgn="ctr"/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4008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362808"/>
            <a:ext cx="10515600" cy="5495192"/>
          </a:xfrm>
        </p:spPr>
        <p:txBody>
          <a:bodyPr>
            <a:normAutofit fontScale="92500" lnSpcReduction="10000"/>
          </a:bodyPr>
          <a:lstStyle/>
          <a:p>
            <a:pPr fontAlgn="ctr"/>
            <a:r>
              <a:rPr lang="en-US" altLang="ko-KR" dirty="0" smtClean="0"/>
              <a:t>For 15kHz subcarrier spacing</a:t>
            </a:r>
          </a:p>
          <a:p>
            <a:pPr lvl="1" fontAlgn="ctr"/>
            <a:endParaRPr lang="en-US" altLang="ko-KR" dirty="0"/>
          </a:p>
          <a:p>
            <a:pPr lvl="1" fontAlgn="ctr"/>
            <a:endParaRPr lang="en-US" altLang="ko-KR" dirty="0" smtClean="0"/>
          </a:p>
          <a:p>
            <a:pPr lvl="1" fontAlgn="ctr"/>
            <a:endParaRPr lang="en-US" altLang="ko-KR" dirty="0"/>
          </a:p>
          <a:p>
            <a:pPr lvl="1" fontAlgn="ctr"/>
            <a:endParaRPr lang="en-US" altLang="ko-KR" dirty="0" smtClean="0"/>
          </a:p>
          <a:p>
            <a:pPr lvl="1" fontAlgn="ctr"/>
            <a:endParaRPr lang="en-US" altLang="ko-KR" dirty="0"/>
          </a:p>
          <a:p>
            <a:pPr lvl="1" fontAlgn="ctr"/>
            <a:endParaRPr lang="en-US" altLang="ko-KR" dirty="0" smtClean="0"/>
          </a:p>
          <a:p>
            <a:pPr lvl="1" fontAlgn="ctr"/>
            <a:endParaRPr lang="en-US" altLang="ko-KR" dirty="0"/>
          </a:p>
          <a:p>
            <a:pPr lvl="1" fontAlgn="ctr"/>
            <a:endParaRPr lang="en-US" altLang="ko-KR" dirty="0" smtClean="0"/>
          </a:p>
          <a:p>
            <a:pPr lvl="1" fontAlgn="ctr"/>
            <a:endParaRPr lang="en-US" altLang="ko-KR" dirty="0" smtClean="0"/>
          </a:p>
          <a:p>
            <a:pPr lvl="3" fontAlgn="ctr"/>
            <a:r>
              <a:rPr lang="en-US" altLang="ko-KR" dirty="0"/>
              <a:t>Note </a:t>
            </a:r>
            <a:r>
              <a:rPr lang="en-US" altLang="ko-KR" dirty="0" smtClean="0"/>
              <a:t>1: </a:t>
            </a:r>
            <a:r>
              <a:rPr lang="en-US" altLang="ko-KR" dirty="0"/>
              <a:t>Unit is </a:t>
            </a:r>
            <a:r>
              <a:rPr lang="en-US" altLang="ko-KR" dirty="0" err="1"/>
              <a:t>Ts</a:t>
            </a:r>
            <a:r>
              <a:rPr lang="en-US" altLang="ko-KR" dirty="0"/>
              <a:t>, where </a:t>
            </a:r>
            <a:r>
              <a:rPr lang="en-US" altLang="ko-KR" dirty="0" err="1"/>
              <a:t>Ts</a:t>
            </a:r>
            <a:r>
              <a:rPr lang="en-US" altLang="ko-KR" dirty="0"/>
              <a:t> = </a:t>
            </a:r>
            <a:r>
              <a:rPr lang="en-US" altLang="ko-KR" dirty="0" smtClean="0"/>
              <a:t>1/30.72MHz</a:t>
            </a:r>
            <a:r>
              <a:rPr lang="en-US" altLang="ko-KR" dirty="0"/>
              <a:t>	</a:t>
            </a:r>
            <a:endParaRPr lang="en-US" altLang="ko-KR" dirty="0" smtClean="0"/>
          </a:p>
          <a:p>
            <a:pPr lvl="3" fontAlgn="ctr"/>
            <a:r>
              <a:rPr lang="en-US" altLang="ko-KR" dirty="0" smtClean="0"/>
              <a:t>Note 2: PRACH preamble are aligned with OFDM symbol boundary for data with same numerology. </a:t>
            </a:r>
          </a:p>
          <a:p>
            <a:pPr lvl="3" fontAlgn="ctr"/>
            <a:r>
              <a:rPr lang="en-US" altLang="ko-KR" dirty="0" smtClean="0"/>
              <a:t>Note 3: Additional 16Ts </a:t>
            </a:r>
            <a:r>
              <a:rPr lang="en-US" altLang="ko-KR" dirty="0"/>
              <a:t>for </a:t>
            </a:r>
            <a:r>
              <a:rPr lang="en-US" altLang="ko-KR" dirty="0" smtClean="0"/>
              <a:t>every 0.5ms should be included in T</a:t>
            </a:r>
            <a:r>
              <a:rPr lang="en-US" altLang="ko-KR" baseline="-25000" dirty="0" smtClean="0"/>
              <a:t>CP</a:t>
            </a:r>
            <a:r>
              <a:rPr lang="en-US" altLang="ko-KR" dirty="0" smtClean="0"/>
              <a:t> when RACH preamble is transmitted across 0.5ms boundary or from 0.5ms boundary.</a:t>
            </a:r>
          </a:p>
          <a:p>
            <a:pPr lvl="3" fontAlgn="ctr"/>
            <a:r>
              <a:rPr lang="en-US" altLang="ko-KR" dirty="0"/>
              <a:t>Note </a:t>
            </a:r>
            <a:r>
              <a:rPr lang="en-US" altLang="ko-KR" dirty="0" smtClean="0"/>
              <a:t>4: </a:t>
            </a:r>
            <a:r>
              <a:rPr lang="en-US" altLang="ko-KR" dirty="0"/>
              <a:t>Cell radius is calculated from min(T</a:t>
            </a:r>
            <a:r>
              <a:rPr lang="en-US" altLang="ko-KR" baseline="-25000" dirty="0"/>
              <a:t>CP</a:t>
            </a:r>
            <a:r>
              <a:rPr lang="en-US" altLang="ko-KR" dirty="0"/>
              <a:t>-</a:t>
            </a:r>
            <a:r>
              <a:rPr lang="en-US" altLang="ko-KR" dirty="0" err="1"/>
              <a:t>Path_Profile</a:t>
            </a:r>
            <a:r>
              <a:rPr lang="en-US" altLang="ko-KR" dirty="0"/>
              <a:t>, T</a:t>
            </a:r>
            <a:r>
              <a:rPr lang="en-US" altLang="ko-KR" baseline="-25000" dirty="0"/>
              <a:t>GP</a:t>
            </a:r>
            <a:r>
              <a:rPr lang="en-US" altLang="ko-KR" dirty="0"/>
              <a:t>)/30.72*300/2 (meter)</a:t>
            </a:r>
          </a:p>
          <a:p>
            <a:pPr lvl="3" fontAlgn="ctr"/>
            <a:r>
              <a:rPr lang="en-US" altLang="ko-KR" dirty="0" smtClean="0"/>
              <a:t>Note </a:t>
            </a:r>
            <a:r>
              <a:rPr lang="en-US" altLang="ko-KR" dirty="0"/>
              <a:t>5</a:t>
            </a:r>
            <a:r>
              <a:rPr lang="en-US" altLang="ko-KR" dirty="0" smtClean="0"/>
              <a:t>: </a:t>
            </a:r>
            <a:r>
              <a:rPr lang="en-US" altLang="ko-KR" dirty="0"/>
              <a:t>For format A, GP </a:t>
            </a:r>
            <a:r>
              <a:rPr lang="en-US" altLang="ko-KR" dirty="0" smtClean="0"/>
              <a:t>can be defined within the last </a:t>
            </a:r>
            <a:r>
              <a:rPr lang="en-US" altLang="ko-KR" dirty="0"/>
              <a:t>RACH </a:t>
            </a:r>
            <a:r>
              <a:rPr lang="en-US" altLang="ko-KR" dirty="0" smtClean="0"/>
              <a:t>preamble among consecutively transmitted RACH preambles.</a:t>
            </a:r>
          </a:p>
          <a:p>
            <a:pPr lvl="2" fontAlgn="ctr"/>
            <a:endParaRPr lang="en-US" altLang="ko-KR" dirty="0"/>
          </a:p>
          <a:p>
            <a:pPr fontAlgn="ctr"/>
            <a:endParaRPr lang="en-US" altLang="ko-KR" dirty="0"/>
          </a:p>
          <a:p>
            <a:pPr fontAlgn="ctr"/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ko-KR" dirty="0"/>
          </a:p>
          <a:p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628552"/>
              </p:ext>
            </p:extLst>
          </p:nvPr>
        </p:nvGraphicFramePr>
        <p:xfrm>
          <a:off x="334105" y="1969479"/>
          <a:ext cx="11517924" cy="2690439"/>
        </p:xfrm>
        <a:graphic>
          <a:graphicData uri="http://schemas.openxmlformats.org/drawingml/2006/table">
            <a:tbl>
              <a:tblPr/>
              <a:tblGrid>
                <a:gridCol w="371372"/>
                <a:gridCol w="371372"/>
                <a:gridCol w="1022620"/>
                <a:gridCol w="1119499"/>
                <a:gridCol w="1119499"/>
                <a:gridCol w="1119499"/>
                <a:gridCol w="1087206"/>
                <a:gridCol w="1087206"/>
                <a:gridCol w="1414907"/>
                <a:gridCol w="2804744"/>
              </a:tblGrid>
              <a:tr h="44840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Preamble</a:t>
                      </a: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format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# of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Sequence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TCP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TSEQ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TGP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Path profile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Ts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Path profile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us)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Maximum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Cell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radius (meter)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Use case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</a:tr>
              <a:tr h="22420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2048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1.56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469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TA is already known or Very small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3.13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469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Small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8192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4.69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1,055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864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12288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4.69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1,758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1728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24576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4.69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3,867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2048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1.56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469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TA is already known or Very small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3.13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469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Small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8192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4.69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1,055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12288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4.69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1,758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936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24576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4.69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3,867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430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For </a:t>
            </a:r>
            <a:r>
              <a:rPr lang="en-US" altLang="ko-KR" dirty="0" smtClean="0"/>
              <a:t>30/60/120kHz </a:t>
            </a:r>
            <a:r>
              <a:rPr lang="en-US" altLang="ko-KR" dirty="0"/>
              <a:t>subcarrier </a:t>
            </a:r>
            <a:r>
              <a:rPr lang="en-US" altLang="ko-KR" dirty="0" smtClean="0"/>
              <a:t>spacing, preamble </a:t>
            </a:r>
            <a:r>
              <a:rPr lang="en-US" altLang="ko-KR" dirty="0"/>
              <a:t>format can be scaled according to subcarrier spacing. </a:t>
            </a:r>
            <a:endParaRPr lang="en-US" altLang="ko-KR" dirty="0" smtClean="0"/>
          </a:p>
          <a:p>
            <a:pPr lvl="2"/>
            <a:r>
              <a:rPr lang="en-US" altLang="ko-KR" dirty="0" err="1" smtClean="0"/>
              <a:t>Ts</a:t>
            </a:r>
            <a:r>
              <a:rPr lang="en-US" altLang="ko-KR" dirty="0" smtClean="0"/>
              <a:t> </a:t>
            </a:r>
            <a:r>
              <a:rPr lang="en-US" altLang="ko-KR" dirty="0"/>
              <a:t>=1/(2*30720) </a:t>
            </a:r>
            <a:r>
              <a:rPr lang="en-US" altLang="ko-KR" dirty="0" err="1"/>
              <a:t>ms</a:t>
            </a:r>
            <a:r>
              <a:rPr lang="en-US" altLang="ko-KR" dirty="0"/>
              <a:t> for 30kHz subcarrier </a:t>
            </a:r>
            <a:r>
              <a:rPr lang="en-US" altLang="ko-KR" dirty="0" smtClean="0"/>
              <a:t>spacing </a:t>
            </a:r>
          </a:p>
          <a:p>
            <a:pPr lvl="2"/>
            <a:r>
              <a:rPr lang="en-US" altLang="ko-KR" dirty="0" err="1" smtClean="0"/>
              <a:t>Ts</a:t>
            </a:r>
            <a:r>
              <a:rPr lang="en-US" altLang="ko-KR" dirty="0" smtClean="0"/>
              <a:t> </a:t>
            </a:r>
            <a:r>
              <a:rPr lang="en-US" altLang="ko-KR" dirty="0"/>
              <a:t>=1/(4*30720) </a:t>
            </a:r>
            <a:r>
              <a:rPr lang="en-US" altLang="ko-KR" dirty="0" err="1"/>
              <a:t>ms</a:t>
            </a:r>
            <a:r>
              <a:rPr lang="en-US" altLang="ko-KR" dirty="0"/>
              <a:t> for 60kHz subcarrier </a:t>
            </a:r>
            <a:r>
              <a:rPr lang="en-US" altLang="ko-KR" dirty="0" smtClean="0"/>
              <a:t>spacing</a:t>
            </a:r>
          </a:p>
          <a:p>
            <a:pPr lvl="2"/>
            <a:r>
              <a:rPr lang="en-US" altLang="ko-KR" dirty="0" err="1" smtClean="0"/>
              <a:t>Ts</a:t>
            </a:r>
            <a:r>
              <a:rPr lang="en-US" altLang="ko-KR" dirty="0" smtClean="0"/>
              <a:t> </a:t>
            </a:r>
            <a:r>
              <a:rPr lang="en-US" altLang="ko-KR" dirty="0"/>
              <a:t>=1/(8*30720) </a:t>
            </a:r>
            <a:r>
              <a:rPr lang="en-US" altLang="ko-KR" dirty="0" err="1"/>
              <a:t>ms</a:t>
            </a:r>
            <a:r>
              <a:rPr lang="en-US" altLang="ko-KR" dirty="0"/>
              <a:t> for 120kHz subcarrier </a:t>
            </a:r>
            <a:r>
              <a:rPr lang="en-US" altLang="ko-KR" dirty="0" smtClean="0"/>
              <a:t>spacing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1769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For 30kHz subcarrier spacing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/>
              <a:t>Note 1. Unit is </a:t>
            </a:r>
            <a:r>
              <a:rPr lang="en-US" altLang="ko-KR" dirty="0" err="1"/>
              <a:t>Ts</a:t>
            </a:r>
            <a:r>
              <a:rPr lang="en-US" altLang="ko-KR" dirty="0"/>
              <a:t>, where </a:t>
            </a:r>
            <a:r>
              <a:rPr lang="en-US" altLang="ko-KR" dirty="0" err="1"/>
              <a:t>Ts</a:t>
            </a:r>
            <a:r>
              <a:rPr lang="en-US" altLang="ko-KR" dirty="0"/>
              <a:t> = 1/61.44MHz</a:t>
            </a:r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752641"/>
              </p:ext>
            </p:extLst>
          </p:nvPr>
        </p:nvGraphicFramePr>
        <p:xfrm>
          <a:off x="219805" y="2365132"/>
          <a:ext cx="11517924" cy="2690439"/>
        </p:xfrm>
        <a:graphic>
          <a:graphicData uri="http://schemas.openxmlformats.org/drawingml/2006/table">
            <a:tbl>
              <a:tblPr/>
              <a:tblGrid>
                <a:gridCol w="371372"/>
                <a:gridCol w="371372"/>
                <a:gridCol w="1022620"/>
                <a:gridCol w="1119499"/>
                <a:gridCol w="1119499"/>
                <a:gridCol w="1119499"/>
                <a:gridCol w="1087206"/>
                <a:gridCol w="1087206"/>
                <a:gridCol w="1414907"/>
                <a:gridCol w="2804744"/>
              </a:tblGrid>
              <a:tr h="44840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Preamble</a:t>
                      </a: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format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# of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Sequence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TCP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TSEQ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TGP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Path profile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Ts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Path profile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us)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Maximum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Cell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radius (meter)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Use case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</a:tr>
              <a:tr h="22420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2048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0.78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TA is already known or Very small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1.56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Small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8192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2.34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527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864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12288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2.34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879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1728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24576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2.34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1,934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2048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0.78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TA is already known or Very small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1.56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Small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8192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2.34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527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12288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2.34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879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936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24576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2.34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1,934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3612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For 60kHz subcarrier spacing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/>
              <a:t>Note 1. Unit is </a:t>
            </a:r>
            <a:r>
              <a:rPr lang="en-US" altLang="ko-KR" dirty="0" err="1"/>
              <a:t>Ts</a:t>
            </a:r>
            <a:r>
              <a:rPr lang="en-US" altLang="ko-KR" dirty="0"/>
              <a:t>, where </a:t>
            </a:r>
            <a:r>
              <a:rPr lang="en-US" altLang="ko-KR" dirty="0" err="1"/>
              <a:t>Ts</a:t>
            </a:r>
            <a:r>
              <a:rPr lang="en-US" altLang="ko-KR" dirty="0"/>
              <a:t> = 1/122.88MHz</a:t>
            </a:r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633438"/>
              </p:ext>
            </p:extLst>
          </p:nvPr>
        </p:nvGraphicFramePr>
        <p:xfrm>
          <a:off x="219805" y="2365132"/>
          <a:ext cx="11517924" cy="2690439"/>
        </p:xfrm>
        <a:graphic>
          <a:graphicData uri="http://schemas.openxmlformats.org/drawingml/2006/table">
            <a:tbl>
              <a:tblPr/>
              <a:tblGrid>
                <a:gridCol w="371372"/>
                <a:gridCol w="371372"/>
                <a:gridCol w="1022620"/>
                <a:gridCol w="1119499"/>
                <a:gridCol w="1119499"/>
                <a:gridCol w="1119499"/>
                <a:gridCol w="1087206"/>
                <a:gridCol w="1087206"/>
                <a:gridCol w="1414907"/>
                <a:gridCol w="2804744"/>
              </a:tblGrid>
              <a:tr h="44840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Preamble</a:t>
                      </a: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format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# of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Sequence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TCP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TSEQ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TGP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Path profile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Ts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Path profile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us)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Maximum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Cell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radius (meter)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Use case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</a:tr>
              <a:tr h="22420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2048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0.39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TA is already known or Very small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0.78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Small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8192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1.17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264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864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12288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1.17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439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1728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24576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1.17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2048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0.39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TA is already known or Very small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0.78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Small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8192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1.17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264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12288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1.17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439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936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24576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1.17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3005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For 120kHz subcarrier spacing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/>
              <a:t>Note 1. Unit is </a:t>
            </a:r>
            <a:r>
              <a:rPr lang="en-US" altLang="ko-KR" dirty="0" err="1"/>
              <a:t>Ts</a:t>
            </a:r>
            <a:r>
              <a:rPr lang="en-US" altLang="ko-KR" dirty="0"/>
              <a:t>, where </a:t>
            </a:r>
            <a:r>
              <a:rPr lang="en-US" altLang="ko-KR" dirty="0" err="1"/>
              <a:t>Ts</a:t>
            </a:r>
            <a:r>
              <a:rPr lang="en-US" altLang="ko-KR" dirty="0"/>
              <a:t> = 1/245.76MHz</a:t>
            </a:r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458316"/>
              </p:ext>
            </p:extLst>
          </p:nvPr>
        </p:nvGraphicFramePr>
        <p:xfrm>
          <a:off x="219805" y="2365132"/>
          <a:ext cx="11517924" cy="2690439"/>
        </p:xfrm>
        <a:graphic>
          <a:graphicData uri="http://schemas.openxmlformats.org/drawingml/2006/table">
            <a:tbl>
              <a:tblPr/>
              <a:tblGrid>
                <a:gridCol w="371372"/>
                <a:gridCol w="371372"/>
                <a:gridCol w="1022620"/>
                <a:gridCol w="1119499"/>
                <a:gridCol w="1119499"/>
                <a:gridCol w="1119499"/>
                <a:gridCol w="1087206"/>
                <a:gridCol w="1087206"/>
                <a:gridCol w="1414907"/>
                <a:gridCol w="2804744"/>
              </a:tblGrid>
              <a:tr h="44840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Preamble</a:t>
                      </a: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format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# of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Sequence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TCP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TSEQ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TGP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Path profile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Ts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Path profile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us)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Maximum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Cell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radius (meter)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Use case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</a:tr>
              <a:tr h="22420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2048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0.20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TA is already known or Very small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0.39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Small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8192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0.59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864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12288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0.59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1728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24576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0.59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2048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0.20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TA is already known or Very small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0.39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Small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8192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0.59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12288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0.59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2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</a:p>
                  </a:txBody>
                  <a:tcPr marL="4758" marR="4758" marT="4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936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24576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0.59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Normal cell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594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</TotalTime>
  <Words>752</Words>
  <Application>Microsoft Office PowerPoint</Application>
  <PresentationFormat>와이드스크린</PresentationFormat>
  <Paragraphs>502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0" baseType="lpstr">
      <vt:lpstr>맑은 고딕</vt:lpstr>
      <vt:lpstr>Arial</vt:lpstr>
      <vt:lpstr>Office 테마</vt:lpstr>
      <vt:lpstr>WF on PRACH Preamble Format for Short sequence with Option 1</vt:lpstr>
      <vt:lpstr>Background</vt:lpstr>
      <vt:lpstr>Proposal</vt:lpstr>
      <vt:lpstr>Proposal</vt:lpstr>
      <vt:lpstr>Appendix</vt:lpstr>
      <vt:lpstr>Appendix</vt:lpstr>
      <vt:lpstr>Appendix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xxxx</dc:title>
  <dc:creator>고현수/책임연구원/차세대표준(연)ACS팀(hyunsoo.ko@lge.com)</dc:creator>
  <cp:lastModifiedBy>고현수/책임연구원/차세대표준(연)ACS팀(hyunsoo.ko@lge.com)</cp:lastModifiedBy>
  <cp:revision>95</cp:revision>
  <dcterms:created xsi:type="dcterms:W3CDTF">2017-04-03T23:02:04Z</dcterms:created>
  <dcterms:modified xsi:type="dcterms:W3CDTF">2017-06-29T07:11:04Z</dcterms:modified>
</cp:coreProperties>
</file>