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8" r:id="rId3"/>
    <p:sldId id="266" r:id="rId4"/>
    <p:sldId id="267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640" autoAdjust="0"/>
  </p:normalViewPr>
  <p:slideViewPr>
    <p:cSldViewPr>
      <p:cViewPr varScale="1">
        <p:scale>
          <a:sx n="73" d="100"/>
          <a:sy n="73" d="100"/>
        </p:scale>
        <p:origin x="-129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41CD9-267A-45B9-A4FF-D9326A83E045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DA5D1-4382-441F-B2ED-FBD4574662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827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DA5D1-4382-441F-B2ED-FBD4574662B8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1429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696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11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3340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7372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9716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2236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510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80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4916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3060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0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9F5FD-6025-442A-BCC9-CFAC964F37F8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3698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388" y="2130425"/>
            <a:ext cx="8801042" cy="1470025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WF on LTE-NR power sharing mechanism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NTT </a:t>
            </a:r>
            <a:r>
              <a:rPr lang="en-US" altLang="ja-JP" dirty="0" smtClean="0"/>
              <a:t>DOCOMO, </a:t>
            </a:r>
            <a:r>
              <a:rPr lang="en-US" altLang="ja-JP" dirty="0" err="1" smtClean="0"/>
              <a:t>InterDigital</a:t>
            </a:r>
            <a:r>
              <a:rPr lang="en-US" altLang="ja-JP" smtClean="0"/>
              <a:t>, …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R1-1711862</a:t>
            </a:r>
            <a:endParaRPr lang="ja-JP" altLang="en-US" sz="2400" dirty="0">
              <a:solidFill>
                <a:srgbClr val="FF0000"/>
              </a:solidFill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31421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NR Ad-Hoc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Qingdao</a:t>
            </a:r>
            <a:r>
              <a:rPr lang="en-US" altLang="ja-JP" sz="2400" dirty="0"/>
              <a:t>, China, </a:t>
            </a:r>
            <a:r>
              <a:rPr lang="en-US" altLang="ja-JP" sz="2400" dirty="0" smtClean="0"/>
              <a:t>June 27-30, </a:t>
            </a:r>
            <a:r>
              <a:rPr lang="en-US" altLang="ja-JP" sz="2400" dirty="0"/>
              <a:t>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item 5.1.9.1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19244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Aft>
                <a:spcPts val="900"/>
              </a:spcAft>
              <a:buNone/>
            </a:pPr>
            <a:r>
              <a:rPr lang="en-GB" altLang="ja-JP" sz="1800" dirty="0">
                <a:highlight>
                  <a:srgbClr val="00FF00"/>
                </a:highlight>
                <a:latin typeface="Times New Roman"/>
                <a:ea typeface="ＭＳ 明朝"/>
              </a:rPr>
              <a:t>Agreements:</a:t>
            </a:r>
            <a:endParaRPr lang="ja-JP" altLang="ja-JP" sz="1800" dirty="0">
              <a:latin typeface="Times New Roman"/>
              <a:ea typeface="ＭＳ 明朝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ja-JP" sz="1800" dirty="0">
                <a:latin typeface="Times New Roman"/>
                <a:ea typeface="ＭＳ 明朝"/>
                <a:cs typeface="Times New Roman"/>
              </a:rPr>
              <a:t>From RAN1 perspective, it is feasible to have power sharing mechanism for LTE-NR dual connectivity at least for &lt;6GHz</a:t>
            </a:r>
            <a:endParaRPr lang="ja-JP" altLang="ja-JP" sz="1800" dirty="0">
              <a:latin typeface="Times New Roman"/>
              <a:ea typeface="ＭＳ 明朝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ja-JP" sz="1600" dirty="0">
                <a:latin typeface="Times New Roman"/>
                <a:ea typeface="ＭＳ 明朝"/>
                <a:cs typeface="Times New Roman"/>
              </a:rPr>
              <a:t>FFS: power sharing mechanism</a:t>
            </a:r>
            <a:endParaRPr lang="ja-JP" altLang="ja-JP" sz="1600" dirty="0">
              <a:latin typeface="Times New Roman"/>
              <a:ea typeface="ＭＳ 明朝"/>
              <a:cs typeface="Times New Roman"/>
            </a:endParaRPr>
          </a:p>
          <a:p>
            <a:pPr lvl="1"/>
            <a:r>
              <a:rPr lang="en-US" altLang="ja-JP" sz="1600" dirty="0">
                <a:latin typeface="Times New Roman"/>
                <a:ea typeface="ＭＳ 明朝"/>
              </a:rPr>
              <a:t>RAN1 will continue discussing the power sharing mechanism, including potential RAN1 specification impact </a:t>
            </a:r>
            <a:endParaRPr lang="ja-JP" altLang="ja-JP" sz="6600" dirty="0"/>
          </a:p>
        </p:txBody>
      </p:sp>
    </p:spTree>
    <p:extLst>
      <p:ext uri="{BB962C8B-B14F-4D97-AF65-F5344CB8AC3E}">
        <p14:creationId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4925144"/>
          </a:xfrm>
        </p:spPr>
        <p:txBody>
          <a:bodyPr>
            <a:normAutofit/>
          </a:bodyPr>
          <a:lstStyle/>
          <a:p>
            <a:r>
              <a:rPr lang="en-US" altLang="ja-JP" sz="2400" dirty="0" smtClean="0"/>
              <a:t>If dynamic power </a:t>
            </a:r>
            <a:r>
              <a:rPr lang="en-US" altLang="ja-JP" sz="2400" dirty="0" smtClean="0"/>
              <a:t>sharing </a:t>
            </a:r>
            <a:r>
              <a:rPr lang="en-US" altLang="ja-JP" sz="2400" dirty="0" smtClean="0"/>
              <a:t>is supported</a:t>
            </a:r>
          </a:p>
          <a:p>
            <a:pPr lvl="1"/>
            <a:r>
              <a:rPr lang="en-US" altLang="ja-JP" sz="2000" dirty="0" smtClean="0"/>
              <a:t>For </a:t>
            </a:r>
            <a:r>
              <a:rPr lang="en-US" altLang="ja-JP" sz="2000" dirty="0"/>
              <a:t>LTE-NR dual connectivity, </a:t>
            </a:r>
            <a:r>
              <a:rPr lang="en-US" altLang="ja-JP" sz="2000" dirty="0" smtClean="0"/>
              <a:t>UE can </a:t>
            </a:r>
            <a:r>
              <a:rPr lang="en-US" altLang="ja-JP" sz="2000" dirty="0"/>
              <a:t>be configured with a guaranteed power for LTE cell-group and/or a guaranteed power for NR </a:t>
            </a:r>
            <a:r>
              <a:rPr lang="en-US" altLang="ja-JP" sz="2000" dirty="0" smtClean="0"/>
              <a:t>cell-group</a:t>
            </a:r>
          </a:p>
          <a:p>
            <a:pPr lvl="2"/>
            <a:r>
              <a:rPr lang="en-US" altLang="ja-JP" sz="1600" dirty="0"/>
              <a:t>The guaranteed power for LTE cell-group is the same as the one specified in Rel.12 dual </a:t>
            </a:r>
            <a:r>
              <a:rPr lang="en-US" altLang="ja-JP" sz="1600" dirty="0" smtClean="0"/>
              <a:t>connectivity</a:t>
            </a:r>
          </a:p>
          <a:p>
            <a:pPr lvl="2"/>
            <a:r>
              <a:rPr lang="en-US" altLang="ja-JP" sz="1600" dirty="0"/>
              <a:t>FFS: the guaranteed power for NR cell-group is the same as  the one for LTE </a:t>
            </a:r>
            <a:r>
              <a:rPr lang="en-US" altLang="ja-JP" sz="1600" dirty="0" smtClean="0"/>
              <a:t>cell-group</a:t>
            </a:r>
          </a:p>
          <a:p>
            <a:pPr lvl="1"/>
            <a:r>
              <a:rPr lang="en-US" altLang="ja-JP" sz="2000" dirty="0"/>
              <a:t>If UE </a:t>
            </a:r>
            <a:r>
              <a:rPr lang="en-US" altLang="ja-JP" sz="2000" dirty="0" smtClean="0"/>
              <a:t>knows </a:t>
            </a:r>
            <a:r>
              <a:rPr lang="en-US" altLang="ja-JP" sz="2000" dirty="0" err="1" smtClean="0"/>
              <a:t>CG</a:t>
            </a:r>
            <a:r>
              <a:rPr lang="en-US" altLang="ja-JP" sz="1000" dirty="0" err="1" smtClean="0"/>
              <a:t>n</a:t>
            </a:r>
            <a:r>
              <a:rPr lang="en-US" altLang="ja-JP" sz="2000" dirty="0" smtClean="0"/>
              <a:t> transmission power (</a:t>
            </a:r>
            <a:r>
              <a:rPr lang="en-US" altLang="ja-JP" sz="2000" dirty="0" err="1" smtClean="0"/>
              <a:t>P</a:t>
            </a:r>
            <a:r>
              <a:rPr lang="en-US" altLang="ja-JP" sz="600" dirty="0" err="1" smtClean="0"/>
              <a:t>CGn</a:t>
            </a:r>
            <a:r>
              <a:rPr lang="en-US" altLang="ja-JP" sz="2000" dirty="0" smtClean="0"/>
              <a:t>) is smaller than the guaranteed power for </a:t>
            </a:r>
            <a:r>
              <a:rPr lang="en-US" altLang="ja-JP" sz="2000" dirty="0" err="1" smtClean="0"/>
              <a:t>CG</a:t>
            </a:r>
            <a:r>
              <a:rPr lang="en-US" altLang="ja-JP" sz="1000" dirty="0" err="1" smtClean="0"/>
              <a:t>n</a:t>
            </a:r>
            <a:r>
              <a:rPr lang="en-US" altLang="ja-JP" sz="2000" dirty="0" smtClean="0"/>
              <a:t> (</a:t>
            </a:r>
            <a:r>
              <a:rPr lang="en-US" altLang="ja-JP" sz="2000" dirty="0" err="1" smtClean="0"/>
              <a:t>GP</a:t>
            </a:r>
            <a:r>
              <a:rPr lang="en-US" altLang="ja-JP" sz="600" dirty="0" err="1" smtClean="0"/>
              <a:t>CGn</a:t>
            </a:r>
            <a:r>
              <a:rPr lang="en-US" altLang="ja-JP" sz="2000" dirty="0" smtClean="0"/>
              <a:t>), UE may allocate whole or part of (</a:t>
            </a:r>
            <a:r>
              <a:rPr lang="en-US" altLang="ja-JP" sz="2000" dirty="0" err="1" smtClean="0"/>
              <a:t>GP</a:t>
            </a:r>
            <a:r>
              <a:rPr lang="en-US" altLang="ja-JP" sz="600" dirty="0" err="1" smtClean="0"/>
              <a:t>CGn</a:t>
            </a:r>
            <a:r>
              <a:rPr lang="en-US" altLang="ja-JP" sz="2000" dirty="0" smtClean="0"/>
              <a:t> – </a:t>
            </a:r>
            <a:r>
              <a:rPr lang="en-US" altLang="ja-JP" sz="2000" dirty="0" err="1" smtClean="0"/>
              <a:t>P</a:t>
            </a:r>
            <a:r>
              <a:rPr lang="en-US" altLang="ja-JP" sz="600" dirty="0" err="1" smtClean="0"/>
              <a:t>CGn</a:t>
            </a:r>
            <a:r>
              <a:rPr lang="en-US" altLang="ja-JP" sz="2000" dirty="0" smtClean="0"/>
              <a:t>) for the other CG(s)</a:t>
            </a:r>
          </a:p>
          <a:p>
            <a:pPr lvl="2"/>
            <a:r>
              <a:rPr lang="en-US" altLang="ja-JP" sz="1600" dirty="0"/>
              <a:t>T</a:t>
            </a:r>
            <a:r>
              <a:rPr lang="en-US" altLang="ja-JP" sz="1600" dirty="0" smtClean="0"/>
              <a:t>he </a:t>
            </a:r>
            <a:r>
              <a:rPr lang="en-US" altLang="ja-JP" sz="1600" dirty="0"/>
              <a:t>determination of power for a CG can be made at the time the grant(s) are received for the CG and does not need to change </a:t>
            </a:r>
            <a:r>
              <a:rPr lang="en-US" altLang="ja-JP" sz="1600" dirty="0" smtClean="0"/>
              <a:t>afterward</a:t>
            </a:r>
          </a:p>
          <a:p>
            <a:pPr lvl="2"/>
            <a:r>
              <a:rPr lang="en-US" altLang="ja-JP" sz="1600" dirty="0" smtClean="0"/>
              <a:t>An example is shown in appendix</a:t>
            </a:r>
          </a:p>
          <a:p>
            <a:pPr lvl="2"/>
            <a:r>
              <a:rPr lang="en-US" altLang="ja-JP" sz="1600" dirty="0" smtClean="0"/>
              <a:t>Note: </a:t>
            </a:r>
            <a:r>
              <a:rPr lang="en-US" altLang="ja-JP" sz="2000" dirty="0" err="1" smtClean="0"/>
              <a:t>P</a:t>
            </a:r>
            <a:r>
              <a:rPr lang="en-US" altLang="ja-JP" sz="600" dirty="0" err="1" smtClean="0"/>
              <a:t>CGn</a:t>
            </a:r>
            <a:r>
              <a:rPr lang="en-US" altLang="ja-JP" sz="2000" dirty="0"/>
              <a:t> </a:t>
            </a:r>
            <a:r>
              <a:rPr lang="en-US" altLang="ja-JP" sz="2000" dirty="0" smtClean="0"/>
              <a:t>and </a:t>
            </a:r>
            <a:r>
              <a:rPr lang="en-US" altLang="ja-JP" sz="2000" dirty="0" err="1" smtClean="0"/>
              <a:t>GP</a:t>
            </a:r>
            <a:r>
              <a:rPr lang="en-US" altLang="ja-JP" sz="600" dirty="0" err="1" smtClean="0"/>
              <a:t>CGn</a:t>
            </a:r>
            <a:r>
              <a:rPr lang="en-US" altLang="ja-JP" sz="2000" dirty="0" smtClean="0"/>
              <a:t> are presented in log scale</a:t>
            </a:r>
            <a:endParaRPr lang="en-US" altLang="ja-JP" sz="1600" dirty="0"/>
          </a:p>
        </p:txBody>
      </p:sp>
    </p:spTree>
    <p:extLst>
      <p:ext uri="{BB962C8B-B14F-4D97-AF65-F5344CB8AC3E}">
        <p14:creationId xmlns:p14="http://schemas.microsoft.com/office/powerpoint/2010/main" val="302453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Appendix</a:t>
            </a:r>
            <a:endParaRPr kumimoji="1" lang="ja-JP" altLang="en-US" dirty="0"/>
          </a:p>
        </p:txBody>
      </p:sp>
      <p:grpSp>
        <p:nvGrpSpPr>
          <p:cNvPr id="4" name="グループ化 3"/>
          <p:cNvGrpSpPr/>
          <p:nvPr/>
        </p:nvGrpSpPr>
        <p:grpSpPr>
          <a:xfrm>
            <a:off x="107504" y="2852935"/>
            <a:ext cx="8928992" cy="2664297"/>
            <a:chOff x="107504" y="3717031"/>
            <a:chExt cx="8928992" cy="2664297"/>
          </a:xfrm>
        </p:grpSpPr>
        <p:sp>
          <p:nvSpPr>
            <p:cNvPr id="5" name="正方形/長方形 4"/>
            <p:cNvSpPr/>
            <p:nvPr/>
          </p:nvSpPr>
          <p:spPr>
            <a:xfrm>
              <a:off x="4440062" y="3717032"/>
              <a:ext cx="1872208" cy="50405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6" name="正方形/長方形 5"/>
            <p:cNvSpPr/>
            <p:nvPr/>
          </p:nvSpPr>
          <p:spPr>
            <a:xfrm>
              <a:off x="2721812" y="5229200"/>
              <a:ext cx="468000" cy="79208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sz="1800" dirty="0" smtClean="0">
                  <a:solidFill>
                    <a:prstClr val="white"/>
                  </a:solidFill>
                </a:rPr>
                <a:t>#0</a:t>
              </a:r>
              <a:endParaRPr lang="ja-JP" altLang="en-US" sz="1800" dirty="0">
                <a:solidFill>
                  <a:prstClr val="white"/>
                </a:solidFill>
              </a:endParaRPr>
            </a:p>
          </p:txBody>
        </p:sp>
        <p:sp>
          <p:nvSpPr>
            <p:cNvPr id="7" name="正方形/長方形 6"/>
            <p:cNvSpPr/>
            <p:nvPr/>
          </p:nvSpPr>
          <p:spPr>
            <a:xfrm>
              <a:off x="3189812" y="5229200"/>
              <a:ext cx="468000" cy="79208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sz="1800" dirty="0" smtClean="0">
                  <a:solidFill>
                    <a:prstClr val="white"/>
                  </a:solidFill>
                </a:rPr>
                <a:t>#1</a:t>
              </a:r>
              <a:endParaRPr lang="ja-JP" altLang="en-US" sz="1800" dirty="0">
                <a:solidFill>
                  <a:prstClr val="white"/>
                </a:solidFill>
              </a:endParaRPr>
            </a:p>
          </p:txBody>
        </p:sp>
        <p:sp>
          <p:nvSpPr>
            <p:cNvPr id="8" name="正方形/長方形 7"/>
            <p:cNvSpPr/>
            <p:nvPr/>
          </p:nvSpPr>
          <p:spPr>
            <a:xfrm>
              <a:off x="3657812" y="5229200"/>
              <a:ext cx="468000" cy="79208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sz="1800" dirty="0" smtClean="0">
                  <a:solidFill>
                    <a:prstClr val="white"/>
                  </a:solidFill>
                </a:rPr>
                <a:t>#2</a:t>
              </a:r>
              <a:endParaRPr lang="ja-JP" altLang="en-US" sz="1800" dirty="0">
                <a:solidFill>
                  <a:prstClr val="white"/>
                </a:solidFill>
              </a:endParaRPr>
            </a:p>
          </p:txBody>
        </p:sp>
        <p:sp>
          <p:nvSpPr>
            <p:cNvPr id="9" name="正方形/長方形 8"/>
            <p:cNvSpPr/>
            <p:nvPr/>
          </p:nvSpPr>
          <p:spPr>
            <a:xfrm>
              <a:off x="4125812" y="5229200"/>
              <a:ext cx="468000" cy="79208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sz="1800" dirty="0" smtClean="0">
                  <a:solidFill>
                    <a:prstClr val="white"/>
                  </a:solidFill>
                </a:rPr>
                <a:t>#3</a:t>
              </a:r>
              <a:endParaRPr lang="ja-JP" altLang="en-US" sz="1800" dirty="0">
                <a:solidFill>
                  <a:prstClr val="white"/>
                </a:solidFill>
              </a:endParaRPr>
            </a:p>
          </p:txBody>
        </p:sp>
        <p:cxnSp>
          <p:nvCxnSpPr>
            <p:cNvPr id="10" name="直線矢印コネクタ 9"/>
            <p:cNvCxnSpPr/>
            <p:nvPr/>
          </p:nvCxnSpPr>
          <p:spPr>
            <a:xfrm>
              <a:off x="1634627" y="3717032"/>
              <a:ext cx="0" cy="792088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直線コネクタ 10"/>
            <p:cNvCxnSpPr/>
            <p:nvPr/>
          </p:nvCxnSpPr>
          <p:spPr>
            <a:xfrm>
              <a:off x="1475656" y="5229200"/>
              <a:ext cx="7488832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直線コネクタ 11"/>
            <p:cNvCxnSpPr/>
            <p:nvPr/>
          </p:nvCxnSpPr>
          <p:spPr>
            <a:xfrm>
              <a:off x="1475656" y="3717032"/>
              <a:ext cx="7488832" cy="0"/>
            </a:xfrm>
            <a:prstGeom prst="line">
              <a:avLst/>
            </a:prstGeom>
            <a:ln>
              <a:prstDash val="soli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直線コネクタ 12"/>
            <p:cNvCxnSpPr/>
            <p:nvPr/>
          </p:nvCxnSpPr>
          <p:spPr>
            <a:xfrm>
              <a:off x="1475656" y="6021288"/>
              <a:ext cx="7488832" cy="0"/>
            </a:xfrm>
            <a:prstGeom prst="line">
              <a:avLst/>
            </a:prstGeom>
            <a:ln>
              <a:prstDash val="soli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直線矢印コネクタ 13"/>
            <p:cNvCxnSpPr/>
            <p:nvPr/>
          </p:nvCxnSpPr>
          <p:spPr>
            <a:xfrm>
              <a:off x="1634627" y="5229200"/>
              <a:ext cx="0" cy="792088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5" name="テキスト ボックス 14"/>
            <p:cNvSpPr txBox="1"/>
            <p:nvPr/>
          </p:nvSpPr>
          <p:spPr>
            <a:xfrm>
              <a:off x="107504" y="3934217"/>
              <a:ext cx="126829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100" dirty="0" smtClean="0">
                  <a:solidFill>
                    <a:prstClr val="black"/>
                  </a:solidFill>
                  <a:ea typeface="ＭＳ Ｐゴシック" pitchFamily="50" charset="-128"/>
                </a:rPr>
                <a:t>Guaranteed power</a:t>
              </a:r>
            </a:p>
            <a:p>
              <a:r>
                <a:rPr lang="en-US" altLang="ja-JP" sz="1100" dirty="0" smtClean="0">
                  <a:solidFill>
                    <a:prstClr val="black"/>
                  </a:solidFill>
                  <a:ea typeface="ＭＳ Ｐゴシック" pitchFamily="50" charset="-128"/>
                </a:rPr>
                <a:t>for CG</a:t>
              </a:r>
              <a:r>
                <a:rPr lang="en-US" altLang="ja-JP" sz="800" dirty="0" smtClean="0">
                  <a:solidFill>
                    <a:prstClr val="black"/>
                  </a:solidFill>
                  <a:ea typeface="ＭＳ Ｐゴシック" pitchFamily="50" charset="-128"/>
                </a:rPr>
                <a:t>n1</a:t>
              </a:r>
              <a:endParaRPr lang="ja-JP" altLang="en-US" sz="1100" dirty="0">
                <a:solidFill>
                  <a:prstClr val="black"/>
                </a:solidFill>
                <a:ea typeface="ＭＳ Ｐゴシック" pitchFamily="50" charset="-128"/>
              </a:endParaRPr>
            </a:p>
          </p:txBody>
        </p:sp>
        <p:sp>
          <p:nvSpPr>
            <p:cNvPr id="16" name="テキスト ボックス 15"/>
            <p:cNvSpPr txBox="1"/>
            <p:nvPr/>
          </p:nvSpPr>
          <p:spPr>
            <a:xfrm>
              <a:off x="107504" y="5374377"/>
              <a:ext cx="126829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100" dirty="0" smtClean="0">
                  <a:solidFill>
                    <a:prstClr val="black"/>
                  </a:solidFill>
                  <a:ea typeface="ＭＳ Ｐゴシック" pitchFamily="50" charset="-128"/>
                </a:rPr>
                <a:t>Guaranteed power</a:t>
              </a:r>
            </a:p>
            <a:p>
              <a:r>
                <a:rPr lang="en-US" altLang="ja-JP" sz="1100" dirty="0">
                  <a:solidFill>
                    <a:prstClr val="black"/>
                  </a:solidFill>
                  <a:ea typeface="ＭＳ Ｐゴシック" pitchFamily="50" charset="-128"/>
                </a:rPr>
                <a:t>f</a:t>
              </a:r>
              <a:r>
                <a:rPr lang="en-US" altLang="ja-JP" sz="1100" dirty="0" smtClean="0">
                  <a:solidFill>
                    <a:prstClr val="black"/>
                  </a:solidFill>
                  <a:ea typeface="ＭＳ Ｐゴシック" pitchFamily="50" charset="-128"/>
                </a:rPr>
                <a:t>or CG</a:t>
              </a:r>
              <a:r>
                <a:rPr lang="en-US" altLang="ja-JP" sz="800" dirty="0" smtClean="0">
                  <a:solidFill>
                    <a:prstClr val="black"/>
                  </a:solidFill>
                  <a:ea typeface="ＭＳ Ｐゴシック" pitchFamily="50" charset="-128"/>
                </a:rPr>
                <a:t>n2</a:t>
              </a:r>
              <a:endParaRPr lang="ja-JP" altLang="en-US" sz="1100" dirty="0">
                <a:solidFill>
                  <a:prstClr val="black"/>
                </a:solidFill>
                <a:ea typeface="ＭＳ Ｐゴシック" pitchFamily="50" charset="-128"/>
              </a:endParaRPr>
            </a:p>
          </p:txBody>
        </p:sp>
        <p:sp>
          <p:nvSpPr>
            <p:cNvPr id="17" name="正方形/長方形 16"/>
            <p:cNvSpPr/>
            <p:nvPr/>
          </p:nvSpPr>
          <p:spPr>
            <a:xfrm>
              <a:off x="4602561" y="3717032"/>
              <a:ext cx="468000" cy="230425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sz="1800" dirty="0" smtClean="0">
                  <a:solidFill>
                    <a:prstClr val="white"/>
                  </a:solidFill>
                </a:rPr>
                <a:t>#4</a:t>
              </a:r>
              <a:endParaRPr lang="ja-JP" altLang="en-US" sz="1800" dirty="0">
                <a:solidFill>
                  <a:prstClr val="white"/>
                </a:solidFill>
              </a:endParaRPr>
            </a:p>
          </p:txBody>
        </p:sp>
        <p:sp>
          <p:nvSpPr>
            <p:cNvPr id="18" name="正方形/長方形 17"/>
            <p:cNvSpPr/>
            <p:nvPr/>
          </p:nvSpPr>
          <p:spPr>
            <a:xfrm>
              <a:off x="5070561" y="3717032"/>
              <a:ext cx="468000" cy="230425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sz="1800" dirty="0" smtClean="0">
                  <a:solidFill>
                    <a:prstClr val="white"/>
                  </a:solidFill>
                </a:rPr>
                <a:t>#5</a:t>
              </a:r>
              <a:endParaRPr lang="ja-JP" altLang="en-US" sz="1800" dirty="0">
                <a:solidFill>
                  <a:prstClr val="white"/>
                </a:solidFill>
              </a:endParaRPr>
            </a:p>
          </p:txBody>
        </p:sp>
        <p:sp>
          <p:nvSpPr>
            <p:cNvPr id="19" name="正方形/長方形 18"/>
            <p:cNvSpPr/>
            <p:nvPr/>
          </p:nvSpPr>
          <p:spPr>
            <a:xfrm>
              <a:off x="5538561" y="3717032"/>
              <a:ext cx="468000" cy="230425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sz="1800" dirty="0" smtClean="0">
                  <a:solidFill>
                    <a:prstClr val="white"/>
                  </a:solidFill>
                </a:rPr>
                <a:t>#6</a:t>
              </a:r>
              <a:endParaRPr lang="ja-JP" altLang="en-US" sz="1800" dirty="0">
                <a:solidFill>
                  <a:prstClr val="white"/>
                </a:solidFill>
              </a:endParaRPr>
            </a:p>
          </p:txBody>
        </p:sp>
        <p:sp>
          <p:nvSpPr>
            <p:cNvPr id="20" name="正方形/長方形 19"/>
            <p:cNvSpPr/>
            <p:nvPr/>
          </p:nvSpPr>
          <p:spPr>
            <a:xfrm>
              <a:off x="6006561" y="4509120"/>
              <a:ext cx="468000" cy="151216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sz="1800" dirty="0" smtClean="0">
                  <a:solidFill>
                    <a:prstClr val="white"/>
                  </a:solidFill>
                </a:rPr>
                <a:t>#7</a:t>
              </a:r>
              <a:endParaRPr lang="ja-JP" altLang="en-US" sz="1800" dirty="0">
                <a:solidFill>
                  <a:prstClr val="white"/>
                </a:solidFill>
              </a:endParaRPr>
            </a:p>
          </p:txBody>
        </p:sp>
        <p:cxnSp>
          <p:nvCxnSpPr>
            <p:cNvPr id="21" name="直線コネクタ 20"/>
            <p:cNvCxnSpPr/>
            <p:nvPr/>
          </p:nvCxnSpPr>
          <p:spPr>
            <a:xfrm>
              <a:off x="1475656" y="4509120"/>
              <a:ext cx="7488832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2" name="正方形/長方形 21"/>
            <p:cNvSpPr/>
            <p:nvPr/>
          </p:nvSpPr>
          <p:spPr>
            <a:xfrm>
              <a:off x="2567854" y="3717032"/>
              <a:ext cx="1872208" cy="1512168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sz="1800" dirty="0" smtClean="0">
                  <a:solidFill>
                    <a:prstClr val="white"/>
                  </a:solidFill>
                </a:rPr>
                <a:t>#0</a:t>
              </a:r>
              <a:endParaRPr lang="ja-JP" altLang="en-US" sz="1800" dirty="0">
                <a:solidFill>
                  <a:prstClr val="white"/>
                </a:solidFill>
              </a:endParaRPr>
            </a:p>
          </p:txBody>
        </p:sp>
        <p:sp>
          <p:nvSpPr>
            <p:cNvPr id="23" name="正方形/長方形 22"/>
            <p:cNvSpPr/>
            <p:nvPr/>
          </p:nvSpPr>
          <p:spPr>
            <a:xfrm>
              <a:off x="6312270" y="3717031"/>
              <a:ext cx="1872208" cy="791277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sz="1800" dirty="0" smtClean="0">
                  <a:solidFill>
                    <a:prstClr val="white"/>
                  </a:solidFill>
                </a:rPr>
                <a:t>#2</a:t>
              </a:r>
              <a:endParaRPr lang="ja-JP" altLang="en-US" sz="1800" dirty="0">
                <a:solidFill>
                  <a:prstClr val="white"/>
                </a:solidFill>
              </a:endParaRPr>
            </a:p>
          </p:txBody>
        </p:sp>
        <p:cxnSp>
          <p:nvCxnSpPr>
            <p:cNvPr id="24" name="直線矢印コネクタ 23"/>
            <p:cNvCxnSpPr/>
            <p:nvPr/>
          </p:nvCxnSpPr>
          <p:spPr>
            <a:xfrm>
              <a:off x="7668344" y="6381328"/>
              <a:ext cx="1368152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5" name="テキスト ボックス 24"/>
            <p:cNvSpPr txBox="1"/>
            <p:nvPr/>
          </p:nvSpPr>
          <p:spPr>
            <a:xfrm>
              <a:off x="8184478" y="6119718"/>
              <a:ext cx="45076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100" dirty="0" smtClean="0">
                  <a:solidFill>
                    <a:prstClr val="black"/>
                  </a:solidFill>
                  <a:ea typeface="ＭＳ Ｐゴシック" pitchFamily="50" charset="-128"/>
                </a:rPr>
                <a:t>time</a:t>
              </a:r>
              <a:endParaRPr lang="ja-JP" altLang="en-US" sz="1100" dirty="0">
                <a:solidFill>
                  <a:prstClr val="black"/>
                </a:solidFill>
                <a:ea typeface="ＭＳ Ｐゴシック" pitchFamily="50" charset="-128"/>
              </a:endParaRPr>
            </a:p>
          </p:txBody>
        </p:sp>
      </p:grpSp>
      <p:sp>
        <p:nvSpPr>
          <p:cNvPr id="26" name="正方形/長方形 25"/>
          <p:cNvSpPr/>
          <p:nvPr/>
        </p:nvSpPr>
        <p:spPr>
          <a:xfrm>
            <a:off x="4602561" y="2852936"/>
            <a:ext cx="468000" cy="7920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7" name="正方形/長方形 26"/>
          <p:cNvSpPr/>
          <p:nvPr/>
        </p:nvSpPr>
        <p:spPr>
          <a:xfrm>
            <a:off x="5078553" y="2852125"/>
            <a:ext cx="468000" cy="7920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8" name="正方形/長方形 27"/>
          <p:cNvSpPr/>
          <p:nvPr/>
        </p:nvSpPr>
        <p:spPr>
          <a:xfrm>
            <a:off x="5538561" y="2852936"/>
            <a:ext cx="468000" cy="7920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cxnSp>
        <p:nvCxnSpPr>
          <p:cNvPr id="32" name="直線矢印コネクタ 31"/>
          <p:cNvCxnSpPr/>
          <p:nvPr/>
        </p:nvCxnSpPr>
        <p:spPr>
          <a:xfrm>
            <a:off x="5312553" y="2173506"/>
            <a:ext cx="0" cy="68407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矢印コネクタ 32"/>
          <p:cNvCxnSpPr/>
          <p:nvPr/>
        </p:nvCxnSpPr>
        <p:spPr>
          <a:xfrm flipH="1">
            <a:off x="4854303" y="2173506"/>
            <a:ext cx="450258" cy="67943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矢印コネクタ 34"/>
          <p:cNvCxnSpPr>
            <a:endCxn id="19" idx="0"/>
          </p:cNvCxnSpPr>
          <p:nvPr/>
        </p:nvCxnSpPr>
        <p:spPr>
          <a:xfrm>
            <a:off x="5304561" y="2173506"/>
            <a:ext cx="468000" cy="67943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正方形/長方形 37"/>
          <p:cNvSpPr/>
          <p:nvPr/>
        </p:nvSpPr>
        <p:spPr>
          <a:xfrm>
            <a:off x="4593469" y="1804174"/>
            <a:ext cx="15247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(</a:t>
            </a:r>
            <a:r>
              <a:rPr lang="en-US" altLang="ja-JP" dirty="0" smtClean="0">
                <a:solidFill>
                  <a:srgbClr val="FF0000"/>
                </a:solidFill>
              </a:rPr>
              <a:t>GP</a:t>
            </a:r>
            <a:r>
              <a:rPr lang="en-US" altLang="ja-JP" sz="1100" dirty="0" smtClean="0">
                <a:solidFill>
                  <a:srgbClr val="FF0000"/>
                </a:solidFill>
              </a:rPr>
              <a:t>CG</a:t>
            </a:r>
            <a:r>
              <a:rPr lang="en-US" altLang="ja-JP" sz="800" dirty="0" smtClean="0">
                <a:solidFill>
                  <a:srgbClr val="FF0000"/>
                </a:solidFill>
              </a:rPr>
              <a:t>n1</a:t>
            </a:r>
            <a:r>
              <a:rPr lang="en-US" altLang="ja-JP" dirty="0" smtClean="0">
                <a:solidFill>
                  <a:srgbClr val="FF0000"/>
                </a:solidFill>
              </a:rPr>
              <a:t> </a:t>
            </a:r>
            <a:r>
              <a:rPr lang="en-US" altLang="ja-JP" dirty="0">
                <a:solidFill>
                  <a:srgbClr val="FF0000"/>
                </a:solidFill>
              </a:rPr>
              <a:t>– </a:t>
            </a:r>
            <a:r>
              <a:rPr lang="en-US" altLang="ja-JP" dirty="0" smtClean="0">
                <a:solidFill>
                  <a:srgbClr val="FF0000"/>
                </a:solidFill>
              </a:rPr>
              <a:t>P</a:t>
            </a:r>
            <a:r>
              <a:rPr lang="en-US" altLang="ja-JP" sz="1100" dirty="0" smtClean="0">
                <a:solidFill>
                  <a:srgbClr val="FF0000"/>
                </a:solidFill>
              </a:rPr>
              <a:t>CG</a:t>
            </a:r>
            <a:r>
              <a:rPr lang="en-US" altLang="ja-JP" sz="800" dirty="0" smtClean="0">
                <a:solidFill>
                  <a:srgbClr val="FF0000"/>
                </a:solidFill>
              </a:rPr>
              <a:t>n1</a:t>
            </a:r>
            <a:r>
              <a:rPr lang="en-US" altLang="ja-JP" dirty="0" smtClean="0">
                <a:solidFill>
                  <a:srgbClr val="FF0000"/>
                </a:solidFill>
              </a:rPr>
              <a:t>) 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042749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2048</TotalTime>
  <Words>169</Words>
  <Application>Microsoft Office PowerPoint</Application>
  <PresentationFormat>画面に合わせる (4:3)</PresentationFormat>
  <Paragraphs>38</Paragraphs>
  <Slides>4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​​テーマ</vt:lpstr>
      <vt:lpstr>WF on LTE-NR power sharing mechanism</vt:lpstr>
      <vt:lpstr>Background</vt:lpstr>
      <vt:lpstr>Proposals</vt:lpstr>
      <vt:lpstr>Appendix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5649815</dc:creator>
  <cp:lastModifiedBy>5649815</cp:lastModifiedBy>
  <cp:revision>173</cp:revision>
  <dcterms:created xsi:type="dcterms:W3CDTF">2017-01-16T18:53:25Z</dcterms:created>
  <dcterms:modified xsi:type="dcterms:W3CDTF">2017-06-29T03:25:11Z</dcterms:modified>
</cp:coreProperties>
</file>