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73048" initials="a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34EE6-CFAE-466E-B94E-BDE13972400C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22FE0-A422-4B36-B6C4-78C795B40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30766" indent="-281064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24255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573957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23659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473361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23062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372764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22466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C5FE1F9-47FE-4D66-9DCB-D87C2AA6DE01}" type="slidenum">
              <a:rPr lang="zh-CN" altLang="en-US" b="0"/>
              <a:pPr/>
              <a:t>1</a:t>
            </a:fld>
            <a:endParaRPr lang="en-US" altLang="zh-CN" b="0"/>
          </a:p>
        </p:txBody>
      </p:sp>
    </p:spTree>
    <p:extLst>
      <p:ext uri="{BB962C8B-B14F-4D97-AF65-F5344CB8AC3E}">
        <p14:creationId xmlns:p14="http://schemas.microsoft.com/office/powerpoint/2010/main" val="368368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3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39B-AFFE-4690-8BEA-9E0B49EC7C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80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9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2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7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7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DA91-A9DA-4A27-AF51-7F897D99025E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zh-CN" sz="4000" dirty="0" smtClean="0">
                <a:ea typeface="宋体" charset="-122"/>
              </a:rPr>
              <a:t>WF on </a:t>
            </a:r>
            <a:r>
              <a:rPr lang="en-US" altLang="zh-CN" sz="4000" dirty="0" smtClean="0">
                <a:ea typeface="宋体" charset="-122"/>
              </a:rPr>
              <a:t>P</a:t>
            </a:r>
            <a:r>
              <a:rPr lang="en-US" altLang="zh-CN" sz="4000" dirty="0" smtClean="0">
                <a:ea typeface="宋体" charset="-122"/>
              </a:rPr>
              <a:t>reamble sequence for capacity enhancement</a:t>
            </a:r>
            <a:endParaRPr lang="en-US" altLang="zh-CN" sz="4000" dirty="0" smtClean="0">
              <a:ea typeface="宋体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735888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GB" altLang="zh-CN" sz="2400" b="0" dirty="0">
                <a:latin typeface="+mn-lt"/>
              </a:rPr>
              <a:t>3GPP TSG RAN WG1 Meeting </a:t>
            </a:r>
            <a:r>
              <a:rPr lang="en-GB" altLang="zh-CN" sz="2400" b="0" dirty="0" smtClean="0">
                <a:latin typeface="+mn-lt"/>
              </a:rPr>
              <a:t>NR-Ad Hoc #2</a:t>
            </a:r>
            <a:r>
              <a:rPr lang="en-US" altLang="zh-CN" sz="2400" b="0" dirty="0" smtClean="0">
                <a:latin typeface="+mn-lt"/>
              </a:rPr>
              <a:t>   </a:t>
            </a:r>
            <a:r>
              <a:rPr lang="sv-SE" altLang="zh-CN" sz="2400" b="0" dirty="0" smtClean="0">
                <a:latin typeface="+mn-lt"/>
              </a:rPr>
              <a:t>         </a:t>
            </a:r>
            <a:r>
              <a:rPr lang="sv-SE" altLang="zh-CN" sz="2400" b="0" dirty="0">
                <a:latin typeface="+mn-lt"/>
              </a:rPr>
              <a:t>	</a:t>
            </a:r>
            <a:r>
              <a:rPr lang="sv-SE" altLang="zh-CN" sz="2400" b="0" dirty="0" smtClean="0">
                <a:latin typeface="+mn-lt"/>
              </a:rPr>
              <a:t>        </a:t>
            </a:r>
            <a:r>
              <a:rPr lang="sv-SE" altLang="zh-CN" sz="2400" b="0" dirty="0">
                <a:latin typeface="+mn-lt"/>
              </a:rPr>
              <a:t>R1-</a:t>
            </a:r>
            <a:r>
              <a:rPr lang="en-US" altLang="zh-CN" sz="2400" b="0" dirty="0">
                <a:latin typeface="+mn-lt"/>
              </a:rPr>
              <a:t>1711849</a:t>
            </a:r>
          </a:p>
          <a:p>
            <a:pPr>
              <a:spcBef>
                <a:spcPct val="20000"/>
              </a:spcBef>
            </a:pPr>
            <a:r>
              <a:rPr lang="en-GB" altLang="en-US" sz="2400" b="0" dirty="0" smtClean="0">
                <a:latin typeface="+mn-lt"/>
              </a:rPr>
              <a:t>Qingdao, China, 27</a:t>
            </a:r>
            <a:r>
              <a:rPr lang="en-GB" altLang="en-US" sz="2400" b="0" baseline="30000" dirty="0" smtClean="0">
                <a:latin typeface="+mn-lt"/>
              </a:rPr>
              <a:t>nd</a:t>
            </a:r>
            <a:r>
              <a:rPr lang="en-GB" altLang="en-US" sz="2400" b="0" dirty="0" smtClean="0">
                <a:latin typeface="+mn-lt"/>
              </a:rPr>
              <a:t> </a:t>
            </a:r>
            <a:r>
              <a:rPr lang="en-GB" altLang="en-US" sz="2400" b="0" dirty="0">
                <a:latin typeface="+mn-lt"/>
              </a:rPr>
              <a:t>- </a:t>
            </a:r>
            <a:r>
              <a:rPr lang="en-GB" altLang="en-US" sz="2400" b="0" dirty="0" smtClean="0">
                <a:latin typeface="+mn-lt"/>
              </a:rPr>
              <a:t>30</a:t>
            </a:r>
            <a:r>
              <a:rPr lang="en-GB" altLang="en-US" sz="2400" b="0" baseline="30000" dirty="0" smtClean="0">
                <a:latin typeface="+mn-lt"/>
              </a:rPr>
              <a:t>th</a:t>
            </a:r>
            <a:r>
              <a:rPr lang="en-GB" altLang="en-US" sz="2400" b="0" dirty="0" smtClean="0">
                <a:latin typeface="+mn-lt"/>
              </a:rPr>
              <a:t> June 2017</a:t>
            </a:r>
          </a:p>
          <a:p>
            <a:pPr>
              <a:spcBef>
                <a:spcPct val="20000"/>
              </a:spcBef>
            </a:pPr>
            <a:r>
              <a:rPr lang="en-US" altLang="ja-JP" sz="2400" b="0" dirty="0">
                <a:latin typeface="+mn-lt"/>
              </a:rPr>
              <a:t>Agenda Item: </a:t>
            </a:r>
            <a:r>
              <a:rPr lang="en-GB" altLang="ja-JP" sz="2400" b="0" dirty="0" smtClean="0">
                <a:latin typeface="+mn-lt"/>
              </a:rPr>
              <a:t>5.1.1.4.2</a:t>
            </a:r>
            <a:endParaRPr lang="en-US" altLang="ja-JP" sz="2400" b="0" dirty="0">
              <a:latin typeface="+mn-lt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721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2400" b="0" dirty="0" smtClean="0">
                <a:latin typeface="+mj-lt"/>
                <a:cs typeface="Times New Roman" pitchFamily="18" charset="0"/>
              </a:rPr>
              <a:t>Huawei, HiSilicon, …</a:t>
            </a:r>
            <a:endParaRPr lang="en-US" altLang="ja-JP" sz="2400" b="0" dirty="0">
              <a:latin typeface="+mj-lt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87"/>
            <a:ext cx="91440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5581499"/>
          </a:xfrm>
        </p:spPr>
        <p:txBody>
          <a:bodyPr>
            <a:normAutofit/>
          </a:bodyPr>
          <a:lstStyle/>
          <a:p>
            <a:r>
              <a:rPr lang="en-GB" sz="2200" dirty="0" smtClean="0"/>
              <a:t>In </a:t>
            </a:r>
            <a:r>
              <a:rPr lang="en-GB" sz="2200" dirty="0" smtClean="0"/>
              <a:t>RAN1#88bis, </a:t>
            </a:r>
            <a:r>
              <a:rPr lang="en-GB" sz="2200" dirty="0" smtClean="0"/>
              <a:t>what follows has been agreed</a:t>
            </a:r>
            <a:r>
              <a:rPr lang="en-GB" sz="2200" dirty="0" smtClean="0"/>
              <a:t>:</a:t>
            </a:r>
            <a:endParaRPr lang="en-GB" sz="22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14908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556" y="1617477"/>
            <a:ext cx="7992888" cy="501675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RACH capacity shall be at least as high as in LTE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Such capacity is achieved by time/code/frequency multiplexing for a given total amount of time/frequency resources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zh-CN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Zadoff</a:t>
            </a:r>
            <a:r>
              <a:rPr lang="en-GB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-Chu sequence is adopted in NR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other sequence type and / or other methods in addition to </a:t>
            </a:r>
            <a:r>
              <a:rPr lang="en-US" altLang="zh-CN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Zadoff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-Chu sequence for the scenario, e.g., high speed and large cells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definition of large cell and high speed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other sequence type and / or other methods for capacity enhancements, e.g.: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in multi-beam and low speed scenario, regarding multiple/repeated PRACH preamble formats, option 2 with OCC across preambles 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Option 2 with OCC across multiple/repeated preambles in high speed scenarios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PRACH preamble design composed with multiple different ZC sequences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Sinusoidal modulation on top of option 1</a:t>
            </a:r>
            <a:endParaRPr lang="zh-CN" altLang="zh-CN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967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1600200"/>
                <a:ext cx="7920880" cy="4525963"/>
              </a:xfrm>
            </p:spPr>
            <p:txBody>
              <a:bodyPr>
                <a:noAutofit/>
              </a:bodyPr>
              <a:lstStyle/>
              <a:p>
                <a:endParaRPr lang="en-GB" sz="2400" dirty="0" smtClean="0"/>
              </a:p>
              <a:p>
                <a:r>
                  <a:rPr lang="en-US" altLang="zh-CN" sz="2400" i="1" dirty="0" smtClean="0"/>
                  <a:t>NR </a:t>
                </a:r>
                <a:r>
                  <a:rPr lang="en-US" altLang="zh-CN" sz="2400" i="1" dirty="0"/>
                  <a:t>should support PRACH preambles with ZC sequences of length L=127. </a:t>
                </a:r>
                <a:endParaRPr lang="zh-CN" altLang="zh-CN" sz="2400" dirty="0"/>
              </a:p>
              <a:p>
                <a:r>
                  <a:rPr lang="en-US" altLang="zh-CN" sz="2400" i="1" dirty="0" smtClean="0"/>
                  <a:t>NR </a:t>
                </a:r>
                <a:r>
                  <a:rPr lang="en-US" altLang="zh-CN" sz="2400" i="1" dirty="0"/>
                  <a:t>should support at least 64 PRACH preamble sequences per cell constructed from a single-root ZC sequence with m-sequence cover sequences.</a:t>
                </a:r>
                <a:endParaRPr lang="zh-CN" altLang="zh-CN" sz="2400" dirty="0"/>
              </a:p>
              <a:p>
                <a:pPr lvl="1"/>
                <a:r>
                  <a:rPr lang="en-US" altLang="zh-CN" sz="2000" i="1" dirty="0"/>
                  <a:t>The m-sequence cover sequences have length L=127 and are obtained by cyclic-shifts of a single m-sequence generated from the generator polynomial </a:t>
                </a:r>
                <a14:m>
                  <m:oMath xmlns:m="http://schemas.openxmlformats.org/officeDocument/2006/math">
                    <m:r>
                      <a:rPr lang="en-US" altLang="zh-CN" sz="2000" b="0" i="1"/>
                      <m:t>𝑔</m:t>
                    </m:r>
                    <m:d>
                      <m:dPr>
                        <m:ctrlPr>
                          <a:rPr lang="zh-CN" altLang="zh-CN" sz="2000" i="1"/>
                        </m:ctrlPr>
                      </m:dPr>
                      <m:e>
                        <m:r>
                          <a:rPr lang="en-US" altLang="zh-CN" sz="2000" b="0" i="1"/>
                          <m:t>𝐷</m:t>
                        </m:r>
                      </m:e>
                    </m:d>
                    <m:r>
                      <a:rPr lang="en-US" altLang="zh-CN" sz="2000" b="0" i="1"/>
                      <m:t>=</m:t>
                    </m:r>
                    <m:sSup>
                      <m:sSupPr>
                        <m:ctrlPr>
                          <a:rPr lang="zh-CN" altLang="zh-CN" sz="2000" i="1"/>
                        </m:ctrlPr>
                      </m:sSupPr>
                      <m:e>
                        <m:r>
                          <a:rPr lang="en-US" altLang="zh-CN" sz="2000" b="0" i="1"/>
                          <m:t>𝐷</m:t>
                        </m:r>
                      </m:e>
                      <m:sup>
                        <m:r>
                          <a:rPr lang="en-US" altLang="zh-CN" sz="2000" b="0" i="1"/>
                          <m:t>7</m:t>
                        </m:r>
                      </m:sup>
                    </m:sSup>
                    <m:r>
                      <a:rPr lang="en-US" altLang="zh-CN" sz="2000" b="0" i="1"/>
                      <m:t>+</m:t>
                    </m:r>
                    <m:sSup>
                      <m:sSupPr>
                        <m:ctrlPr>
                          <a:rPr lang="zh-CN" altLang="zh-CN" sz="2000" i="1"/>
                        </m:ctrlPr>
                      </m:sSupPr>
                      <m:e>
                        <m:r>
                          <a:rPr lang="en-US" altLang="zh-CN" sz="2000" b="0" i="1"/>
                          <m:t>𝐷</m:t>
                        </m:r>
                      </m:e>
                      <m:sup>
                        <m:r>
                          <a:rPr lang="en-US" altLang="zh-CN" sz="2000" b="0" i="1"/>
                          <m:t>3</m:t>
                        </m:r>
                      </m:sup>
                    </m:sSup>
                    <m:r>
                      <a:rPr lang="en-US" altLang="zh-CN" sz="2000" b="0" i="1"/>
                      <m:t>+1</m:t>
                    </m:r>
                  </m:oMath>
                </a14:m>
                <a:r>
                  <a:rPr lang="en-US" altLang="zh-CN" sz="2000" i="1" dirty="0"/>
                  <a:t>.</a:t>
                </a:r>
                <a:endParaRPr lang="zh-CN" altLang="zh-CN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1600200"/>
                <a:ext cx="7920880" cy="4525963"/>
              </a:xfrm>
              <a:blipFill rotWithShape="0">
                <a:blip r:embed="rId2"/>
                <a:stretch>
                  <a:fillRect l="-1000" r="-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2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</TotalTime>
  <Words>220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MS Mincho</vt:lpstr>
      <vt:lpstr>ＭＳ Ｐゴシック</vt:lpstr>
      <vt:lpstr>宋体</vt:lpstr>
      <vt:lpstr>Arial</vt:lpstr>
      <vt:lpstr>Calibri</vt:lpstr>
      <vt:lpstr>Times New Roman</vt:lpstr>
      <vt:lpstr>Office Theme</vt:lpstr>
      <vt:lpstr>WF on Preamble sequence for capacity enhancement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Fredrik Berggren</cp:lastModifiedBy>
  <cp:revision>153</cp:revision>
  <dcterms:created xsi:type="dcterms:W3CDTF">2016-08-24T13:04:19Z</dcterms:created>
  <dcterms:modified xsi:type="dcterms:W3CDTF">2017-06-29T00:43:45Z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(2)dRAsSCrNNjmgDvruG+bLi1Dc/iEc3iAE9l+/oKb/HTMiEfqWQ1vJ/U1ETNGHX2Pias6yJl6r
A7Xo8XwMpFaCD7i1xvtWLCruc+oVfUbqj+pn2nNQ04/ijMVMuQObHMGHyqtDHEmJ230ND3jx
5uqOtSQSpBtcHGxitMMjQ/f0qJ5v47w4ooZAGziQ2/Es2WDf5itJ1ANeXCzpEepAirJbJNqw
B3VtrnDRkczvzvQhpK</vt:lpwstr>
  </property>
  <property fmtid="{D5CDD505-2E9C-101B-9397-08002B2CF9AE}" pid="3" name="_2015_ms_pID_7253431">
    <vt:lpwstr>zPyvMq7J+k+VOwN6cN2wBMvExRtyQrQ3YkqEpcukL+R6540Th8PNKr
ueEBiXU3d6gLrz1phZqqNFYg+rXXKNtCjkPMeFDpxjqv88ONW3hcQuf/tBCJFqYzbGkzXAtX
Bfn2zWb3kI0jiewHouFnuNqyx8IXu2rhPPLDDesXUgGtlHTF3MQayo+R9L6sU+IJQjc=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1498470245</vt:lpwstr>
  </property>
</Properties>
</file>