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7" r:id="rId2"/>
    <p:sldId id="267" r:id="rId3"/>
    <p:sldId id="269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736" autoAdjust="0"/>
    <p:restoredTop sz="94660"/>
  </p:normalViewPr>
  <p:slideViewPr>
    <p:cSldViewPr>
      <p:cViewPr varScale="1">
        <p:scale>
          <a:sx n="97" d="100"/>
          <a:sy n="97" d="100"/>
        </p:scale>
        <p:origin x="1380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FB1EC9-A1DD-4674-9E66-A16A97263582}" type="datetimeFigureOut">
              <a:rPr lang="zh-CN" altLang="en-US" smtClean="0"/>
              <a:t>2017/7/3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8EC8DE-00F3-4058-A7C8-2A27BFDABE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5818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B8C7936-7D4F-4924-B5B1-0CCA0F6A71DE}" type="slidenum">
              <a:rPr lang="zh-CN" altLang="en-US" smtClean="0"/>
              <a:pPr/>
              <a:t>1</a:t>
            </a:fld>
            <a:endParaRPr lang="en-US" altLang="zh-CN" smtClean="0"/>
          </a:p>
        </p:txBody>
      </p:sp>
    </p:spTree>
    <p:extLst>
      <p:ext uri="{BB962C8B-B14F-4D97-AF65-F5344CB8AC3E}">
        <p14:creationId xmlns:p14="http://schemas.microsoft.com/office/powerpoint/2010/main" val="32876905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61C37-6CBE-422C-94CA-48F370635A46}" type="datetimeFigureOut">
              <a:rPr lang="zh-CN" altLang="en-US" smtClean="0"/>
              <a:t>2017/7/3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B23D1-7949-4E69-ABC2-EDCC421B68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45808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61C37-6CBE-422C-94CA-48F370635A46}" type="datetimeFigureOut">
              <a:rPr lang="zh-CN" altLang="en-US" smtClean="0"/>
              <a:t>2017/7/3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B23D1-7949-4E69-ABC2-EDCC421B68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86106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61C37-6CBE-422C-94CA-48F370635A46}" type="datetimeFigureOut">
              <a:rPr lang="zh-CN" altLang="en-US" smtClean="0"/>
              <a:t>2017/7/3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B23D1-7949-4E69-ABC2-EDCC421B68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26842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61C37-6CBE-422C-94CA-48F370635A46}" type="datetimeFigureOut">
              <a:rPr lang="zh-CN" altLang="en-US" smtClean="0"/>
              <a:t>2017/7/3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B23D1-7949-4E69-ABC2-EDCC421B68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5180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61C37-6CBE-422C-94CA-48F370635A46}" type="datetimeFigureOut">
              <a:rPr lang="zh-CN" altLang="en-US" smtClean="0"/>
              <a:t>2017/7/3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B23D1-7949-4E69-ABC2-EDCC421B68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88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61C37-6CBE-422C-94CA-48F370635A46}" type="datetimeFigureOut">
              <a:rPr lang="zh-CN" altLang="en-US" smtClean="0"/>
              <a:t>2017/7/3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B23D1-7949-4E69-ABC2-EDCC421B68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72013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61C37-6CBE-422C-94CA-48F370635A46}" type="datetimeFigureOut">
              <a:rPr lang="zh-CN" altLang="en-US" smtClean="0"/>
              <a:t>2017/7/3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B23D1-7949-4E69-ABC2-EDCC421B68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29654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61C37-6CBE-422C-94CA-48F370635A46}" type="datetimeFigureOut">
              <a:rPr lang="zh-CN" altLang="en-US" smtClean="0"/>
              <a:t>2017/7/3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B23D1-7949-4E69-ABC2-EDCC421B68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62069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61C37-6CBE-422C-94CA-48F370635A46}" type="datetimeFigureOut">
              <a:rPr lang="zh-CN" altLang="en-US" smtClean="0"/>
              <a:t>2017/7/3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B23D1-7949-4E69-ABC2-EDCC421B68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28483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61C37-6CBE-422C-94CA-48F370635A46}" type="datetimeFigureOut">
              <a:rPr lang="zh-CN" altLang="en-US" smtClean="0"/>
              <a:t>2017/7/3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B23D1-7949-4E69-ABC2-EDCC421B68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8409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61C37-6CBE-422C-94CA-48F370635A46}" type="datetimeFigureOut">
              <a:rPr lang="zh-CN" altLang="en-US" smtClean="0"/>
              <a:t>2017/7/3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B23D1-7949-4E69-ABC2-EDCC421B68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7532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E61C37-6CBE-422C-94CA-48F370635A46}" type="datetimeFigureOut">
              <a:rPr lang="zh-CN" altLang="en-US" smtClean="0"/>
              <a:t>2017/7/3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DB23D1-7949-4E69-ABC2-EDCC421B68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6840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1493658" y="1844824"/>
            <a:ext cx="6286500" cy="182880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Outputs of offline discussion on RBG size/number determination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428750" y="4495800"/>
            <a:ext cx="6286500" cy="2057400"/>
          </a:xfrm>
        </p:spPr>
        <p:txBody>
          <a:bodyPr/>
          <a:lstStyle/>
          <a:p>
            <a:r>
              <a:rPr lang="en-US" altLang="zh-CN" sz="2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OPPO </a:t>
            </a:r>
            <a:endParaRPr lang="en-GB" altLang="zh-CN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250485" y="337722"/>
            <a:ext cx="1321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/>
              <a:t>R1-1711689</a:t>
            </a:r>
            <a:endParaRPr lang="en-US" altLang="zh-CN" dirty="0" smtClean="0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395536" y="199223"/>
            <a:ext cx="6858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zh-CN" b="1"/>
              <a:t>3GPP TSG RAN WG1 NR Ad-Hoc#2                                       	</a:t>
            </a:r>
            <a:endParaRPr lang="en-US" altLang="zh-CN" b="1" smtClean="0"/>
          </a:p>
          <a:p>
            <a:r>
              <a:rPr lang="en-US" altLang="zh-CN" b="1" smtClean="0"/>
              <a:t>Qingdao</a:t>
            </a:r>
            <a:r>
              <a:rPr lang="en-US" altLang="zh-CN" b="1"/>
              <a:t>, P.R. China 27th – 30th June 2017</a:t>
            </a:r>
            <a:endParaRPr lang="zh-CN" altLang="zh-CN" b="1"/>
          </a:p>
        </p:txBody>
      </p:sp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395536" y="845554"/>
            <a:ext cx="251972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b="1" dirty="0"/>
              <a:t>Agenda item</a:t>
            </a:r>
            <a:r>
              <a:rPr lang="en-US" altLang="ko-KR" b="1"/>
              <a:t>: </a:t>
            </a:r>
            <a:r>
              <a:rPr lang="en-US" altLang="zh-CN" b="1" smtClean="0"/>
              <a:t>5.1.3.3.1.1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val="3772966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11560" y="1340768"/>
            <a:ext cx="799288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fontAlgn="ctr"/>
            <a:r>
              <a:rPr lang="en-US" altLang="zh-CN" smtClean="0">
                <a:solidFill>
                  <a:schemeClr val="accent1">
                    <a:lumMod val="75000"/>
                  </a:schemeClr>
                </a:solidFill>
              </a:rPr>
              <a:t>Question: Exact </a:t>
            </a:r>
            <a:r>
              <a:rPr lang="en-US" altLang="zh-CN">
                <a:solidFill>
                  <a:schemeClr val="accent1">
                    <a:lumMod val="75000"/>
                  </a:schemeClr>
                </a:solidFill>
              </a:rPr>
              <a:t>set of RBG size(s) supported for NR (current set is 2, [3], 4, [6], 8, 16</a:t>
            </a:r>
            <a:r>
              <a:rPr lang="en-US" altLang="zh-CN" smtClean="0">
                <a:solidFill>
                  <a:schemeClr val="accent1">
                    <a:lumMod val="75000"/>
                  </a:schemeClr>
                </a:solidFill>
              </a:rPr>
              <a:t>)</a:t>
            </a:r>
          </a:p>
          <a:p>
            <a:pPr lvl="1" fontAlgn="ctr"/>
            <a:endParaRPr lang="en-US" altLang="zh-CN" smtClean="0"/>
          </a:p>
          <a:p>
            <a:pPr lvl="1" fontAlgn="ctr"/>
            <a:r>
              <a:rPr lang="en-US" altLang="zh-CN" smtClean="0"/>
              <a:t>Proposal 1 </a:t>
            </a:r>
            <a:r>
              <a:rPr lang="en-US" altLang="zh-CN"/>
              <a:t>(OPPO, Nokia, Ericsson, Intel, MediaTek) </a:t>
            </a:r>
            <a:r>
              <a:rPr lang="en-US" altLang="zh-CN" smtClean="0"/>
              <a:t>: Only support RBG size set of 2^N for PDSCH/PUSCH. </a:t>
            </a:r>
          </a:p>
          <a:p>
            <a:pPr marL="742950" lvl="1" indent="-285750" fontAlgn="ctr">
              <a:buFont typeface="Arial" pitchFamily="34" charset="0"/>
              <a:buChar char="•"/>
            </a:pPr>
            <a:r>
              <a:rPr lang="en-US" altLang="zh-CN" smtClean="0"/>
              <a:t>3 and 6 are not supported for PDSCH/PUSCH</a:t>
            </a:r>
          </a:p>
          <a:p>
            <a:pPr marL="742950" lvl="1" indent="-285750" fontAlgn="ctr">
              <a:buFont typeface="Arial" pitchFamily="34" charset="0"/>
              <a:buChar char="•"/>
            </a:pPr>
            <a:r>
              <a:rPr lang="en-US" altLang="zh-CN" smtClean="0"/>
              <a:t>FFS: Other values &gt; 16</a:t>
            </a:r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136775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11560" y="548680"/>
            <a:ext cx="7992888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fontAlgn="ctr"/>
            <a:r>
              <a:rPr lang="en-US" altLang="zh-CN" smtClean="0">
                <a:solidFill>
                  <a:schemeClr val="accent1">
                    <a:lumMod val="75000"/>
                  </a:schemeClr>
                </a:solidFill>
              </a:rPr>
              <a:t>Question</a:t>
            </a:r>
            <a:r>
              <a:rPr lang="en-US" altLang="zh-CN">
                <a:solidFill>
                  <a:schemeClr val="accent1">
                    <a:lumMod val="75000"/>
                  </a:schemeClr>
                </a:solidFill>
              </a:rPr>
              <a:t>: </a:t>
            </a:r>
            <a:r>
              <a:rPr lang="en-US" altLang="zh-CN" smtClean="0">
                <a:solidFill>
                  <a:schemeClr val="accent1">
                    <a:lumMod val="75000"/>
                  </a:schemeClr>
                </a:solidFill>
              </a:rPr>
              <a:t>How </a:t>
            </a:r>
            <a:r>
              <a:rPr lang="en-US" altLang="zh-CN">
                <a:solidFill>
                  <a:schemeClr val="accent1">
                    <a:lumMod val="75000"/>
                  </a:schemeClr>
                </a:solidFill>
              </a:rPr>
              <a:t>to determine the number of RBGs indicatable in the bit-map field and the size of a </a:t>
            </a:r>
            <a:r>
              <a:rPr lang="en-US" altLang="zh-CN" smtClean="0">
                <a:solidFill>
                  <a:schemeClr val="accent1">
                    <a:lumMod val="75000"/>
                  </a:schemeClr>
                </a:solidFill>
              </a:rPr>
              <a:t>RBG</a:t>
            </a:r>
          </a:p>
          <a:p>
            <a:pPr marL="1200150" lvl="2" indent="-285750" fontAlgn="ctr">
              <a:buFont typeface="Arial" pitchFamily="34" charset="0"/>
              <a:buChar char="•"/>
            </a:pPr>
            <a:r>
              <a:rPr lang="en-US" altLang="zh-CN">
                <a:solidFill>
                  <a:schemeClr val="accent1">
                    <a:lumMod val="75000"/>
                  </a:schemeClr>
                </a:solidFill>
              </a:rPr>
              <a:t>Number of RBGs indicatable in the bit-map: implicit, RRC, MAC, or DCI</a:t>
            </a:r>
            <a:endParaRPr lang="zh-CN" altLang="zh-CN">
              <a:solidFill>
                <a:schemeClr val="accent1">
                  <a:lumMod val="75000"/>
                </a:schemeClr>
              </a:solidFill>
            </a:endParaRPr>
          </a:p>
          <a:p>
            <a:pPr lvl="2" fontAlgn="ctr"/>
            <a:r>
              <a:rPr lang="en-US" altLang="zh-CN">
                <a:solidFill>
                  <a:schemeClr val="accent1">
                    <a:lumMod val="75000"/>
                  </a:schemeClr>
                </a:solidFill>
              </a:rPr>
              <a:t>The size of a RBG: implicit, RRC, MAC, or </a:t>
            </a:r>
            <a:r>
              <a:rPr lang="en-US" altLang="zh-CN" smtClean="0">
                <a:solidFill>
                  <a:schemeClr val="accent1">
                    <a:lumMod val="75000"/>
                  </a:schemeClr>
                </a:solidFill>
              </a:rPr>
              <a:t>DCI</a:t>
            </a:r>
          </a:p>
          <a:p>
            <a:pPr marL="1200150" lvl="2" indent="-285750" fontAlgn="ctr">
              <a:buFont typeface="Arial" pitchFamily="34" charset="0"/>
              <a:buChar char="•"/>
            </a:pPr>
            <a:r>
              <a:rPr lang="en-US" altLang="zh-CN" smtClean="0">
                <a:solidFill>
                  <a:schemeClr val="accent1">
                    <a:lumMod val="75000"/>
                  </a:schemeClr>
                </a:solidFill>
              </a:rPr>
              <a:t>How </a:t>
            </a:r>
            <a:r>
              <a:rPr lang="en-US" altLang="zh-CN">
                <a:solidFill>
                  <a:schemeClr val="accent1">
                    <a:lumMod val="75000"/>
                  </a:schemeClr>
                </a:solidFill>
              </a:rPr>
              <a:t>to realize wide dynamic range or resource allocation, e.g., allowing scheduling a PDSCH and PUSCH at least with CP-OFDM waveform with large resource allocation and small resource allocation in dynamic manner</a:t>
            </a:r>
            <a:r>
              <a:rPr lang="en-US" altLang="zh-CN" smtClean="0">
                <a:solidFill>
                  <a:schemeClr val="accent1">
                    <a:lumMod val="75000"/>
                  </a:schemeClr>
                </a:solidFill>
              </a:rPr>
              <a:t>.</a:t>
            </a:r>
            <a:endParaRPr lang="zh-CN" altLang="zh-CN">
              <a:solidFill>
                <a:schemeClr val="accent1">
                  <a:lumMod val="75000"/>
                </a:schemeClr>
              </a:solidFill>
            </a:endParaRPr>
          </a:p>
          <a:p>
            <a:pPr lvl="1" fontAlgn="ctr"/>
            <a:endParaRPr lang="en-US" altLang="zh-CN" smtClean="0"/>
          </a:p>
          <a:p>
            <a:pPr lvl="1" fontAlgn="ctr"/>
            <a:r>
              <a:rPr lang="en-US" altLang="zh-CN" smtClean="0"/>
              <a:t>Proposal 2 (OPPO, Nokia, Huawei, MediaTek): On RBG size/number determination, following options are discussed:</a:t>
            </a:r>
          </a:p>
          <a:p>
            <a:pPr marL="742950" lvl="1" indent="-285750" fontAlgn="ctr">
              <a:buFont typeface="Arial" pitchFamily="34" charset="0"/>
              <a:buChar char="•"/>
            </a:pPr>
            <a:r>
              <a:rPr lang="en-US" altLang="zh-CN" smtClean="0"/>
              <a:t>Option 1:</a:t>
            </a:r>
          </a:p>
          <a:p>
            <a:pPr marL="1200150" lvl="2" indent="-285750" fontAlgn="ctr">
              <a:buFont typeface="Arial" pitchFamily="34" charset="0"/>
              <a:buChar char="•"/>
            </a:pPr>
            <a:r>
              <a:rPr lang="en-US" altLang="zh-CN"/>
              <a:t>S</a:t>
            </a:r>
            <a:r>
              <a:rPr lang="en-US" altLang="zh-CN" smtClean="0"/>
              <a:t>emi-statically configure a </a:t>
            </a:r>
            <a:r>
              <a:rPr lang="en-US" altLang="zh-CN"/>
              <a:t>size of </a:t>
            </a:r>
            <a:r>
              <a:rPr lang="en-US" altLang="zh-CN" smtClean="0"/>
              <a:t>Type0 RA bitmap </a:t>
            </a:r>
            <a:r>
              <a:rPr lang="en-US" altLang="zh-CN"/>
              <a:t>in </a:t>
            </a:r>
            <a:r>
              <a:rPr lang="en-US" altLang="zh-CN" smtClean="0"/>
              <a:t>DCI.</a:t>
            </a:r>
            <a:endParaRPr lang="zh-CN" altLang="zh-CN"/>
          </a:p>
          <a:p>
            <a:pPr marL="1200150" lvl="2" indent="-285750" fontAlgn="ctr">
              <a:buFont typeface="Arial" pitchFamily="34" charset="0"/>
              <a:buChar char="•"/>
            </a:pPr>
            <a:r>
              <a:rPr lang="en-US" altLang="zh-CN" smtClean="0"/>
              <a:t>Then determine the number and size of RBGs for a RA based on size of BWP and the size of the bitmap.</a:t>
            </a:r>
          </a:p>
          <a:p>
            <a:pPr marL="742950" lvl="1" indent="-285750" fontAlgn="ctr">
              <a:buFont typeface="Arial" pitchFamily="34" charset="0"/>
              <a:buChar char="•"/>
            </a:pPr>
            <a:r>
              <a:rPr lang="en-US" altLang="zh-CN" smtClean="0"/>
              <a:t>Option 2:</a:t>
            </a:r>
          </a:p>
          <a:p>
            <a:pPr marL="1200150" lvl="2" indent="-285750" fontAlgn="ctr">
              <a:buFont typeface="Arial" pitchFamily="34" charset="0"/>
              <a:buChar char="•"/>
            </a:pPr>
            <a:r>
              <a:rPr lang="en-US" altLang="zh-CN" smtClean="0"/>
              <a:t>RBG size can be semi-statically configured per BWP.</a:t>
            </a:r>
          </a:p>
          <a:p>
            <a:pPr marL="1657350" lvl="3" indent="-285750" fontAlgn="ctr">
              <a:buFont typeface="Arial" pitchFamily="34" charset="0"/>
              <a:buChar char="•"/>
            </a:pPr>
            <a:r>
              <a:rPr lang="en-US" altLang="zh-CN" smtClean="0"/>
              <a:t>FFS: Dynamic switching of RBG size. </a:t>
            </a:r>
          </a:p>
          <a:p>
            <a:pPr marL="1200150" lvl="2" indent="-285750" fontAlgn="ctr">
              <a:buFont typeface="Arial" pitchFamily="34" charset="0"/>
              <a:buChar char="•"/>
            </a:pPr>
            <a:r>
              <a:rPr lang="en-US" altLang="zh-CN" smtClean="0"/>
              <a:t>Then number of RBGs in the BWP is determined by size of the BWP and the configured/indicated RBG size.</a:t>
            </a:r>
          </a:p>
          <a:p>
            <a:pPr marL="742950" lvl="1" indent="-285750" fontAlgn="ctr">
              <a:buFont typeface="Arial" pitchFamily="34" charset="0"/>
              <a:buChar char="•"/>
            </a:pPr>
            <a:r>
              <a:rPr lang="en-US" altLang="zh-CN" smtClean="0"/>
              <a:t>Other options not precluded.</a:t>
            </a:r>
          </a:p>
          <a:p>
            <a:pPr lvl="1" fontAlgn="ctr"/>
            <a:endParaRPr lang="zh-CN" altLang="zh-CN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2525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2580</TotalTime>
  <Words>276</Words>
  <Application>Microsoft Office PowerPoint</Application>
  <PresentationFormat>On-screen Show (4:3)</PresentationFormat>
  <Paragraphs>26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Arial Unicode MS</vt:lpstr>
      <vt:lpstr>맑은 고딕</vt:lpstr>
      <vt:lpstr>宋体</vt:lpstr>
      <vt:lpstr>Arial</vt:lpstr>
      <vt:lpstr>Calibri</vt:lpstr>
      <vt:lpstr>Times New Roman</vt:lpstr>
      <vt:lpstr>Office 主题​​</vt:lpstr>
      <vt:lpstr>Outputs of offline discussion on RBG size/number determination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oppo</dc:creator>
  <cp:lastModifiedBy>PM: MCC</cp:lastModifiedBy>
  <cp:revision>70</cp:revision>
  <dcterms:created xsi:type="dcterms:W3CDTF">2017-04-25T06:53:04Z</dcterms:created>
  <dcterms:modified xsi:type="dcterms:W3CDTF">2017-07-03T06:38:42Z</dcterms:modified>
</cp:coreProperties>
</file>