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62" r:id="rId2"/>
    <p:sldId id="264" r:id="rId3"/>
    <p:sldId id="271" r:id="rId4"/>
    <p:sldId id="267" r:id="rId5"/>
    <p:sldId id="269" r:id="rId6"/>
    <p:sldId id="274" r:id="rId7"/>
    <p:sldId id="272" r:id="rId8"/>
    <p:sldId id="261" r:id="rId9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FD4"/>
    <a:srgbClr val="5ACBF5"/>
    <a:srgbClr val="8CC63E"/>
    <a:srgbClr val="0070B1"/>
    <a:srgbClr val="00ABBD"/>
    <a:srgbClr val="00AEEF"/>
    <a:srgbClr val="0089CF"/>
    <a:srgbClr val="005B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napToObjects="1">
      <p:cViewPr varScale="1">
        <p:scale>
          <a:sx n="93" d="100"/>
          <a:sy n="93" d="100"/>
        </p:scale>
        <p:origin x="92" y="6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t>2019/10/16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8719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A35254-633B-43A5-8299-28FE3C2FFB68}" type="datetimeFigureOut">
              <a:rPr lang="zh-CN" altLang="en-US" smtClean="0"/>
              <a:t>2019/10/16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DC7523-8A5A-4D4C-919E-4F1B798648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59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C7523-8A5A-4D4C-919E-4F1B798648D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596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C7523-8A5A-4D4C-919E-4F1B798648D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39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C7523-8A5A-4D4C-919E-4F1B798648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0399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C7523-8A5A-4D4C-919E-4F1B798648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673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C7523-8A5A-4D4C-919E-4F1B798648D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89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C7523-8A5A-4D4C-919E-4F1B798648D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3267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C7523-8A5A-4D4C-919E-4F1B798648D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9713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C7523-8A5A-4D4C-919E-4F1B798648D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137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dirty="0"/>
          </a:p>
        </p:txBody>
      </p:sp>
      <p:pic>
        <p:nvPicPr>
          <p:cNvPr id="3" name="图片 2" descr="未标题-1-0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38720" y="314960"/>
            <a:ext cx="1397000" cy="701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 userDrawn="1"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 userDrawn="1"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dirty="0"/>
          </a:p>
        </p:txBody>
      </p:sp>
      <p:pic>
        <p:nvPicPr>
          <p:cNvPr id="2" name="图片 1" descr="169英文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57200" y="-255905"/>
            <a:ext cx="10058400" cy="565594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120188" y="2429667"/>
            <a:ext cx="1482725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32pt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80539" y="3718714"/>
            <a:ext cx="1392237" cy="1317627"/>
            <a:chOff x="0" y="0"/>
            <a:chExt cx="1392554" cy="989008"/>
          </a:xfrm>
        </p:grpSpPr>
        <p:grpSp>
          <p:nvGrpSpPr>
            <p:cNvPr id="6" name="组 6"/>
            <p:cNvGrpSpPr/>
            <p:nvPr userDrawn="1"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12" name="矩形 11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 userDrawn="1"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 userDrawn="1"/>
          </p:nvGrpSpPr>
          <p:grpSpPr bwMode="auto">
            <a:xfrm>
              <a:off x="1" y="372963"/>
              <a:ext cx="1198834" cy="254997"/>
              <a:chOff x="1" y="-497"/>
              <a:chExt cx="1198834" cy="254997"/>
            </a:xfrm>
          </p:grpSpPr>
          <p:sp>
            <p:nvSpPr>
              <p:cNvPr id="10" name="矩形 9"/>
              <p:cNvSpPr>
                <a:spLocks noChangeArrowheads="1"/>
              </p:cNvSpPr>
              <p:nvPr userDrawn="1"/>
            </p:nvSpPr>
            <p:spPr bwMode="auto">
              <a:xfrm>
                <a:off x="1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 userDrawn="1"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 userDrawn="1"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itle 7"/>
          <p:cNvSpPr>
            <a:spLocks noGrp="1"/>
          </p:cNvSpPr>
          <p:nvPr>
            <p:ph type="ctrTitle"/>
          </p:nvPr>
        </p:nvSpPr>
        <p:spPr>
          <a:xfrm>
            <a:off x="146565" y="316257"/>
            <a:ext cx="4331369" cy="962527"/>
          </a:xfrm>
        </p:spPr>
        <p:txBody>
          <a:bodyPr/>
          <a:lstStyle/>
          <a:p>
            <a:r>
              <a:rPr lang="en-US" altLang="zh-CN" sz="1400" dirty="0"/>
              <a:t>3GPP TSG RAN WG1 Meeting #98bis                                                                  </a:t>
            </a:r>
            <a:r>
              <a:rPr lang="en-US" altLang="zh-CN" sz="1400" dirty="0" smtClean="0"/>
              <a:t/>
            </a:r>
            <a:br>
              <a:rPr lang="en-US" altLang="zh-CN" sz="1400" dirty="0" smtClean="0"/>
            </a:br>
            <a:r>
              <a:rPr lang="en-US" altLang="zh-CN" sz="1400" dirty="0" smtClean="0"/>
              <a:t>Chongqing</a:t>
            </a:r>
            <a:r>
              <a:rPr lang="en-US" altLang="zh-CN" sz="1400" dirty="0"/>
              <a:t>, China, 14</a:t>
            </a:r>
            <a:r>
              <a:rPr lang="en-US" altLang="zh-CN" sz="1400" baseline="30000" dirty="0"/>
              <a:t>th</a:t>
            </a:r>
            <a:r>
              <a:rPr lang="en-US" altLang="zh-CN" sz="1400" dirty="0"/>
              <a:t> – 20</a:t>
            </a:r>
            <a:r>
              <a:rPr lang="en-US" altLang="zh-CN" sz="1400" baseline="30000" dirty="0"/>
              <a:t>th</a:t>
            </a:r>
            <a:r>
              <a:rPr lang="en-US" altLang="zh-CN" sz="1400" dirty="0"/>
              <a:t> October, </a:t>
            </a:r>
            <a:r>
              <a:rPr lang="en-US" altLang="zh-CN" sz="1400" dirty="0" smtClean="0"/>
              <a:t>2019</a:t>
            </a:r>
            <a:br>
              <a:rPr lang="en-US" altLang="zh-CN" sz="1400" dirty="0" smtClean="0"/>
            </a:br>
            <a:r>
              <a:rPr lang="en-US" altLang="zh-CN" sz="1400" dirty="0" smtClean="0"/>
              <a:t>Agenda </a:t>
            </a:r>
            <a:r>
              <a:rPr lang="en-US" altLang="zh-CN" sz="1400" dirty="0"/>
              <a:t>Item:     7.2.14</a:t>
            </a:r>
            <a:r>
              <a:rPr lang="zh-CN" altLang="zh-CN" sz="1400" dirty="0"/>
              <a:t/>
            </a:r>
            <a:br>
              <a:rPr lang="zh-CN" altLang="zh-CN" sz="1400" dirty="0"/>
            </a:br>
            <a:r>
              <a:rPr lang="en-US" altLang="zh-CN" sz="1400" dirty="0"/>
              <a:t>Document for:   Discussion and Decision</a:t>
            </a:r>
            <a:r>
              <a:rPr lang="zh-CN" altLang="zh-CN" sz="1400" dirty="0"/>
              <a:t/>
            </a:r>
            <a:br>
              <a:rPr lang="zh-CN" altLang="zh-CN" sz="1400" dirty="0"/>
            </a:br>
            <a:endParaRPr lang="en-US" sz="1400" dirty="0" smtClean="0">
              <a:latin typeface="微软雅黑" panose="020B0503020204020204" charset="-122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46565" y="1479661"/>
            <a:ext cx="8756431" cy="640687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TEI proposal on aperiodic </a:t>
            </a:r>
            <a:r>
              <a:rPr lang="en-US" altLang="zh-CN" sz="2800" dirty="0" smtClean="0"/>
              <a:t>RS </a:t>
            </a:r>
            <a:r>
              <a:rPr lang="en-US" altLang="zh-CN" sz="2800" dirty="0"/>
              <a:t>triggering offset</a:t>
            </a:r>
            <a:endParaRPr lang="zh-CN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146565" y="2206936"/>
            <a:ext cx="7644123" cy="467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normAutofit/>
          </a:bodyPr>
          <a:lstStyle>
            <a:lvl1pPr marL="0" indent="0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latin typeface="+mn-lt"/>
                <a:ea typeface="微软雅黑" panose="020B0503020204020204" charset="-122"/>
              </a:defRPr>
            </a:lvl2pPr>
            <a:lvl3pPr marL="1143000" indent="-228600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latin typeface="+mn-lt"/>
                <a:ea typeface="微软雅黑" panose="020B0503020204020204" charset="-122"/>
              </a:defRPr>
            </a:lvl3pPr>
            <a:lvl4pPr marL="1600200" indent="-228600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latin typeface="+mn-lt"/>
                <a:ea typeface="微软雅黑" panose="020B0503020204020204" charset="-122"/>
              </a:defRPr>
            </a:lvl4pPr>
            <a:lvl5pPr marL="2057400" indent="-228600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latin typeface="+mn-lt"/>
                <a:ea typeface="微软雅黑" panose="020B0503020204020204" charset="-122"/>
              </a:defRPr>
            </a:lvl5pPr>
            <a:lvl6pPr marL="2514600" indent="-228600" defTabSz="457200">
              <a:spcBef>
                <a:spcPct val="20000"/>
              </a:spcBef>
              <a:buFont typeface="Arial" panose="020B0604020202020204"/>
              <a:buChar char="•"/>
              <a:defRPr sz="2000">
                <a:latin typeface="+mn-lt"/>
                <a:ea typeface="+mn-ea"/>
              </a:defRPr>
            </a:lvl6pPr>
            <a:lvl7pPr marL="2971800" indent="-228600" defTabSz="457200">
              <a:spcBef>
                <a:spcPct val="20000"/>
              </a:spcBef>
              <a:buFont typeface="Arial" panose="020B0604020202020204"/>
              <a:buChar char="•"/>
              <a:defRPr sz="2000">
                <a:latin typeface="+mn-lt"/>
                <a:ea typeface="+mn-ea"/>
              </a:defRPr>
            </a:lvl7pPr>
            <a:lvl8pPr marL="3429000" indent="-228600" defTabSz="457200">
              <a:spcBef>
                <a:spcPct val="20000"/>
              </a:spcBef>
              <a:buFont typeface="Arial" panose="020B0604020202020204"/>
              <a:buChar char="•"/>
              <a:defRPr sz="2000">
                <a:latin typeface="+mn-lt"/>
                <a:ea typeface="+mn-ea"/>
              </a:defRPr>
            </a:lvl8pPr>
            <a:lvl9pPr marL="3886200" indent="-228600" defTabSz="457200">
              <a:spcBef>
                <a:spcPct val="20000"/>
              </a:spcBef>
              <a:buFont typeface="Arial" panose="020B0604020202020204"/>
              <a:buChar char="•"/>
              <a:defRPr sz="2000">
                <a:latin typeface="+mn-lt"/>
                <a:ea typeface="+mn-ea"/>
              </a:defRPr>
            </a:lvl9pPr>
          </a:lstStyle>
          <a:p>
            <a:r>
              <a:rPr lang="en-US" altLang="zh-CN" sz="2400" dirty="0"/>
              <a:t>Source: </a:t>
            </a:r>
            <a:r>
              <a:rPr lang="en-US" altLang="zh-CN" sz="2400" dirty="0" smtClean="0"/>
              <a:t>ZTE, </a:t>
            </a:r>
            <a:r>
              <a:rPr lang="en-US" altLang="zh-CN" sz="2400" dirty="0" err="1" smtClean="0"/>
              <a:t>Sanechips</a:t>
            </a:r>
            <a:r>
              <a:rPr lang="en-US" altLang="zh-CN" sz="2400" dirty="0" smtClean="0"/>
              <a:t>, Intel, Ericsson, </a:t>
            </a:r>
            <a:r>
              <a:rPr lang="en-US" altLang="zh-CN" sz="2400" dirty="0" smtClean="0"/>
              <a:t>OPPO</a:t>
            </a:r>
            <a:endParaRPr lang="zh-CN" alt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6129230" y="316257"/>
            <a:ext cx="1289098" cy="391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noAutofit/>
          </a:bodyPr>
          <a:lstStyle/>
          <a:p>
            <a:r>
              <a:rPr kumimoji="1"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R1-1911520</a:t>
            </a:r>
            <a:r>
              <a:rPr kumimoji="1" lang="zh-CN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/>
            </a:r>
            <a:br>
              <a:rPr kumimoji="1" lang="zh-CN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</a:br>
            <a:endParaRPr kumimoji="1" lang="zh-CN" alt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2"/>
          </p:nvPr>
        </p:nvSpPr>
        <p:spPr>
          <a:xfrm>
            <a:off x="336548" y="667512"/>
            <a:ext cx="8642860" cy="1417320"/>
          </a:xfrm>
        </p:spPr>
        <p:txBody>
          <a:bodyPr/>
          <a:lstStyle/>
          <a:p>
            <a:pPr marL="285750" indent="-28575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The triggering offset of aperiodic CSI-RS/SRS is defined as the slot offset between the slot with PDCCH triggering the CSI-RS/SRS and the slot with CSI-RS/SRS transmission.</a:t>
            </a:r>
          </a:p>
          <a:p>
            <a:pPr marL="285750" indent="-28575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In NR Rel-15, triggering offset of A-CSI-RS/SRS resource can only be configured per resource set in RRC.  </a:t>
            </a:r>
          </a:p>
          <a:p>
            <a:pPr marL="285750" indent="-28575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For usages of ‘codebook’, ‘non-codebook’ </a:t>
            </a:r>
            <a:r>
              <a:rPr lang="en-US" sz="1400" dirty="0">
                <a:solidFill>
                  <a:schemeClr val="tx1"/>
                </a:solidFill>
              </a:rPr>
              <a:t>and ‘</a:t>
            </a:r>
            <a:r>
              <a:rPr lang="en-US" sz="1400" dirty="0" err="1" smtClean="0">
                <a:solidFill>
                  <a:schemeClr val="tx1"/>
                </a:solidFill>
              </a:rPr>
              <a:t>antennaSwitching</a:t>
            </a:r>
            <a:r>
              <a:rPr lang="en-US" sz="1400" dirty="0" smtClean="0">
                <a:solidFill>
                  <a:schemeClr val="tx1"/>
                </a:solidFill>
              </a:rPr>
              <a:t>’, only one aperiodic SRS resource set for each usage is supported.  Hence only one triggering offset is allowed for each usage.</a:t>
            </a:r>
          </a:p>
          <a:p>
            <a:pPr marL="285750" indent="-28575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400" dirty="0" smtClean="0"/>
          </a:p>
        </p:txBody>
      </p:sp>
      <p:sp>
        <p:nvSpPr>
          <p:cNvPr id="10243" name="Title 2"/>
          <p:cNvSpPr>
            <a:spLocks noGrp="1"/>
          </p:cNvSpPr>
          <p:nvPr>
            <p:ph type="title"/>
          </p:nvPr>
        </p:nvSpPr>
        <p:spPr>
          <a:xfrm>
            <a:off x="336550" y="251971"/>
            <a:ext cx="8513763" cy="723900"/>
          </a:xfrm>
        </p:spPr>
        <p:txBody>
          <a:bodyPr/>
          <a:lstStyle/>
          <a:p>
            <a:r>
              <a:rPr lang="en-US" b="0" dirty="0" smtClean="0">
                <a:ea typeface="微软雅黑" panose="020B0503020204020204" charset="-122"/>
              </a:rPr>
              <a:t>Issue description (1)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9387267"/>
              </p:ext>
            </p:extLst>
          </p:nvPr>
        </p:nvGraphicFramePr>
        <p:xfrm>
          <a:off x="5052060" y="2085070"/>
          <a:ext cx="3657600" cy="1600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Slot offset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D</a:t>
                      </a:r>
                      <a:endParaRPr lang="en-US" sz="1000" b="1" i="0" u="none" strike="noStrike" dirty="0">
                        <a:solidFill>
                          <a:schemeClr val="accent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D</a:t>
                      </a:r>
                      <a:endParaRPr lang="en-US" sz="1000" b="1" i="0" u="none" strike="noStrike" dirty="0">
                        <a:solidFill>
                          <a:schemeClr val="accent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D</a:t>
                      </a:r>
                      <a:endParaRPr lang="en-US" sz="1000" b="1" i="0" u="none" strike="noStrike" dirty="0">
                        <a:solidFill>
                          <a:schemeClr val="accent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S</a:t>
                      </a:r>
                      <a:endParaRPr lang="en-US" sz="1000" b="1" i="0" u="none" strike="noStrike" dirty="0">
                        <a:solidFill>
                          <a:schemeClr val="accent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U</a:t>
                      </a:r>
                      <a:endParaRPr lang="en-US" sz="1000" b="1" i="0" u="none" strike="noStrike" dirty="0">
                        <a:solidFill>
                          <a:schemeClr val="accent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</a:rPr>
                        <a:t>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PDCCH </a:t>
                      </a:r>
                      <a:r>
                        <a:rPr lang="en-US" sz="900" u="none" strike="noStrike" dirty="0" smtClean="0">
                          <a:effectLst/>
                        </a:rPr>
                        <a:t>   SRS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effectLst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PDCCH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SRS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</a:rPr>
                        <a:t>1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PDCCH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SRS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</a:rPr>
                        <a:t>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PDCCH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SRS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effectLst/>
                        </a:rPr>
                        <a:t>2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PDCCH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SRS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</a:rPr>
                        <a:t>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PDCCH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SRS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</a:rPr>
                        <a:t>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PDCCH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SRS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>
                          <a:effectLst/>
                        </a:rPr>
                        <a:t>4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PDCCH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 dirty="0">
                          <a:effectLst/>
                        </a:rPr>
                        <a:t>SRS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10312" y="2084832"/>
            <a:ext cx="471830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zh-CN" sz="1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Considering </a:t>
            </a:r>
            <a:r>
              <a:rPr kumimoji="1" lang="en-US" altLang="zh-CN" sz="1400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typical slot format “DDDSU”, </a:t>
            </a:r>
            <a:r>
              <a:rPr kumimoji="1" lang="en-US" altLang="zh-CN" sz="1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triggering offsets 0 to 4 are possible and there are 8 </a:t>
            </a:r>
            <a:r>
              <a:rPr kumimoji="1" lang="en-US" altLang="zh-CN" sz="1400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cases for A-SRS trigger if </a:t>
            </a:r>
            <a:r>
              <a:rPr kumimoji="1" lang="en-US" altLang="zh-CN" sz="1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we consider only 5 slots.  </a:t>
            </a:r>
            <a:r>
              <a:rPr kumimoji="1" lang="en-US" altLang="zh-CN" sz="1400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e.g</a:t>
            </a:r>
            <a:r>
              <a:rPr kumimoji="1" lang="en-US" altLang="zh-CN" sz="1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. If we configure </a:t>
            </a:r>
            <a:r>
              <a:rPr kumimoji="1" lang="en-US" altLang="zh-CN" sz="1400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slot </a:t>
            </a:r>
            <a:r>
              <a:rPr kumimoji="1" lang="en-US" altLang="zh-CN" sz="1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offset = </a:t>
            </a:r>
            <a:r>
              <a:rPr kumimoji="1" lang="en-US" altLang="zh-CN" sz="1400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2, </a:t>
            </a:r>
            <a:r>
              <a:rPr kumimoji="1" lang="en-US" altLang="zh-CN" sz="1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we only can support 2 cases.  If we want to use other slot offset e.g. offset=0 for fast triggering, it cannot be done unless RRC reconfiguration is done.</a:t>
            </a:r>
          </a:p>
        </p:txBody>
      </p:sp>
      <p:sp>
        <p:nvSpPr>
          <p:cNvPr id="12" name="Content Placeholder 1"/>
          <p:cNvSpPr txBox="1">
            <a:spLocks/>
          </p:cNvSpPr>
          <p:nvPr/>
        </p:nvSpPr>
        <p:spPr bwMode="auto">
          <a:xfrm>
            <a:off x="254253" y="3735324"/>
            <a:ext cx="8793493" cy="1417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>
            <a:lvl1pPr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kumimoji="1" lang="zh-CN" altLang="en-US" sz="180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11430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3pPr>
            <a:lvl4pPr marL="16002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4pPr>
            <a:lvl5pPr marL="20574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u="sng" dirty="0" smtClean="0">
                <a:solidFill>
                  <a:schemeClr val="tx1"/>
                </a:solidFill>
              </a:rPr>
              <a:t>A-SRS can be either triggered with DCI format 1_1 or DCI format 0_1 with UL-SCH=1 or with UL-SCH=0 and </a:t>
            </a:r>
            <a:r>
              <a:rPr lang="en-US" altLang="zh-CN" sz="1400" u="sng" dirty="0" smtClean="0">
                <a:solidFill>
                  <a:schemeClr val="tx1"/>
                </a:solidFill>
              </a:rPr>
              <a:t>with non-zero CSI request</a:t>
            </a:r>
            <a:r>
              <a:rPr lang="en-US" sz="1400" u="sng" dirty="0" smtClean="0">
                <a:solidFill>
                  <a:schemeClr val="tx1"/>
                </a:solidFill>
              </a:rPr>
              <a:t>.</a:t>
            </a:r>
            <a:r>
              <a:rPr lang="en-US" sz="1400" dirty="0" smtClean="0">
                <a:solidFill>
                  <a:schemeClr val="tx1"/>
                </a:solidFill>
              </a:rPr>
              <a:t>  A-CSI-RS can be triggered using DCI format 0_1 with UL-SCH=0 or 1.</a:t>
            </a:r>
          </a:p>
          <a:p>
            <a:pPr marL="285750" indent="-28575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u="sng" dirty="0" smtClean="0">
                <a:solidFill>
                  <a:schemeClr val="tx1"/>
                </a:solidFill>
              </a:rPr>
              <a:t>This limits the choice of possible PDCCH and RS locations.</a:t>
            </a:r>
            <a:r>
              <a:rPr lang="en-US" sz="1400" dirty="0" smtClean="0">
                <a:solidFill>
                  <a:schemeClr val="tx1"/>
                </a:solidFill>
              </a:rPr>
              <a:t>  With these restrictions on all UEs, PDCCH may be overloaded in certain locations more easily which can cause PDCCH blocking issue.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2"/>
          </p:nvPr>
        </p:nvSpPr>
        <p:spPr>
          <a:xfrm>
            <a:off x="336548" y="815990"/>
            <a:ext cx="8642860" cy="1360282"/>
          </a:xfrm>
        </p:spPr>
        <p:txBody>
          <a:bodyPr/>
          <a:lstStyle/>
          <a:p>
            <a:pPr marL="285750" indent="-28575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1400" dirty="0">
                <a:solidFill>
                  <a:schemeClr val="tx1"/>
                </a:solidFill>
              </a:rPr>
              <a:t>Slot format can be dynamically updated by DCI format </a:t>
            </a:r>
            <a:r>
              <a:rPr lang="en-GB" altLang="zh-CN" sz="1400" dirty="0" smtClean="0">
                <a:solidFill>
                  <a:schemeClr val="tx1"/>
                </a:solidFill>
              </a:rPr>
              <a:t>2-0.</a:t>
            </a:r>
          </a:p>
          <a:p>
            <a:pPr marL="285750" indent="-28575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1400" dirty="0" smtClean="0">
                <a:solidFill>
                  <a:schemeClr val="tx1"/>
                </a:solidFill>
              </a:rPr>
              <a:t>The issue becomes more serious if we consider dynamic slot format. </a:t>
            </a:r>
          </a:p>
          <a:p>
            <a:pPr marL="285750" indent="-28575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1400" dirty="0" smtClean="0">
                <a:solidFill>
                  <a:schemeClr val="tx1"/>
                </a:solidFill>
              </a:rPr>
              <a:t>When </a:t>
            </a:r>
            <a:r>
              <a:rPr lang="en-GB" altLang="zh-CN" sz="1400" dirty="0">
                <a:solidFill>
                  <a:schemeClr val="tx1"/>
                </a:solidFill>
              </a:rPr>
              <a:t>SFI is </a:t>
            </a:r>
            <a:r>
              <a:rPr lang="en-GB" altLang="zh-CN" sz="1400" dirty="0" smtClean="0">
                <a:solidFill>
                  <a:schemeClr val="tx1"/>
                </a:solidFill>
              </a:rPr>
              <a:t>indicated by </a:t>
            </a:r>
            <a:r>
              <a:rPr lang="en-GB" altLang="zh-CN" sz="1400" dirty="0">
                <a:solidFill>
                  <a:schemeClr val="tx1"/>
                </a:solidFill>
              </a:rPr>
              <a:t>DCI, the RRC configured slot offset </a:t>
            </a:r>
            <a:r>
              <a:rPr lang="en-GB" altLang="zh-CN" sz="1400" dirty="0" smtClean="0">
                <a:solidFill>
                  <a:schemeClr val="tx1"/>
                </a:solidFill>
              </a:rPr>
              <a:t>may </a:t>
            </a:r>
            <a:r>
              <a:rPr lang="en-GB" altLang="zh-CN" sz="1400" dirty="0">
                <a:solidFill>
                  <a:schemeClr val="tx1"/>
                </a:solidFill>
              </a:rPr>
              <a:t>not be suitable </a:t>
            </a:r>
            <a:r>
              <a:rPr lang="en-GB" altLang="zh-CN" sz="1400" dirty="0" smtClean="0">
                <a:solidFill>
                  <a:schemeClr val="tx1"/>
                </a:solidFill>
              </a:rPr>
              <a:t>anymore, as the following examples. </a:t>
            </a:r>
            <a:r>
              <a:rPr lang="en-US" altLang="zh-CN" sz="1400" dirty="0" smtClean="0">
                <a:solidFill>
                  <a:schemeClr val="tx1"/>
                </a:solidFill>
              </a:rPr>
              <a:t>The specification prohibits NW to do the DCI indication.</a:t>
            </a:r>
            <a:r>
              <a:rPr lang="en-GB" altLang="zh-CN" sz="1400" dirty="0" smtClean="0">
                <a:solidFill>
                  <a:schemeClr val="tx1"/>
                </a:solidFill>
              </a:rPr>
              <a:t> </a:t>
            </a:r>
            <a:r>
              <a:rPr lang="en-GB" altLang="zh-CN" sz="1400" u="sng" dirty="0" smtClean="0">
                <a:solidFill>
                  <a:schemeClr val="tx1"/>
                </a:solidFill>
              </a:rPr>
              <a:t>This </a:t>
            </a:r>
            <a:r>
              <a:rPr lang="en-GB" altLang="zh-CN" sz="1400" u="sng" dirty="0">
                <a:solidFill>
                  <a:schemeClr val="tx1"/>
                </a:solidFill>
              </a:rPr>
              <a:t>will either restrict </a:t>
            </a:r>
            <a:r>
              <a:rPr lang="en-GB" altLang="zh-CN" sz="1400" u="sng" dirty="0" smtClean="0">
                <a:solidFill>
                  <a:schemeClr val="tx1"/>
                </a:solidFill>
              </a:rPr>
              <a:t>RS </a:t>
            </a:r>
            <a:r>
              <a:rPr lang="en-GB" altLang="zh-CN" sz="1400" u="sng" dirty="0">
                <a:solidFill>
                  <a:schemeClr val="tx1"/>
                </a:solidFill>
              </a:rPr>
              <a:t>triggering or SFI indication on slot format.</a:t>
            </a:r>
            <a:endParaRPr lang="en-US" sz="1400" u="sng" dirty="0">
              <a:solidFill>
                <a:schemeClr val="tx1"/>
              </a:solidFill>
            </a:endParaRPr>
          </a:p>
        </p:txBody>
      </p:sp>
      <p:sp>
        <p:nvSpPr>
          <p:cNvPr id="10243" name="Title 2"/>
          <p:cNvSpPr>
            <a:spLocks noGrp="1"/>
          </p:cNvSpPr>
          <p:nvPr>
            <p:ph type="title"/>
          </p:nvPr>
        </p:nvSpPr>
        <p:spPr>
          <a:xfrm>
            <a:off x="336550" y="251971"/>
            <a:ext cx="8513763" cy="723900"/>
          </a:xfrm>
        </p:spPr>
        <p:txBody>
          <a:bodyPr/>
          <a:lstStyle/>
          <a:p>
            <a:r>
              <a:rPr lang="en-US" b="0" dirty="0" smtClean="0">
                <a:ea typeface="微软雅黑" panose="020B0503020204020204" charset="-122"/>
              </a:rPr>
              <a:t>Issue description (2)</a:t>
            </a:r>
          </a:p>
        </p:txBody>
      </p:sp>
      <p:pic>
        <p:nvPicPr>
          <p:cNvPr id="1025" name="图片 8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29"/>
          <a:stretch>
            <a:fillRect/>
          </a:stretch>
        </p:blipFill>
        <p:spPr bwMode="auto">
          <a:xfrm>
            <a:off x="747023" y="2405905"/>
            <a:ext cx="3249409" cy="1688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514710" y="4088528"/>
            <a:ext cx="34817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Triggering offset =2 is suitable for this SFI</a:t>
            </a:r>
            <a:endParaRPr kumimoji="1" lang="zh-CN" altLang="en-US" sz="140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pic>
        <p:nvPicPr>
          <p:cNvPr id="8" name="图片 85"/>
          <p:cNvPicPr/>
          <p:nvPr/>
        </p:nvPicPr>
        <p:blipFill>
          <a:blip r:embed="rId4"/>
          <a:srcRect r="49773"/>
          <a:stretch>
            <a:fillRect/>
          </a:stretch>
        </p:blipFill>
        <p:spPr>
          <a:xfrm>
            <a:off x="4657064" y="2421179"/>
            <a:ext cx="3118884" cy="16581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ectangle 8"/>
          <p:cNvSpPr/>
          <p:nvPr/>
        </p:nvSpPr>
        <p:spPr>
          <a:xfrm>
            <a:off x="4423313" y="4067262"/>
            <a:ext cx="37798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Triggering offset =2 </a:t>
            </a:r>
            <a:r>
              <a:rPr kumimoji="1" lang="en-US" altLang="zh-CN" sz="1400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is not </a:t>
            </a:r>
            <a:r>
              <a:rPr kumimoji="1" lang="en-US" altLang="zh-CN" sz="1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suitable for this SFI</a:t>
            </a:r>
            <a:endParaRPr kumimoji="1" lang="zh-CN" altLang="en-US" sz="140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7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2"/>
          </p:nvPr>
        </p:nvSpPr>
        <p:spPr>
          <a:xfrm>
            <a:off x="234249" y="589289"/>
            <a:ext cx="8616064" cy="2662320"/>
          </a:xfrm>
        </p:spPr>
        <p:txBody>
          <a:bodyPr/>
          <a:lstStyle/>
          <a:p>
            <a:pPr marL="285750" indent="-28575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Postpone the transmission of AP CSI-RS/SRS to the next valid slot, rather than cancelling it.</a:t>
            </a:r>
          </a:p>
          <a:p>
            <a:pPr marL="1028700" lvl="1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200" dirty="0" smtClean="0">
                <a:solidFill>
                  <a:schemeClr val="tx1"/>
                </a:solidFill>
              </a:rPr>
              <a:t>For an aperiodic CSI-RS</a:t>
            </a:r>
            <a:r>
              <a:rPr lang="en-US" altLang="zh-CN" sz="1200" dirty="0" smtClean="0">
                <a:solidFill>
                  <a:srgbClr val="0070C0"/>
                </a:solidFill>
              </a:rPr>
              <a:t>(SRS)</a:t>
            </a:r>
            <a:r>
              <a:rPr lang="en-US" altLang="zh-CN" sz="1200" dirty="0" smtClean="0">
                <a:solidFill>
                  <a:schemeClr val="tx1"/>
                </a:solidFill>
              </a:rPr>
              <a:t> resource set triggering by DCI in slot n, the aperiodic CSI-RS</a:t>
            </a:r>
            <a:r>
              <a:rPr lang="en-US" altLang="zh-CN" sz="1200" dirty="0" smtClean="0">
                <a:solidFill>
                  <a:srgbClr val="0070C0"/>
                </a:solidFill>
              </a:rPr>
              <a:t>(SRS)</a:t>
            </a:r>
            <a:r>
              <a:rPr lang="en-US" altLang="zh-CN" sz="1200" dirty="0" smtClean="0">
                <a:solidFill>
                  <a:schemeClr val="tx1"/>
                </a:solidFill>
              </a:rPr>
              <a:t> resource set is transmitted on the (k+1)-</a:t>
            </a:r>
            <a:r>
              <a:rPr lang="en-US" altLang="zh-CN" sz="1200" dirty="0" err="1" smtClean="0">
                <a:solidFill>
                  <a:schemeClr val="tx1"/>
                </a:solidFill>
              </a:rPr>
              <a:t>th</a:t>
            </a:r>
            <a:r>
              <a:rPr lang="en-US" altLang="zh-CN" sz="1200" dirty="0" smtClean="0">
                <a:solidFill>
                  <a:schemeClr val="tx1"/>
                </a:solidFill>
              </a:rPr>
              <a:t> valid slot within the 10(k+1) slots counting from slot n, where k is configured by higher-layer </a:t>
            </a:r>
            <a:r>
              <a:rPr lang="en-US" altLang="zh-CN" sz="1200" dirty="0">
                <a:solidFill>
                  <a:schemeClr val="tx1"/>
                </a:solidFill>
              </a:rPr>
              <a:t>parameter </a:t>
            </a:r>
            <a:r>
              <a:rPr lang="en-US" altLang="zh-CN" sz="1200" i="1" dirty="0" err="1">
                <a:solidFill>
                  <a:schemeClr val="tx1"/>
                </a:solidFill>
              </a:rPr>
              <a:t>aperiodicTriggeringOffset</a:t>
            </a:r>
            <a:r>
              <a:rPr lang="en-US" altLang="zh-CN" sz="1200" dirty="0">
                <a:solidFill>
                  <a:schemeClr val="tx1"/>
                </a:solidFill>
              </a:rPr>
              <a:t>(</a:t>
            </a:r>
            <a:r>
              <a:rPr lang="en-US" altLang="zh-CN" sz="1200" i="1" dirty="0" err="1">
                <a:solidFill>
                  <a:srgbClr val="0070C0"/>
                </a:solidFill>
              </a:rPr>
              <a:t>slotOffset</a:t>
            </a:r>
            <a:r>
              <a:rPr lang="en-US" altLang="zh-CN" sz="1200" dirty="0" smtClean="0">
                <a:solidFill>
                  <a:schemeClr val="tx1"/>
                </a:solidFill>
              </a:rPr>
              <a:t>) for the aperiodic CSI-RS</a:t>
            </a:r>
            <a:r>
              <a:rPr lang="en-US" altLang="zh-CN" sz="1200" dirty="0" smtClean="0">
                <a:solidFill>
                  <a:srgbClr val="0070C0"/>
                </a:solidFill>
              </a:rPr>
              <a:t>(SRS)</a:t>
            </a:r>
            <a:r>
              <a:rPr lang="en-US" altLang="zh-CN" sz="1200" dirty="0" smtClean="0">
                <a:solidFill>
                  <a:schemeClr val="tx1"/>
                </a:solidFill>
              </a:rPr>
              <a:t> resource set.</a:t>
            </a:r>
            <a:endParaRPr lang="en-US" altLang="zh-CN" sz="1200" dirty="0">
              <a:solidFill>
                <a:schemeClr val="tx1"/>
              </a:solidFill>
            </a:endParaRPr>
          </a:p>
          <a:p>
            <a:pPr marL="1028700" lvl="1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200" dirty="0" smtClean="0">
                <a:solidFill>
                  <a:schemeClr val="tx1"/>
                </a:solidFill>
              </a:rPr>
              <a:t>The </a:t>
            </a:r>
            <a:r>
              <a:rPr lang="en-US" altLang="zh-CN" sz="1200" dirty="0">
                <a:solidFill>
                  <a:schemeClr val="tx1"/>
                </a:solidFill>
              </a:rPr>
              <a:t>slot is considered as valid if there are available </a:t>
            </a:r>
            <a:r>
              <a:rPr lang="en-US" altLang="zh-CN" sz="1200" dirty="0" smtClean="0">
                <a:solidFill>
                  <a:schemeClr val="tx1"/>
                </a:solidFill>
              </a:rPr>
              <a:t>DL</a:t>
            </a:r>
            <a:r>
              <a:rPr lang="en-US" altLang="zh-CN" sz="1200" dirty="0" smtClean="0">
                <a:solidFill>
                  <a:schemeClr val="accent6"/>
                </a:solidFill>
              </a:rPr>
              <a:t>(UL)</a:t>
            </a:r>
            <a:r>
              <a:rPr lang="en-US" altLang="zh-CN" sz="1200" dirty="0" smtClean="0">
                <a:solidFill>
                  <a:schemeClr val="tx1"/>
                </a:solidFill>
              </a:rPr>
              <a:t> </a:t>
            </a:r>
            <a:r>
              <a:rPr lang="en-US" altLang="zh-CN" sz="1200" dirty="0">
                <a:solidFill>
                  <a:schemeClr val="tx1"/>
                </a:solidFill>
              </a:rPr>
              <a:t>symbol(s) for the configured time-domain location(s) in a slot for all the </a:t>
            </a:r>
            <a:r>
              <a:rPr lang="en-US" altLang="zh-CN" sz="1200" dirty="0" smtClean="0">
                <a:solidFill>
                  <a:schemeClr val="tx1"/>
                </a:solidFill>
              </a:rPr>
              <a:t>CSI-RS</a:t>
            </a:r>
            <a:r>
              <a:rPr lang="en-US" altLang="zh-CN" sz="1200" dirty="0" smtClean="0">
                <a:solidFill>
                  <a:schemeClr val="accent6"/>
                </a:solidFill>
              </a:rPr>
              <a:t>(SRS)</a:t>
            </a:r>
            <a:r>
              <a:rPr lang="en-US" altLang="zh-CN" sz="1200" dirty="0" smtClean="0">
                <a:solidFill>
                  <a:schemeClr val="tx1"/>
                </a:solidFill>
              </a:rPr>
              <a:t> </a:t>
            </a:r>
            <a:r>
              <a:rPr lang="en-US" altLang="zh-CN" sz="1200" dirty="0">
                <a:solidFill>
                  <a:schemeClr val="tx1"/>
                </a:solidFill>
              </a:rPr>
              <a:t>resources in the resource set and if it satisfies the minimum timing requirement between triggering PDCCH and all the </a:t>
            </a:r>
            <a:r>
              <a:rPr lang="en-US" altLang="zh-CN" sz="1200" dirty="0" smtClean="0">
                <a:solidFill>
                  <a:schemeClr val="tx1"/>
                </a:solidFill>
              </a:rPr>
              <a:t>CSI-RS</a:t>
            </a:r>
            <a:r>
              <a:rPr lang="en-US" altLang="zh-CN" sz="1200" dirty="0" smtClean="0">
                <a:solidFill>
                  <a:schemeClr val="accent6"/>
                </a:solidFill>
              </a:rPr>
              <a:t>(SRS)</a:t>
            </a:r>
            <a:r>
              <a:rPr lang="en-US" altLang="zh-CN" sz="1200" dirty="0" smtClean="0">
                <a:solidFill>
                  <a:schemeClr val="tx1"/>
                </a:solidFill>
              </a:rPr>
              <a:t> </a:t>
            </a:r>
            <a:r>
              <a:rPr lang="en-US" altLang="zh-CN" sz="1200" dirty="0">
                <a:solidFill>
                  <a:schemeClr val="tx1"/>
                </a:solidFill>
              </a:rPr>
              <a:t>resources in the resource set</a:t>
            </a:r>
            <a:r>
              <a:rPr lang="en-US" altLang="zh-CN" sz="1200" dirty="0" smtClean="0">
                <a:solidFill>
                  <a:schemeClr val="tx1"/>
                </a:solidFill>
              </a:rPr>
              <a:t>.  </a:t>
            </a:r>
          </a:p>
          <a:p>
            <a:pPr marL="1028700" lvl="1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200" dirty="0" smtClean="0">
                <a:solidFill>
                  <a:schemeClr val="tx1"/>
                </a:solidFill>
              </a:rPr>
              <a:t>Only the aperiodic RS resource(s) triggered by the latest DCI is transmitted in case of collision among multiple triggered RS resources.  </a:t>
            </a:r>
          </a:p>
          <a:p>
            <a:pPr marL="285750" lvl="1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A-SRS </a:t>
            </a:r>
            <a:r>
              <a:rPr lang="en-US" altLang="zh-CN" dirty="0">
                <a:solidFill>
                  <a:schemeClr val="tx1"/>
                </a:solidFill>
              </a:rPr>
              <a:t>can be triggered with DCI format 0_1 with UL-SCH=0 and without CSI request.</a:t>
            </a:r>
          </a:p>
          <a:p>
            <a:pPr marL="285750" indent="-28575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zh-CN" sz="1400" dirty="0" smtClean="0">
              <a:solidFill>
                <a:schemeClr val="tx1"/>
              </a:solidFill>
            </a:endParaRPr>
          </a:p>
          <a:p>
            <a:pPr marL="0" lvl="1" indent="0" fontAlgn="auto">
              <a:spcAft>
                <a:spcPts val="0"/>
              </a:spcAft>
              <a:buNone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Examples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0243" name="Title 2"/>
          <p:cNvSpPr>
            <a:spLocks noGrp="1"/>
          </p:cNvSpPr>
          <p:nvPr>
            <p:ph type="title"/>
          </p:nvPr>
        </p:nvSpPr>
        <p:spPr>
          <a:xfrm>
            <a:off x="336550" y="251971"/>
            <a:ext cx="8513763" cy="437190"/>
          </a:xfrm>
        </p:spPr>
        <p:txBody>
          <a:bodyPr/>
          <a:lstStyle/>
          <a:p>
            <a:r>
              <a:rPr lang="en-US" b="0" dirty="0" smtClean="0">
                <a:ea typeface="微软雅黑" panose="020B0503020204020204" charset="-122"/>
              </a:rPr>
              <a:t>Proposal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1987" y="3416238"/>
            <a:ext cx="2033318" cy="677596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1629545" y="3251609"/>
            <a:ext cx="185820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Postpone CSI-RS (offset=1)</a:t>
            </a:r>
            <a:endParaRPr kumimoji="1"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937330" y="3263150"/>
            <a:ext cx="210354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Postpone </a:t>
            </a:r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SRS (</a:t>
            </a:r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offset=1)</a:t>
            </a:r>
            <a:endParaRPr kumimoji="1"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813007"/>
              </p:ext>
            </p:extLst>
          </p:nvPr>
        </p:nvGraphicFramePr>
        <p:xfrm>
          <a:off x="4542281" y="4093833"/>
          <a:ext cx="3358134" cy="9372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9689"/>
                <a:gridCol w="559689"/>
                <a:gridCol w="559689"/>
                <a:gridCol w="559689"/>
                <a:gridCol w="559689"/>
                <a:gridCol w="559689"/>
              </a:tblGrid>
              <a:tr h="138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</a:rPr>
                        <a:t>Slot offset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D</a:t>
                      </a:r>
                      <a:endParaRPr lang="en-US" sz="1000" b="1" i="0" u="none" strike="noStrike" dirty="0">
                        <a:solidFill>
                          <a:schemeClr val="accent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D</a:t>
                      </a:r>
                      <a:endParaRPr lang="en-US" sz="1000" b="1" i="0" u="none" strike="noStrike" dirty="0">
                        <a:solidFill>
                          <a:schemeClr val="accent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D</a:t>
                      </a:r>
                      <a:endParaRPr lang="en-US" sz="1000" b="1" i="0" u="none" strike="noStrike" dirty="0">
                        <a:solidFill>
                          <a:schemeClr val="accent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S</a:t>
                      </a:r>
                      <a:endParaRPr lang="en-US" sz="1000" b="1" i="0" u="none" strike="noStrike" dirty="0">
                        <a:solidFill>
                          <a:schemeClr val="accent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U</a:t>
                      </a:r>
                      <a:endParaRPr lang="en-US" sz="1000" b="1" i="0" u="none" strike="noStrike" dirty="0">
                        <a:solidFill>
                          <a:schemeClr val="accent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  <a:tr h="1385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 smtClean="0">
                          <a:effectLst/>
                        </a:rPr>
                        <a:t>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PDCCH </a:t>
                      </a:r>
                      <a:r>
                        <a:rPr lang="en-US" sz="900" u="none" strike="noStrike" dirty="0" smtClean="0">
                          <a:effectLst/>
                        </a:rPr>
                        <a:t>   SRS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8500">
                <a:tc>
                  <a:txBody>
                    <a:bodyPr/>
                    <a:lstStyle/>
                    <a:p>
                      <a:pPr algn="ctr" fontAlgn="ctr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u="none" strike="noStrike" dirty="0" smtClean="0">
                          <a:effectLst/>
                        </a:rPr>
                        <a:t>PDCCH</a:t>
                      </a: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u="none" strike="noStrike" dirty="0" smtClean="0">
                          <a:effectLst/>
                        </a:rPr>
                        <a:t>SRS</a:t>
                      </a: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350" marR="6350" marT="6350" marB="0" anchor="ctr"/>
                </a:tc>
              </a:tr>
              <a:tr h="138500">
                <a:tc>
                  <a:txBody>
                    <a:bodyPr/>
                    <a:lstStyle/>
                    <a:p>
                      <a:pPr algn="ctr" fontAlgn="ctr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u="none" strike="noStrike" dirty="0" smtClean="0">
                          <a:effectLst/>
                        </a:rPr>
                        <a:t>PDCCH</a:t>
                      </a: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SRS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  <a:tr h="138500">
                <a:tc>
                  <a:txBody>
                    <a:bodyPr/>
                    <a:lstStyle/>
                    <a:p>
                      <a:pPr algn="ctr" fontAlgn="ctr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u="none" strike="noStrike" dirty="0" smtClean="0">
                          <a:effectLst/>
                        </a:rPr>
                        <a:t>PDCCH</a:t>
                      </a: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 dirty="0">
                          <a:effectLst/>
                        </a:rPr>
                        <a:t>SRS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  <a:tr h="138500">
                <a:tc>
                  <a:txBody>
                    <a:bodyPr/>
                    <a:lstStyle/>
                    <a:p>
                      <a:pPr algn="ctr" fontAlgn="ctr"/>
                      <a:endParaRPr lang="en-US" altLang="zh-CN" sz="9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u="none" strike="noStrike" dirty="0" smtClean="0">
                          <a:effectLst/>
                        </a:rPr>
                        <a:t>PDCCH</a:t>
                      </a: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u="none" strike="noStrike" dirty="0" smtClean="0">
                          <a:effectLst/>
                        </a:rPr>
                        <a:t>SRS</a:t>
                      </a: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/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17812" y="4093834"/>
            <a:ext cx="37581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zh-CN" sz="11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Considering </a:t>
            </a:r>
            <a:r>
              <a:rPr kumimoji="1" lang="en-US" altLang="zh-CN" sz="1100" dirty="0" smtClean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typical slot format “DDDSU”, triggering PDCCH now can be put in 4 slots. Now 5 cases for A-SRS trigger are possible if slot offset is 0 or if slot offset is not configured.  </a:t>
            </a:r>
            <a:endParaRPr kumimoji="1" lang="en-US" altLang="zh-CN" sz="110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5167" y="3464831"/>
            <a:ext cx="2145022" cy="58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79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2"/>
          </p:nvPr>
        </p:nvSpPr>
        <p:spPr>
          <a:xfrm>
            <a:off x="305131" y="1005092"/>
            <a:ext cx="8545182" cy="3319401"/>
          </a:xfrm>
          <a:ln w="12700">
            <a:solidFill>
              <a:schemeClr val="accent6"/>
            </a:solidFill>
          </a:ln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1200" dirty="0"/>
              <a:t>5.2.1.5.1	Aperiodic CSI Reporting/Aperiodic </a:t>
            </a:r>
            <a:r>
              <a:rPr lang="en-US" altLang="zh-CN" sz="1200" dirty="0" smtClean="0"/>
              <a:t>CSI-RS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srgbClr val="FF0000"/>
                </a:solidFill>
              </a:rPr>
              <a:t>&lt;Unchanged parts are omitted&gt;</a:t>
            </a:r>
          </a:p>
          <a:p>
            <a:pPr marL="0" lvl="1" indent="0" fontAlgn="auto">
              <a:spcAft>
                <a:spcPts val="0"/>
              </a:spcAft>
              <a:buNone/>
              <a:defRPr/>
            </a:pPr>
            <a:r>
              <a:rPr lang="en-US" altLang="zh-CN" sz="1200" dirty="0"/>
              <a:t>When aperiodic CSI-RS is used with aperiodic reporting, </a:t>
            </a:r>
            <a:r>
              <a:rPr lang="en-US" altLang="zh-CN" sz="1200" strike="sngStrike" dirty="0">
                <a:solidFill>
                  <a:srgbClr val="FF0000"/>
                </a:solidFill>
              </a:rPr>
              <a:t>the CSI-RS offset is configured per resource set by the higher layer parameter </a:t>
            </a:r>
            <a:r>
              <a:rPr lang="en-US" altLang="zh-CN" sz="1200" i="1" strike="sngStrike" dirty="0">
                <a:solidFill>
                  <a:srgbClr val="FF0000"/>
                </a:solidFill>
              </a:rPr>
              <a:t>aperiodicTriggeringOffset</a:t>
            </a:r>
            <a:r>
              <a:rPr lang="en-US" altLang="zh-CN" sz="1200" strike="sngStrike" dirty="0">
                <a:solidFill>
                  <a:srgbClr val="FF0000"/>
                </a:solidFill>
              </a:rPr>
              <a:t>.</a:t>
            </a:r>
            <a:r>
              <a:rPr lang="en-US" altLang="zh-CN" sz="1200" u="sng" dirty="0">
                <a:solidFill>
                  <a:srgbClr val="FF0000"/>
                </a:solidFill>
              </a:rPr>
              <a:t> </a:t>
            </a:r>
            <a:r>
              <a:rPr lang="en-US" altLang="zh-CN" sz="1200" u="sng" dirty="0" smtClean="0">
                <a:solidFill>
                  <a:srgbClr val="FF0000"/>
                </a:solidFill>
              </a:rPr>
              <a:t>for </a:t>
            </a:r>
            <a:r>
              <a:rPr lang="en-US" altLang="zh-CN" sz="1200" u="sng" dirty="0">
                <a:solidFill>
                  <a:srgbClr val="FF0000"/>
                </a:solidFill>
              </a:rPr>
              <a:t>an aperiodic </a:t>
            </a:r>
            <a:r>
              <a:rPr lang="en-US" altLang="zh-CN" sz="1200" u="sng" dirty="0" smtClean="0">
                <a:solidFill>
                  <a:srgbClr val="FF0000"/>
                </a:solidFill>
              </a:rPr>
              <a:t>CSI-RS resource </a:t>
            </a:r>
            <a:r>
              <a:rPr lang="en-US" altLang="zh-CN" sz="1200" u="sng" dirty="0">
                <a:solidFill>
                  <a:srgbClr val="FF0000"/>
                </a:solidFill>
              </a:rPr>
              <a:t>set triggering by DCI in slot n, the aperiodic </a:t>
            </a:r>
            <a:r>
              <a:rPr lang="en-US" altLang="zh-CN" sz="1200" u="sng" dirty="0" smtClean="0">
                <a:solidFill>
                  <a:srgbClr val="FF0000"/>
                </a:solidFill>
              </a:rPr>
              <a:t>CSI-RS </a:t>
            </a:r>
            <a:r>
              <a:rPr lang="en-US" altLang="zh-CN" sz="1200" u="sng" dirty="0">
                <a:solidFill>
                  <a:srgbClr val="FF0000"/>
                </a:solidFill>
              </a:rPr>
              <a:t>resource set is transmitted on the (k+1)-</a:t>
            </a:r>
            <a:r>
              <a:rPr lang="en-US" altLang="zh-CN" sz="1200" u="sng" dirty="0" err="1">
                <a:solidFill>
                  <a:srgbClr val="FF0000"/>
                </a:solidFill>
              </a:rPr>
              <a:t>th</a:t>
            </a:r>
            <a:r>
              <a:rPr lang="en-US" altLang="zh-CN" sz="1200" u="sng" dirty="0">
                <a:solidFill>
                  <a:srgbClr val="FF0000"/>
                </a:solidFill>
              </a:rPr>
              <a:t> valid slot within the </a:t>
            </a:r>
            <a:r>
              <a:rPr lang="en-US" altLang="zh-CN" sz="1200" u="sng" dirty="0" smtClean="0">
                <a:solidFill>
                  <a:srgbClr val="FF0000"/>
                </a:solidFill>
              </a:rPr>
              <a:t>10(k+1) </a:t>
            </a:r>
            <a:r>
              <a:rPr lang="en-US" altLang="zh-CN" sz="1200" u="sng" dirty="0">
                <a:solidFill>
                  <a:srgbClr val="FF0000"/>
                </a:solidFill>
              </a:rPr>
              <a:t>slots counting from slot n, where k is configured by higher-layer parameter </a:t>
            </a:r>
            <a:r>
              <a:rPr lang="en-US" altLang="zh-CN" sz="1200" i="1" u="sng" dirty="0" err="1" smtClean="0">
                <a:solidFill>
                  <a:srgbClr val="FF0000"/>
                </a:solidFill>
              </a:rPr>
              <a:t>aperiodicTriggeringOffset</a:t>
            </a:r>
            <a:r>
              <a:rPr lang="en-US" altLang="zh-CN" sz="1200" u="sng" dirty="0" smtClean="0">
                <a:solidFill>
                  <a:srgbClr val="FF0000"/>
                </a:solidFill>
              </a:rPr>
              <a:t> </a:t>
            </a:r>
            <a:r>
              <a:rPr lang="en-US" altLang="zh-CN" sz="1200" u="sng" dirty="0">
                <a:solidFill>
                  <a:srgbClr val="FF0000"/>
                </a:solidFill>
              </a:rPr>
              <a:t>for the aperiodic </a:t>
            </a:r>
            <a:r>
              <a:rPr lang="en-US" altLang="zh-CN" sz="1200" u="sng" dirty="0" smtClean="0">
                <a:solidFill>
                  <a:srgbClr val="FF0000"/>
                </a:solidFill>
              </a:rPr>
              <a:t>CSI-RS </a:t>
            </a:r>
            <a:r>
              <a:rPr lang="en-US" altLang="zh-CN" sz="1200" u="sng" dirty="0">
                <a:solidFill>
                  <a:srgbClr val="FF0000"/>
                </a:solidFill>
              </a:rPr>
              <a:t>resource </a:t>
            </a:r>
            <a:r>
              <a:rPr lang="en-US" altLang="zh-CN" sz="1200" u="sng" dirty="0" smtClean="0">
                <a:solidFill>
                  <a:srgbClr val="FF0000"/>
                </a:solidFill>
              </a:rPr>
              <a:t>set. </a:t>
            </a:r>
            <a:r>
              <a:rPr lang="en-US" altLang="zh-CN" sz="1200" u="sng" dirty="0">
                <a:solidFill>
                  <a:srgbClr val="FF0000"/>
                </a:solidFill>
              </a:rPr>
              <a:t>The slot is considered as valid if there are available </a:t>
            </a:r>
            <a:r>
              <a:rPr lang="en-US" altLang="zh-CN" sz="1200" u="sng" dirty="0" smtClean="0">
                <a:solidFill>
                  <a:srgbClr val="FF0000"/>
                </a:solidFill>
              </a:rPr>
              <a:t>DL </a:t>
            </a:r>
            <a:r>
              <a:rPr lang="en-US" altLang="zh-CN" sz="1200" u="sng" dirty="0">
                <a:solidFill>
                  <a:srgbClr val="FF0000"/>
                </a:solidFill>
              </a:rPr>
              <a:t>symbol(s) for the configured time-domain location(s) in a slot for all the </a:t>
            </a:r>
            <a:r>
              <a:rPr lang="en-US" altLang="zh-CN" sz="1200" u="sng" dirty="0" smtClean="0">
                <a:solidFill>
                  <a:srgbClr val="FF0000"/>
                </a:solidFill>
              </a:rPr>
              <a:t>CSI-RS </a:t>
            </a:r>
            <a:r>
              <a:rPr lang="en-US" altLang="zh-CN" sz="1200" u="sng" dirty="0">
                <a:solidFill>
                  <a:srgbClr val="FF0000"/>
                </a:solidFill>
              </a:rPr>
              <a:t>resources in the resource set and if it satisfies the minimum timing requirement between triggering PDCCH and all the </a:t>
            </a:r>
            <a:r>
              <a:rPr lang="en-US" altLang="zh-CN" sz="1200" u="sng" dirty="0" smtClean="0">
                <a:solidFill>
                  <a:srgbClr val="FF0000"/>
                </a:solidFill>
              </a:rPr>
              <a:t>CSI-RS </a:t>
            </a:r>
            <a:r>
              <a:rPr lang="en-US" altLang="zh-CN" sz="1200" u="sng" dirty="0">
                <a:solidFill>
                  <a:srgbClr val="FF0000"/>
                </a:solidFill>
              </a:rPr>
              <a:t>resources in the resource set</a:t>
            </a:r>
            <a:r>
              <a:rPr lang="en-US" altLang="zh-CN" sz="1200" u="sng" dirty="0" smtClean="0">
                <a:solidFill>
                  <a:srgbClr val="FF0000"/>
                </a:solidFill>
              </a:rPr>
              <a:t>. </a:t>
            </a:r>
            <a:r>
              <a:rPr lang="en-US" altLang="zh-CN" sz="1200" u="sng" dirty="0">
                <a:solidFill>
                  <a:srgbClr val="FF0000"/>
                </a:solidFill>
              </a:rPr>
              <a:t>Only the aperiodic </a:t>
            </a:r>
            <a:r>
              <a:rPr lang="en-US" altLang="zh-CN" sz="1200" u="sng" dirty="0" smtClean="0">
                <a:solidFill>
                  <a:srgbClr val="FF0000"/>
                </a:solidFill>
              </a:rPr>
              <a:t>CSI-RS resource(s) </a:t>
            </a:r>
            <a:r>
              <a:rPr lang="en-US" altLang="zh-CN" sz="1200" u="sng" dirty="0">
                <a:solidFill>
                  <a:srgbClr val="FF0000"/>
                </a:solidFill>
              </a:rPr>
              <a:t>triggered by the latest DCI is transmitted in case of collision among multiple triggered </a:t>
            </a:r>
            <a:r>
              <a:rPr lang="en-US" altLang="zh-CN" sz="1200" u="sng" dirty="0" smtClean="0">
                <a:solidFill>
                  <a:srgbClr val="FF0000"/>
                </a:solidFill>
              </a:rPr>
              <a:t>CSI-RS </a:t>
            </a:r>
            <a:r>
              <a:rPr lang="en-US" altLang="zh-CN" sz="1200" u="sng" dirty="0">
                <a:solidFill>
                  <a:srgbClr val="FF0000"/>
                </a:solidFill>
              </a:rPr>
              <a:t>resources.</a:t>
            </a:r>
            <a:r>
              <a:rPr lang="en-US" altLang="zh-CN" sz="1200" u="sng" dirty="0" smtClean="0">
                <a:solidFill>
                  <a:srgbClr val="FF0000"/>
                </a:solidFill>
              </a:rPr>
              <a:t> </a:t>
            </a:r>
            <a:r>
              <a:rPr lang="en-US" altLang="zh-CN" sz="1200" strike="sngStrike" dirty="0" smtClean="0">
                <a:solidFill>
                  <a:srgbClr val="FF0000"/>
                </a:solidFill>
              </a:rPr>
              <a:t>The </a:t>
            </a:r>
            <a:r>
              <a:rPr lang="en-US" altLang="zh-CN" sz="1200" strike="sngStrike" dirty="0">
                <a:solidFill>
                  <a:srgbClr val="FF0000"/>
                </a:solidFill>
              </a:rPr>
              <a:t>CSI-RS triggering </a:t>
            </a:r>
            <a:r>
              <a:rPr lang="en-US" altLang="zh-CN" sz="1200" strike="sngStrike" dirty="0" smtClean="0">
                <a:solidFill>
                  <a:srgbClr val="FF0000"/>
                </a:solidFill>
              </a:rPr>
              <a:t>offset </a:t>
            </a:r>
            <a:r>
              <a:rPr lang="en-US" altLang="zh-CN" sz="1200" u="sng" dirty="0" smtClean="0">
                <a:solidFill>
                  <a:srgbClr val="FF0000"/>
                </a:solidFill>
              </a:rPr>
              <a:t>k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has the values of {0, 1, 2, 3, 4, 16, 24}</a:t>
            </a:r>
            <a:r>
              <a:rPr lang="en-US" altLang="zh-CN" sz="1200" strike="sngStrike" dirty="0">
                <a:solidFill>
                  <a:srgbClr val="FF0000"/>
                </a:solidFill>
              </a:rPr>
              <a:t> slots</a:t>
            </a:r>
            <a:r>
              <a:rPr lang="en-US" altLang="zh-CN" sz="1200" dirty="0"/>
              <a:t>. If all the associated trigger states do not have the higher layer parameter </a:t>
            </a:r>
            <a:r>
              <a:rPr lang="en-US" altLang="zh-CN" sz="1200" i="1" dirty="0"/>
              <a:t>qcl-Type</a:t>
            </a:r>
            <a:r>
              <a:rPr lang="en-US" altLang="zh-CN" sz="1200" dirty="0"/>
              <a:t> set to 'QCL-TypeD' in the corresponding TCI states , </a:t>
            </a:r>
            <a:r>
              <a:rPr lang="en-US" altLang="zh-CN" sz="1200" strike="sngStrike" dirty="0">
                <a:solidFill>
                  <a:srgbClr val="FF0000"/>
                </a:solidFill>
              </a:rPr>
              <a:t>the CSI-RS triggering </a:t>
            </a:r>
            <a:r>
              <a:rPr lang="en-US" altLang="zh-CN" sz="1200" strike="sngStrike" dirty="0" smtClean="0">
                <a:solidFill>
                  <a:srgbClr val="FF0000"/>
                </a:solidFill>
              </a:rPr>
              <a:t>offset </a:t>
            </a:r>
            <a:r>
              <a:rPr lang="en-US" altLang="zh-CN" sz="1200" u="sng" dirty="0" smtClean="0">
                <a:solidFill>
                  <a:srgbClr val="FF0000"/>
                </a:solidFill>
              </a:rPr>
              <a:t>k</a:t>
            </a:r>
            <a:r>
              <a:rPr lang="en-US" altLang="zh-CN" sz="1200" dirty="0" smtClean="0"/>
              <a:t> is </a:t>
            </a:r>
            <a:r>
              <a:rPr lang="en-US" altLang="zh-CN" sz="1200" dirty="0"/>
              <a:t>fixed to zero. The aperiodic triggering offset of the CSI-IM follows offset of the associated NZP CSI-RS for channel measurement.</a:t>
            </a:r>
          </a:p>
          <a:p>
            <a:pPr marL="0" lvl="1" indent="0" fontAlgn="auto">
              <a:spcAft>
                <a:spcPts val="0"/>
              </a:spcAft>
              <a:buNone/>
              <a:defRPr/>
            </a:pPr>
            <a:r>
              <a:rPr lang="en-US" altLang="zh-CN" sz="1200" dirty="0">
                <a:solidFill>
                  <a:srgbClr val="FF0000"/>
                </a:solidFill>
              </a:rPr>
              <a:t>&lt;Unchanged parts are omitted&gt;</a:t>
            </a:r>
          </a:p>
          <a:p>
            <a:pPr marL="0" lvl="1" indent="0" fontAlgn="auto">
              <a:spcAft>
                <a:spcPts val="0"/>
              </a:spcAft>
              <a:buNone/>
              <a:defRPr/>
            </a:pPr>
            <a:endParaRPr lang="en-US" altLang="zh-CN" sz="1100" u="sng" dirty="0" smtClean="0"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en-US" altLang="zh-CN" sz="1400" dirty="0"/>
          </a:p>
          <a:p>
            <a:pPr fontAlgn="auto">
              <a:spcAft>
                <a:spcPts val="0"/>
              </a:spcAft>
              <a:defRPr/>
            </a:pPr>
            <a:endParaRPr lang="en-US" altLang="zh-CN" dirty="0" smtClean="0"/>
          </a:p>
        </p:txBody>
      </p:sp>
      <p:sp>
        <p:nvSpPr>
          <p:cNvPr id="10243" name="Title 2"/>
          <p:cNvSpPr>
            <a:spLocks noGrp="1"/>
          </p:cNvSpPr>
          <p:nvPr>
            <p:ph type="title"/>
          </p:nvPr>
        </p:nvSpPr>
        <p:spPr>
          <a:xfrm>
            <a:off x="336550" y="136815"/>
            <a:ext cx="8513763" cy="723900"/>
          </a:xfrm>
        </p:spPr>
        <p:txBody>
          <a:bodyPr/>
          <a:lstStyle/>
          <a:p>
            <a:r>
              <a:rPr lang="en-US" b="0" dirty="0" smtClean="0">
                <a:ea typeface="微软雅黑" panose="020B0503020204020204" charset="-122"/>
              </a:rPr>
              <a:t>TP recommendation – Part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6550" y="617680"/>
            <a:ext cx="2860412" cy="19938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defRPr/>
            </a:pPr>
            <a:r>
              <a:rPr kumimoji="1"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TPs 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to TS 38.214</a:t>
            </a:r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88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itle 2"/>
          <p:cNvSpPr>
            <a:spLocks noGrp="1"/>
          </p:cNvSpPr>
          <p:nvPr>
            <p:ph type="title"/>
          </p:nvPr>
        </p:nvSpPr>
        <p:spPr>
          <a:xfrm>
            <a:off x="336550" y="136815"/>
            <a:ext cx="8513763" cy="723900"/>
          </a:xfrm>
        </p:spPr>
        <p:txBody>
          <a:bodyPr/>
          <a:lstStyle/>
          <a:p>
            <a:r>
              <a:rPr lang="en-US" b="0" dirty="0" smtClean="0">
                <a:ea typeface="微软雅黑" panose="020B0503020204020204" charset="-122"/>
              </a:rPr>
              <a:t>TP recommendation – Part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3712" y="720809"/>
            <a:ext cx="2860412" cy="19938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defRPr/>
            </a:pPr>
            <a:r>
              <a:rPr kumimoji="1"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TPs 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to TS 38.214</a:t>
            </a:r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1"/>
              <p:cNvSpPr txBox="1">
                <a:spLocks/>
              </p:cNvSpPr>
              <p:nvPr/>
            </p:nvSpPr>
            <p:spPr bwMode="auto">
              <a:xfrm>
                <a:off x="273712" y="1245328"/>
                <a:ext cx="8576601" cy="3429799"/>
              </a:xfrm>
              <a:prstGeom prst="rect">
                <a:avLst/>
              </a:prstGeom>
              <a:noFill/>
              <a:ln w="12700">
                <a:solidFill>
                  <a:schemeClr val="accent6"/>
                </a:solidFill>
                <a:miter lim="800000"/>
              </a:ln>
            </p:spPr>
            <p:txBody>
              <a:bodyPr vert="horz" wrap="square" lIns="0" tIns="0" rIns="0" bIns="0" numCol="1" rtlCol="0" anchor="t" anchorCtr="0" compatLnSpc="1">
                <a:noAutofit/>
              </a:bodyPr>
              <a:lstStyle>
                <a:lvl1pPr algn="l" defTabSz="457200" rtl="0" eaLnBrk="1" fontAlgn="base" hangingPunct="1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lang="zh-CN" altLang="en-US" sz="1800" kern="1200" baseline="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</a:defRPr>
                </a:lvl1pPr>
                <a:lvl2pPr marL="742950" indent="-285750" algn="l" defTabSz="457200" rtl="0" eaLnBrk="1" fontAlgn="base" hangingPunct="1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kumimoji="1" lang="zh-CN" altLang="en-US" sz="1400" b="0" i="0" kern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</a:defRPr>
                </a:lvl2pPr>
                <a:lvl3pPr marL="1143000" indent="-228600" algn="l" defTabSz="457200" rtl="0" eaLnBrk="1" fontAlgn="base" hangingPunct="1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微软雅黑" panose="020B0503020204020204" charset="-122"/>
                    <a:cs typeface="+mn-cs"/>
                  </a:defRPr>
                </a:lvl3pPr>
                <a:lvl4pPr marL="1600200" indent="-228600" algn="l" defTabSz="457200" rtl="0" eaLnBrk="1" fontAlgn="base" hangingPunct="1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1400" kern="1200">
                    <a:solidFill>
                      <a:schemeClr val="tx1"/>
                    </a:solidFill>
                    <a:latin typeface="+mn-lt"/>
                    <a:ea typeface="微软雅黑" panose="020B0503020204020204" charset="-122"/>
                    <a:cs typeface="+mn-cs"/>
                  </a:defRPr>
                </a:lvl4pPr>
                <a:lvl5pPr marL="2057400" indent="-228600" algn="l" defTabSz="457200" rtl="0" eaLnBrk="1" fontAlgn="base" hangingPunct="1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200" kern="1200">
                    <a:solidFill>
                      <a:schemeClr val="tx1"/>
                    </a:solidFill>
                    <a:latin typeface="+mn-lt"/>
                    <a:ea typeface="微软雅黑" panose="020B0503020204020204" charset="-122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 panose="020B0604020202020204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200" dirty="0" smtClean="0"/>
                  <a:t>6.2.1	UE sounding procedure</a:t>
                </a:r>
              </a:p>
              <a:p>
                <a:pPr fontAlgn="auto">
                  <a:spcAft>
                    <a:spcPts val="0"/>
                  </a:spcAft>
                  <a:defRPr/>
                </a:pPr>
                <a:r>
                  <a:rPr lang="en-US" altLang="zh-CN" sz="1200" dirty="0" smtClean="0">
                    <a:solidFill>
                      <a:srgbClr val="FF0000"/>
                    </a:solidFill>
                  </a:rPr>
                  <a:t>&lt;Unchanged parts are omitted&gt;</a:t>
                </a:r>
              </a:p>
              <a:p>
                <a:pPr marL="914400" lvl="1" indent="-171450" fontAlgn="auto">
                  <a:spcAft>
                    <a:spcPts val="0"/>
                  </a:spcAft>
                  <a:buFont typeface="Arial" panose="020B0604020202020204" pitchFamily="34" charset="0"/>
                  <a:buChar char="−"/>
                  <a:defRPr/>
                </a:pPr>
                <a:r>
                  <a:rPr lang="en-US" altLang="zh-CN" sz="1200" dirty="0"/>
                  <a:t>If the UE receives the DCI triggering aperiodic SRS in slot </a:t>
                </a:r>
                <a:r>
                  <a:rPr lang="en-US" altLang="zh-CN" sz="1200" i="1" dirty="0"/>
                  <a:t>n</a:t>
                </a:r>
                <a:r>
                  <a:rPr lang="en-US" altLang="zh-CN" sz="1200" dirty="0"/>
                  <a:t>, </a:t>
                </a:r>
                <a:r>
                  <a:rPr lang="en-US" altLang="zh-CN" sz="1200" u="sng" dirty="0" smtClean="0">
                    <a:solidFill>
                      <a:srgbClr val="FF0000"/>
                    </a:solidFill>
                  </a:rPr>
                  <a:t>the aperiodic SRS </a:t>
                </a:r>
                <a:r>
                  <a:rPr lang="en-US" altLang="zh-CN" sz="1200" u="sng" dirty="0">
                    <a:solidFill>
                      <a:srgbClr val="FF0000"/>
                    </a:solidFill>
                  </a:rPr>
                  <a:t>resource set is transmitted on the (k+1)-</a:t>
                </a:r>
                <a:r>
                  <a:rPr lang="en-US" altLang="zh-CN" sz="1200" u="sng" dirty="0" err="1">
                    <a:solidFill>
                      <a:srgbClr val="FF0000"/>
                    </a:solidFill>
                  </a:rPr>
                  <a:t>th</a:t>
                </a:r>
                <a:r>
                  <a:rPr lang="en-US" altLang="zh-CN" sz="1200" u="sng" dirty="0">
                    <a:solidFill>
                      <a:srgbClr val="FF0000"/>
                    </a:solidFill>
                  </a:rPr>
                  <a:t> valid slot within the 10(k+1) slots counting from slot </a:t>
                </a:r>
                <a14:m>
                  <m:oMath xmlns:m="http://schemas.openxmlformats.org/officeDocument/2006/math">
                    <m:d>
                      <m:dPr>
                        <m:begChr m:val="⌊"/>
                        <m:endChr m:val="⌋"/>
                        <m:ctrlPr>
                          <a:rPr lang="en-US" altLang="zh-CN" sz="1200" i="1" u="sng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200" i="1" u="sng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200" i="1" u="sng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⋅</m:t>
                        </m:r>
                        <m:f>
                          <m:fPr>
                            <m:ctrlPr>
                              <a:rPr lang="en-US" altLang="zh-CN" sz="1200" i="1" u="sng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1200" i="1" u="sng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1200" i="1" u="sng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p>
                                <m:sSub>
                                  <m:sSubPr>
                                    <m:ctrlPr>
                                      <a:rPr lang="en-US" altLang="zh-CN" sz="1200" i="1" u="sng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200" i="1" u="sng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𝜇</m:t>
                                    </m:r>
                                  </m:e>
                                  <m:sub>
                                    <m:r>
                                      <a:rPr lang="en-US" altLang="zh-CN" sz="1200" i="1" u="sng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𝑆𝑅𝑆</m:t>
                                    </m:r>
                                  </m:sub>
                                </m:sSub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altLang="zh-CN" sz="1200" i="1" u="sng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1200" i="1" u="sng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p>
                                <m:sSub>
                                  <m:sSubPr>
                                    <m:ctrlPr>
                                      <a:rPr lang="en-US" altLang="zh-CN" sz="1200" i="1" u="sng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200" i="1" u="sng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𝜇</m:t>
                                    </m:r>
                                  </m:e>
                                  <m:sub>
                                    <m:r>
                                      <a:rPr lang="en-US" altLang="zh-CN" sz="1200" i="1" u="sng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𝑃𝐷𝐶𝐶𝐻</m:t>
                                    </m:r>
                                  </m:sub>
                                </m:sSub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lang="en-US" altLang="zh-CN" sz="1200" u="sng" dirty="0">
                    <a:solidFill>
                      <a:srgbClr val="FF0000"/>
                    </a:solidFill>
                  </a:rPr>
                  <a:t>, where k is configured by higher-layer parameter </a:t>
                </a:r>
                <a:r>
                  <a:rPr lang="en-US" altLang="zh-CN" sz="1200" i="1" u="sng" dirty="0" err="1" smtClean="0">
                    <a:solidFill>
                      <a:srgbClr val="FF0000"/>
                    </a:solidFill>
                  </a:rPr>
                  <a:t>slotOffset</a:t>
                </a:r>
                <a:r>
                  <a:rPr lang="en-US" altLang="zh-CN" sz="1200" u="sng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1200" u="sng" dirty="0">
                    <a:solidFill>
                      <a:srgbClr val="FF0000"/>
                    </a:solidFill>
                  </a:rPr>
                  <a:t>for the aperiodic </a:t>
                </a:r>
                <a:r>
                  <a:rPr lang="en-US" altLang="zh-CN" sz="1200" u="sng" dirty="0" smtClean="0">
                    <a:solidFill>
                      <a:srgbClr val="FF0000"/>
                    </a:solidFill>
                  </a:rPr>
                  <a:t>SRS </a:t>
                </a:r>
                <a:r>
                  <a:rPr lang="en-US" altLang="zh-CN" sz="1200" u="sng" dirty="0">
                    <a:solidFill>
                      <a:srgbClr val="FF0000"/>
                    </a:solidFill>
                  </a:rPr>
                  <a:t>resource </a:t>
                </a:r>
                <a:r>
                  <a:rPr lang="en-US" altLang="zh-CN" sz="1200" u="sng" dirty="0" smtClean="0">
                    <a:solidFill>
                      <a:srgbClr val="FF0000"/>
                    </a:solidFill>
                  </a:rPr>
                  <a:t>set </a:t>
                </a:r>
                <a:r>
                  <a:rPr lang="en-US" altLang="zh-CN" sz="1200" strike="sngStrike" dirty="0" smtClean="0">
                    <a:solidFill>
                      <a:srgbClr val="FF0000"/>
                    </a:solidFill>
                  </a:rPr>
                  <a:t>the </a:t>
                </a:r>
                <a:r>
                  <a:rPr lang="en-US" altLang="zh-CN" sz="1200" strike="sngStrike" dirty="0">
                    <a:solidFill>
                      <a:srgbClr val="FF0000"/>
                    </a:solidFill>
                  </a:rPr>
                  <a:t>UE transmits aperiodic SRS in each of the triggered SRS resource set(s) in </a:t>
                </a:r>
                <a:r>
                  <a:rPr lang="en-US" altLang="zh-CN" sz="1200" strike="sngStrike" dirty="0" smtClean="0">
                    <a:solidFill>
                      <a:srgbClr val="FF0000"/>
                    </a:solidFill>
                  </a:rPr>
                  <a:t>slot </a:t>
                </a:r>
                <a14:m>
                  <m:oMath xmlns:m="http://schemas.openxmlformats.org/officeDocument/2006/math">
                    <m:d>
                      <m:dPr>
                        <m:begChr m:val="⌊"/>
                        <m:endChr m:val="⌋"/>
                        <m:ctrlPr>
                          <a:rPr lang="en-US" altLang="zh-CN" sz="1200" i="1" strike="sngStrike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200" b="0" i="1" strike="sngStrike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1200" b="0" i="1" strike="sngStrike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⋅</m:t>
                        </m:r>
                        <m:f>
                          <m:fPr>
                            <m:ctrlPr>
                              <a:rPr lang="en-US" altLang="zh-CN" sz="1200" b="0" i="1" strike="sngStrike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1200" b="0" i="1" strike="sngStrike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1200" b="0" i="1" strike="sngStrike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p>
                                <m:sSub>
                                  <m:sSubPr>
                                    <m:ctrlPr>
                                      <a:rPr lang="en-US" altLang="zh-CN" sz="1200" b="0" i="1" strike="sngStrike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200" b="0" i="1" strike="sngStrike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𝜇</m:t>
                                    </m:r>
                                  </m:e>
                                  <m:sub>
                                    <m:r>
                                      <a:rPr lang="en-US" altLang="zh-CN" sz="1200" b="0" i="1" strike="sngStrike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𝑆𝑅𝑆</m:t>
                                    </m:r>
                                  </m:sub>
                                </m:sSub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altLang="zh-CN" sz="1200" i="1" strike="sngStrike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1200" i="1" strike="sngStrike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p>
                                <m:sSub>
                                  <m:sSubPr>
                                    <m:ctrlPr>
                                      <a:rPr lang="en-US" altLang="zh-CN" sz="1200" i="1" strike="sngStrike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200" i="1" strike="sngStrike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𝜇</m:t>
                                    </m:r>
                                  </m:e>
                                  <m:sub>
                                    <m:r>
                                      <a:rPr lang="en-US" altLang="zh-CN" sz="1200" b="0" i="1" strike="sngStrike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𝑃𝐷𝐶𝐶𝐻</m:t>
                                    </m:r>
                                  </m:sub>
                                </m:sSub>
                              </m:sup>
                            </m:sSup>
                          </m:den>
                        </m:f>
                      </m:e>
                    </m:d>
                    <m:r>
                      <a:rPr lang="en-US" altLang="zh-CN" sz="1200" b="0" i="1" strike="sngStrike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1200" b="0" i="1" strike="sngStrike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altLang="zh-CN" sz="1200" strike="sngStrike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1200" strike="sngStrike" dirty="0">
                    <a:solidFill>
                      <a:srgbClr val="FF0000"/>
                    </a:solidFill>
                  </a:rPr>
                  <a:t>where </a:t>
                </a:r>
                <a:r>
                  <a:rPr lang="en-US" altLang="zh-CN" sz="1200" i="1" strike="sngStrike" dirty="0">
                    <a:solidFill>
                      <a:srgbClr val="FF0000"/>
                    </a:solidFill>
                  </a:rPr>
                  <a:t>k</a:t>
                </a:r>
                <a:r>
                  <a:rPr lang="en-US" altLang="zh-CN" sz="1200" strike="sngStrike" dirty="0">
                    <a:solidFill>
                      <a:srgbClr val="FF0000"/>
                    </a:solidFill>
                  </a:rPr>
                  <a:t> is configured via higher layer parameter </a:t>
                </a:r>
                <a:r>
                  <a:rPr lang="en-US" altLang="zh-CN" sz="1200" i="1" strike="sngStrike" dirty="0">
                    <a:solidFill>
                      <a:srgbClr val="FF0000"/>
                    </a:solidFill>
                  </a:rPr>
                  <a:t>slotOffset </a:t>
                </a:r>
                <a:r>
                  <a:rPr lang="en-US" altLang="zh-CN" sz="1200" strike="sngStrike" dirty="0">
                    <a:solidFill>
                      <a:srgbClr val="FF0000"/>
                    </a:solidFill>
                  </a:rPr>
                  <a:t>for each </a:t>
                </a:r>
                <a:r>
                  <a:rPr lang="en-US" altLang="zh-CN" sz="1200" strike="sngStrike" dirty="0" smtClean="0">
                    <a:solidFill>
                      <a:srgbClr val="FF0000"/>
                    </a:solidFill>
                  </a:rPr>
                  <a:t>triggered SRS resources set</a:t>
                </a:r>
                <a:r>
                  <a:rPr lang="en-US" altLang="zh-CN" sz="1200" dirty="0" smtClean="0"/>
                  <a:t> and is based on the subcarrier spacing of the triggered SRS transmission,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2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altLang="zh-CN" sz="1200" b="0" i="1" smtClean="0">
                            <a:latin typeface="Cambria Math" panose="02040503050406030204" pitchFamily="18" charset="0"/>
                          </a:rPr>
                          <m:t>𝑆𝑅𝑆</m:t>
                        </m:r>
                      </m:sub>
                    </m:sSub>
                  </m:oMath>
                </a14:m>
                <a:r>
                  <a:rPr lang="en-US" altLang="zh-CN" sz="1200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1200" dirty="0" smtClean="0"/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2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altLang="zh-CN" sz="1200" b="0" i="1" smtClean="0">
                            <a:latin typeface="Cambria Math" panose="02040503050406030204" pitchFamily="18" charset="0"/>
                          </a:rPr>
                          <m:t>𝑃𝐷𝐶𝐶𝐻</m:t>
                        </m:r>
                      </m:sub>
                    </m:sSub>
                  </m:oMath>
                </a14:m>
                <a:r>
                  <a:rPr lang="en-US" altLang="zh-CN" sz="1200" dirty="0" smtClean="0"/>
                  <a:t> are </a:t>
                </a:r>
                <a:r>
                  <a:rPr lang="en-US" altLang="zh-CN" sz="1200" dirty="0"/>
                  <a:t>the subcarrier spacing configurations for triggered SRS and PDCCH carrying the triggering command respectively.</a:t>
                </a:r>
                <a:r>
                  <a:rPr lang="en-US" altLang="zh-CN" sz="1200" u="sng" dirty="0">
                    <a:solidFill>
                      <a:srgbClr val="FF0000"/>
                    </a:solidFill>
                  </a:rPr>
                  <a:t> The slot is considered as valid if there are available </a:t>
                </a:r>
                <a:r>
                  <a:rPr lang="en-US" altLang="zh-CN" sz="1200" u="sng" dirty="0" smtClean="0">
                    <a:solidFill>
                      <a:srgbClr val="FF0000"/>
                    </a:solidFill>
                  </a:rPr>
                  <a:t>UL </a:t>
                </a:r>
                <a:r>
                  <a:rPr lang="en-US" altLang="zh-CN" sz="1200" u="sng" dirty="0">
                    <a:solidFill>
                      <a:srgbClr val="FF0000"/>
                    </a:solidFill>
                  </a:rPr>
                  <a:t>symbol(s) for the configured time-domain location(s) in a slot for all the </a:t>
                </a:r>
                <a:r>
                  <a:rPr lang="en-US" altLang="zh-CN" sz="1200" u="sng" dirty="0" smtClean="0">
                    <a:solidFill>
                      <a:srgbClr val="FF0000"/>
                    </a:solidFill>
                  </a:rPr>
                  <a:t>SRS </a:t>
                </a:r>
                <a:r>
                  <a:rPr lang="en-US" altLang="zh-CN" sz="1200" u="sng" dirty="0">
                    <a:solidFill>
                      <a:srgbClr val="FF0000"/>
                    </a:solidFill>
                  </a:rPr>
                  <a:t>resources in the resource set and if it satisfies the minimum timing requirement between triggering PDCCH and all the </a:t>
                </a:r>
                <a:r>
                  <a:rPr lang="en-US" altLang="zh-CN" sz="1200" u="sng" dirty="0" smtClean="0">
                    <a:solidFill>
                      <a:srgbClr val="FF0000"/>
                    </a:solidFill>
                  </a:rPr>
                  <a:t>SRS </a:t>
                </a:r>
                <a:r>
                  <a:rPr lang="en-US" altLang="zh-CN" sz="1200" u="sng" dirty="0">
                    <a:solidFill>
                      <a:srgbClr val="FF0000"/>
                    </a:solidFill>
                  </a:rPr>
                  <a:t>resources in the resource set. Only the aperiodic </a:t>
                </a:r>
                <a:r>
                  <a:rPr lang="en-US" altLang="zh-CN" sz="1200" u="sng" dirty="0" smtClean="0">
                    <a:solidFill>
                      <a:srgbClr val="FF0000"/>
                    </a:solidFill>
                  </a:rPr>
                  <a:t>SRS </a:t>
                </a:r>
                <a:r>
                  <a:rPr lang="en-US" altLang="zh-CN" sz="1200" u="sng" dirty="0">
                    <a:solidFill>
                      <a:srgbClr val="FF0000"/>
                    </a:solidFill>
                  </a:rPr>
                  <a:t>resource(s) triggered by the latest DCI is transmitted in case of collision among multiple triggered </a:t>
                </a:r>
                <a:r>
                  <a:rPr lang="en-US" altLang="zh-CN" sz="1200" u="sng" dirty="0" smtClean="0">
                    <a:solidFill>
                      <a:srgbClr val="FF0000"/>
                    </a:solidFill>
                  </a:rPr>
                  <a:t>SRS </a:t>
                </a:r>
                <a:r>
                  <a:rPr lang="en-US" altLang="zh-CN" sz="1200" u="sng" dirty="0">
                    <a:solidFill>
                      <a:srgbClr val="FF0000"/>
                    </a:solidFill>
                  </a:rPr>
                  <a:t>resources.</a:t>
                </a:r>
              </a:p>
              <a:p>
                <a:pPr fontAlgn="auto"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rgbClr val="FF0000"/>
                    </a:solidFill>
                  </a:rPr>
                  <a:t>&lt;Unchanged parts are omitted</a:t>
                </a:r>
                <a:r>
                  <a:rPr lang="en-US" altLang="zh-CN" sz="1200" dirty="0" smtClean="0">
                    <a:solidFill>
                      <a:srgbClr val="FF0000"/>
                    </a:solidFill>
                  </a:rPr>
                  <a:t>&gt;</a:t>
                </a:r>
                <a:endParaRPr lang="en-US" altLang="zh-CN" sz="1200" dirty="0" smtClean="0"/>
              </a:p>
              <a:p>
                <a:pPr fontAlgn="auto">
                  <a:spcAft>
                    <a:spcPts val="0"/>
                  </a:spcAft>
                  <a:defRPr/>
                </a:pPr>
                <a:endParaRPr lang="en-US" altLang="zh-CN" sz="1200" dirty="0"/>
              </a:p>
            </p:txBody>
          </p:sp>
        </mc:Choice>
        <mc:Fallback xmlns="">
          <p:sp>
            <p:nvSpPr>
              <p:cNvPr id="6" name="Content Placeholder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3712" y="1245328"/>
                <a:ext cx="8576601" cy="3429799"/>
              </a:xfrm>
              <a:prstGeom prst="rect">
                <a:avLst/>
              </a:prstGeom>
              <a:blipFill rotWithShape="0">
                <a:blip r:embed="rId3"/>
                <a:stretch>
                  <a:fillRect l="-1065" t="-885" r="-1136"/>
                </a:stretch>
              </a:blipFill>
              <a:ln w="12700">
                <a:solidFill>
                  <a:schemeClr val="accent6"/>
                </a:solidFill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11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itle 2"/>
          <p:cNvSpPr>
            <a:spLocks noGrp="1"/>
          </p:cNvSpPr>
          <p:nvPr>
            <p:ph type="title"/>
          </p:nvPr>
        </p:nvSpPr>
        <p:spPr>
          <a:xfrm>
            <a:off x="336550" y="251971"/>
            <a:ext cx="8513763" cy="437190"/>
          </a:xfrm>
        </p:spPr>
        <p:txBody>
          <a:bodyPr/>
          <a:lstStyle/>
          <a:p>
            <a:r>
              <a:rPr lang="en-US" altLang="zh-CN" dirty="0"/>
              <a:t>TP recommendation – Part 3</a:t>
            </a:r>
            <a:endParaRPr lang="en-US" b="0" dirty="0" smtClean="0">
              <a:ea typeface="微软雅黑" panose="020B0503020204020204" charset="-122"/>
            </a:endParaRPr>
          </a:p>
        </p:txBody>
      </p:sp>
      <p:sp>
        <p:nvSpPr>
          <p:cNvPr id="10" name="Content Placeholder 1"/>
          <p:cNvSpPr txBox="1">
            <a:spLocks/>
          </p:cNvSpPr>
          <p:nvPr/>
        </p:nvSpPr>
        <p:spPr bwMode="auto">
          <a:xfrm>
            <a:off x="320840" y="1359186"/>
            <a:ext cx="8545182" cy="2872605"/>
          </a:xfrm>
          <a:prstGeom prst="rect">
            <a:avLst/>
          </a:prstGeom>
          <a:noFill/>
          <a:ln w="12700">
            <a:solidFill>
              <a:schemeClr val="accent6"/>
            </a:solidFill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>
            <a:lvl1pPr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kumimoji="1" lang="zh-CN" altLang="en-US" sz="180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11430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3pPr>
            <a:lvl4pPr marL="16002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4pPr>
            <a:lvl5pPr marL="20574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 smtClean="0"/>
              <a:t>7.3.1.1.2	Format 0_1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srgbClr val="FF0000"/>
                </a:solidFill>
              </a:rPr>
              <a:t>&lt;Unchanged parts are omitted&gt;</a:t>
            </a:r>
          </a:p>
          <a:p>
            <a:endParaRPr lang="en-US" altLang="zh-CN" sz="1200" dirty="0" smtClean="0"/>
          </a:p>
          <a:p>
            <a:pPr marL="914400" lvl="1" indent="-171450">
              <a:buFont typeface="SimSun" panose="02010600030101010101" pitchFamily="2" charset="-122"/>
              <a:buChar char="－"/>
            </a:pPr>
            <a:r>
              <a:rPr lang="en-US" altLang="zh-CN" sz="1200" dirty="0" smtClean="0">
                <a:solidFill>
                  <a:srgbClr val="FF0000"/>
                </a:solidFill>
              </a:rPr>
              <a:t>&lt; Unchanged parts are omitted &gt;</a:t>
            </a:r>
          </a:p>
          <a:p>
            <a:pPr marL="914400" lvl="1" indent="-171450">
              <a:buFont typeface="SimSun" panose="02010600030101010101" pitchFamily="2" charset="-122"/>
              <a:buChar char="－"/>
            </a:pPr>
            <a:r>
              <a:rPr lang="en-US" altLang="zh-CN" sz="1200" dirty="0" smtClean="0">
                <a:solidFill>
                  <a:schemeClr val="tx1"/>
                </a:solidFill>
              </a:rPr>
              <a:t>UL-SCH indicator – 1 bit. A value of "1" indicates UL-SCH shall be transmitted on the PUSCH and a value of "0" indicates UL-SCH shall not be transmitted on the PUSCH. Except for DCI format 0_1 with CRC scrambled by SP-CSI-RNTI, a UE is not expected to receive a DCI format 0_1 with UL-SCH indicator of "0" and CSI request of all zero(s</a:t>
            </a:r>
            <a:r>
              <a:rPr lang="en-US" altLang="zh-CN" sz="1200" dirty="0" smtClean="0">
                <a:solidFill>
                  <a:srgbClr val="FF0000"/>
                </a:solidFill>
              </a:rPr>
              <a:t>) and SRS request of all zero(s)</a:t>
            </a:r>
            <a:r>
              <a:rPr lang="en-US" altLang="zh-CN" sz="1200" dirty="0" smtClean="0">
                <a:solidFill>
                  <a:schemeClr val="tx1"/>
                </a:solidFill>
              </a:rPr>
              <a:t>.</a:t>
            </a:r>
          </a:p>
          <a:p>
            <a:pPr lvl="1" indent="0">
              <a:buNone/>
            </a:pPr>
            <a:endParaRPr lang="en-US" altLang="zh-CN" sz="1200" dirty="0" smtClean="0"/>
          </a:p>
          <a:p>
            <a:pPr marL="914400" lvl="1" indent="-171450">
              <a:buFont typeface="SimSun" panose="02010600030101010101" pitchFamily="2" charset="-122"/>
              <a:buChar char="－"/>
            </a:pPr>
            <a:r>
              <a:rPr lang="en-US" altLang="zh-CN" sz="1200" dirty="0" smtClean="0">
                <a:solidFill>
                  <a:srgbClr val="FF0000"/>
                </a:solidFill>
              </a:rPr>
              <a:t>&lt;Unchanged parts are omitted&gt;</a:t>
            </a:r>
          </a:p>
          <a:p>
            <a:pPr marL="914400" lvl="1" indent="-171450">
              <a:buFont typeface="SimSun" panose="02010600030101010101" pitchFamily="2" charset="-122"/>
              <a:buChar char="－"/>
            </a:pPr>
            <a:endParaRPr lang="en-US" altLang="zh-CN" sz="1000" dirty="0" smtClean="0"/>
          </a:p>
          <a:p>
            <a:pPr marL="914400" lvl="1" indent="-171450">
              <a:buFont typeface="SimSun" panose="02010600030101010101" pitchFamily="2" charset="-122"/>
              <a:buChar char="－"/>
            </a:pPr>
            <a:endParaRPr lang="en-US" altLang="zh-CN" sz="700" dirty="0" smtClean="0"/>
          </a:p>
          <a:p>
            <a:endParaRPr lang="en-US" altLang="zh-CN" sz="1000" dirty="0" smtClean="0">
              <a:solidFill>
                <a:srgbClr val="FF0000"/>
              </a:solidFill>
            </a:endParaRPr>
          </a:p>
          <a:p>
            <a:endParaRPr lang="en-US" altLang="zh-CN" sz="1000" dirty="0" smtClean="0"/>
          </a:p>
          <a:p>
            <a:pPr fontAlgn="auto">
              <a:spcAft>
                <a:spcPts val="0"/>
              </a:spcAft>
              <a:defRPr/>
            </a:pPr>
            <a:endParaRPr lang="en-US" altLang="zh-CN" sz="1000" dirty="0"/>
          </a:p>
        </p:txBody>
      </p:sp>
      <p:sp>
        <p:nvSpPr>
          <p:cNvPr id="11" name="TextBox 3"/>
          <p:cNvSpPr txBox="1"/>
          <p:nvPr/>
        </p:nvSpPr>
        <p:spPr>
          <a:xfrm>
            <a:off x="398427" y="916996"/>
            <a:ext cx="2860412" cy="19938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defRPr/>
            </a:pPr>
            <a:r>
              <a:rPr kumimoji="1"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TP 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to TS </a:t>
            </a:r>
            <a:r>
              <a:rPr kumimoji="1"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38.212</a:t>
            </a:r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04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 smtClean="0">
                <a:ea typeface="微软雅黑" panose="020B0503020204020204" charset="-122"/>
              </a:rPr>
              <a:t>Thank you</a:t>
            </a:r>
            <a:endParaRPr sz="2400" smtClean="0"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TE-Confidential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4631</TotalTime>
  <Words>654</Words>
  <Application>Microsoft Office PowerPoint</Application>
  <PresentationFormat>On-screen Show (16:9)</PresentationFormat>
  <Paragraphs>107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Heiti SC Light</vt:lpstr>
      <vt:lpstr>SimSun</vt:lpstr>
      <vt:lpstr>SimSun</vt:lpstr>
      <vt:lpstr>微软雅黑</vt:lpstr>
      <vt:lpstr>Arial</vt:lpstr>
      <vt:lpstr>Calibri</vt:lpstr>
      <vt:lpstr>Cambria Math</vt:lpstr>
      <vt:lpstr>Times</vt:lpstr>
      <vt:lpstr>Times New Roman</vt:lpstr>
      <vt:lpstr>ZTE-Confidential-16X9</vt:lpstr>
      <vt:lpstr>3GPP TSG RAN WG1 Meeting #98bis                                                                   Chongqing, China, 14th – 20th October, 2019 Agenda Item:     7.2.14 Document for:   Discussion and Decision </vt:lpstr>
      <vt:lpstr>Issue description (1)</vt:lpstr>
      <vt:lpstr>Issue description (2)</vt:lpstr>
      <vt:lpstr>Proposal </vt:lpstr>
      <vt:lpstr>TP recommendation – Part 1</vt:lpstr>
      <vt:lpstr>TP recommendation – Part 2</vt:lpstr>
      <vt:lpstr>TP recommendation – Part 3</vt:lpstr>
      <vt:lpstr>Thank you</vt:lpstr>
    </vt:vector>
  </TitlesOfParts>
  <Company>ZTE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ZTE</dc:creator>
  <cp:lastModifiedBy>ZTE</cp:lastModifiedBy>
  <cp:revision>196</cp:revision>
  <dcterms:created xsi:type="dcterms:W3CDTF">2019-09-27T06:20:00Z</dcterms:created>
  <dcterms:modified xsi:type="dcterms:W3CDTF">2019-10-16T01:41:13Z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2052-10.8.2.7027</vt:lpwstr>
  </property>
</Properties>
</file>