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 bookmarkIdSeed="4">
  <p:sldMasterIdLst>
    <p:sldMasterId id="2147483676" r:id="rId1"/>
    <p:sldMasterId id="2147483701" r:id="rId2"/>
  </p:sldMasterIdLst>
  <p:notesMasterIdLst>
    <p:notesMasterId r:id="rId10"/>
  </p:notesMasterIdLst>
  <p:handoutMasterIdLst>
    <p:handoutMasterId r:id="rId11"/>
  </p:handoutMasterIdLst>
  <p:sldIdLst>
    <p:sldId id="259" r:id="rId3"/>
    <p:sldId id="604" r:id="rId4"/>
    <p:sldId id="607" r:id="rId5"/>
    <p:sldId id="609" r:id="rId6"/>
    <p:sldId id="612" r:id="rId7"/>
    <p:sldId id="611" r:id="rId8"/>
    <p:sldId id="261" r:id="rId9"/>
  </p:sldIdLst>
  <p:sldSz cx="12192000" cy="6858000"/>
  <p:notesSz cx="7315200" cy="96012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Ericsson Capital TT" panose="02000503000000020004" pitchFamily="2" charset="0"/>
      <p:regular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604"/>
            <p14:sldId id="607"/>
            <p14:sldId id="609"/>
            <p14:sldId id="612"/>
            <p14:sldId id="611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A"/>
    <a:srgbClr val="00A9D4"/>
    <a:srgbClr val="FFFFFF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30" autoAdjust="0"/>
    <p:restoredTop sz="95319" autoAdjust="0"/>
  </p:normalViewPr>
  <p:slideViewPr>
    <p:cSldViewPr snapToGrid="0" snapToObjects="1">
      <p:cViewPr varScale="1">
        <p:scale>
          <a:sx n="110" d="100"/>
          <a:sy n="110" d="100"/>
        </p:scale>
        <p:origin x="1470" y="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51" d="100"/>
          <a:sy n="51" d="100"/>
        </p:scale>
        <p:origin x="2964" y="96"/>
      </p:cViewPr>
      <p:guideLst>
        <p:guide orient="horz" pos="3024"/>
        <p:guide pos="230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8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2017-01-10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8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4144212" y="0"/>
            <a:ext cx="3169301" cy="4807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2017-01-10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4144212" y="9118933"/>
            <a:ext cx="3169301" cy="480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302" cy="4807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455613" y="719138"/>
            <a:ext cx="6403975" cy="3602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8933"/>
            <a:ext cx="3169302" cy="480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732026" y="4560988"/>
            <a:ext cx="5851148" cy="43206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5613" y="719138"/>
            <a:ext cx="6403975" cy="360203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520" y="4560571"/>
            <a:ext cx="5852160" cy="43205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2017-01-10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72999-CD10-4DE5-86B5-9AED46A5D87B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5613" y="719138"/>
            <a:ext cx="6403975" cy="36020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2017-01-10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1780C7-0140-4F6E-BB03-319ACE2BFCB4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605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02970520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>
            <a:normAutofit/>
          </a:bodyPr>
          <a:lstStyle>
            <a:lvl1pPr>
              <a:defRPr b="1">
                <a:solidFill>
                  <a:srgbClr val="7030A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1162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1083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09825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75645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6587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44026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04943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7533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599539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113249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57399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69086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27290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908513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44662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064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Ericsson  |  2017-08-15  |  Page </a:t>
            </a:r>
            <a:fld id="{E3A7E6D2-3577-4184-B648-ACA18899A2D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 Page </a:t>
            </a:r>
            <a:fld id="{35BEE6A2-906B-41EA-8717-76EECF9C5C4A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374040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Highlights on NR UE feature list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pPr algn="ctr"/>
            <a:r>
              <a:rPr lang="en-US" dirty="0"/>
              <a:t>Ericsson</a:t>
            </a:r>
          </a:p>
        </p:txBody>
      </p:sp>
      <p:sp>
        <p:nvSpPr>
          <p:cNvPr id="6" name="テキスト ボックス 4">
            <a:extLst>
              <a:ext uri="{FF2B5EF4-FFF2-40B4-BE49-F238E27FC236}">
                <a16:creationId xmlns:a16="http://schemas.microsoft.com/office/drawing/2014/main" id="{96C22036-452E-49AD-B288-C682E1F15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987" y="381000"/>
            <a:ext cx="46025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nn-NO" altLang="zh-CN" sz="2000" dirty="0"/>
              <a:t>3GPP TSG RAN WG1 #95</a:t>
            </a:r>
          </a:p>
          <a:p>
            <a:r>
              <a:rPr lang="en-GB" dirty="0"/>
              <a:t>Spokane, USA, November 12</a:t>
            </a:r>
            <a:r>
              <a:rPr lang="en-GB" baseline="30000" dirty="0"/>
              <a:t>th</a:t>
            </a:r>
            <a:r>
              <a:rPr lang="en-GB" dirty="0"/>
              <a:t> – 16</a:t>
            </a:r>
            <a:r>
              <a:rPr lang="en-GB" baseline="30000" dirty="0"/>
              <a:t>th</a:t>
            </a:r>
            <a:r>
              <a:rPr lang="en-GB" dirty="0"/>
              <a:t>, 2018</a:t>
            </a:r>
            <a:endParaRPr kumimoji="1" lang="en-US" altLang="zh-CN" sz="2000" dirty="0"/>
          </a:p>
          <a:p>
            <a:r>
              <a:rPr kumimoji="1" lang="en-US" altLang="zh-CN" sz="2000" dirty="0"/>
              <a:t>Agenda item – 7.1.7</a:t>
            </a:r>
            <a:endParaRPr kumimoji="1" lang="ja-JP" alt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60963D-F201-4D24-B57A-E227EAC9E03E}"/>
              </a:ext>
            </a:extLst>
          </p:cNvPr>
          <p:cNvSpPr txBox="1"/>
          <p:nvPr/>
        </p:nvSpPr>
        <p:spPr>
          <a:xfrm>
            <a:off x="7790576" y="414556"/>
            <a:ext cx="1596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R1-1813253</a:t>
            </a:r>
            <a:endParaRPr lang="en-US" dirty="0"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E807-984B-464B-8DD8-DD02CAC4E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Exploiting beam correspondence allows measurement and reporting from DL beam management procedures to support UL beamforming</a:t>
            </a:r>
          </a:p>
          <a:p>
            <a:pPr lvl="2"/>
            <a:r>
              <a:rPr lang="en-US" dirty="0"/>
              <a:t>Avoids excessive air interface load from UL beam management procedures based on SRS beam sweeping (per UE)</a:t>
            </a:r>
          </a:p>
          <a:p>
            <a:pPr lvl="2"/>
            <a:r>
              <a:rPr lang="en-US" dirty="0"/>
              <a:t>Simplifies network operation</a:t>
            </a:r>
          </a:p>
          <a:p>
            <a:pPr lvl="1"/>
            <a:r>
              <a:rPr lang="en-US" dirty="0"/>
              <a:t>All UEs must be capable of a certain degree of beam correspondence to be able to access the network</a:t>
            </a:r>
          </a:p>
          <a:p>
            <a:pPr lvl="2"/>
            <a:r>
              <a:rPr lang="en-US" dirty="0"/>
              <a:t>Transmit PRACH/MSG3 in the same direction as the detected SS/PBCH block</a:t>
            </a:r>
          </a:p>
          <a:p>
            <a:pPr lvl="1"/>
            <a:r>
              <a:rPr lang="en-US" dirty="0"/>
              <a:t>Additional UL beam management procedures (SRS beam sweep) to support high gain (narrow) UL beamforming is an optimization</a:t>
            </a:r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Proposal: </a:t>
            </a:r>
          </a:p>
          <a:p>
            <a:pPr lvl="1"/>
            <a:r>
              <a:rPr lang="en-US" dirty="0"/>
              <a:t>Mandatory without capability signaling for FR2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A0CF52-38CB-4E21-9875-3E0CB003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2-20 beam correspondence</a:t>
            </a:r>
          </a:p>
        </p:txBody>
      </p:sp>
    </p:spTree>
    <p:extLst>
      <p:ext uri="{BB962C8B-B14F-4D97-AF65-F5344CB8AC3E}">
        <p14:creationId xmlns:p14="http://schemas.microsoft.com/office/powerpoint/2010/main" val="3859257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C640F4-A1D1-458A-A8D6-7F5A9F0663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/>
              <a:t>Motivation</a:t>
            </a:r>
          </a:p>
          <a:p>
            <a:pPr lvl="1"/>
            <a:r>
              <a:rPr lang="en-US" sz="1800" dirty="0"/>
              <a:t>UE complexity driven by the number </a:t>
            </a:r>
            <a:r>
              <a:rPr lang="en-US" sz="1800" i="1" dirty="0"/>
              <a:t>simultaneously active </a:t>
            </a:r>
            <a:r>
              <a:rPr lang="en-US" sz="1800" dirty="0"/>
              <a:t>CSI-RS resources/ports, not the number of configured ones</a:t>
            </a:r>
          </a:p>
          <a:p>
            <a:pPr lvl="2"/>
            <a:r>
              <a:rPr lang="en-US" sz="1800" dirty="0"/>
              <a:t>Introduction of Components 4 &amp; 5 (simultaneous resources/ports) supersedes the need to limit configured CSI-RS resources/ports </a:t>
            </a:r>
          </a:p>
          <a:p>
            <a:pPr lvl="2"/>
            <a:r>
              <a:rPr lang="en-US" sz="1800" dirty="0"/>
              <a:t>Restricting the number of configured CSI-RS resources can severely impact network performance and gNB flexibility</a:t>
            </a:r>
          </a:p>
          <a:p>
            <a:pPr lvl="2"/>
            <a:r>
              <a:rPr lang="en-US" sz="1800" dirty="0"/>
              <a:t>CSI-RS resources are configured per BWP, too low capability necessitates RRC reconfiguration upon BWP switch</a:t>
            </a:r>
            <a:endParaRPr lang="en-US" sz="2000" dirty="0"/>
          </a:p>
          <a:p>
            <a:r>
              <a:rPr lang="en-US" sz="2000" dirty="0"/>
              <a:t>Proposals</a:t>
            </a:r>
          </a:p>
          <a:p>
            <a:pPr lvl="1"/>
            <a:r>
              <a:rPr lang="en-US" sz="1400" dirty="0"/>
              <a:t>2-33: </a:t>
            </a:r>
          </a:p>
          <a:p>
            <a:pPr lvl="2"/>
            <a:r>
              <a:rPr lang="en-US" sz="1400" dirty="0"/>
              <a:t>Component 1:16 configured CSI-RS resources is the smallest possible value</a:t>
            </a:r>
          </a:p>
          <a:p>
            <a:pPr lvl="2"/>
            <a:r>
              <a:rPr lang="en-US" sz="1400" dirty="0"/>
              <a:t>Component 2: Remove component on maximum number of configured ports, this impacts neither complexity nor memory</a:t>
            </a:r>
          </a:p>
          <a:p>
            <a:pPr lvl="2"/>
            <a:r>
              <a:rPr lang="en-US" sz="1400" dirty="0"/>
              <a:t>Component 3: 4 configured CSI-IM resources is the smallest possible value</a:t>
            </a:r>
          </a:p>
          <a:p>
            <a:pPr lvl="2"/>
            <a:r>
              <a:rPr lang="en-US" sz="1400" dirty="0"/>
              <a:t>Component 5: 32 simultaneous NZP CSI-RS ports is the smallest possible value for FR1, 8 is smallest value for FR2</a:t>
            </a:r>
          </a:p>
          <a:p>
            <a:pPr lvl="2"/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508AE7-217F-4480-9525-9773031E0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2-33  CSI-RS capability</a:t>
            </a:r>
          </a:p>
        </p:txBody>
      </p:sp>
    </p:spTree>
    <p:extLst>
      <p:ext uri="{BB962C8B-B14F-4D97-AF65-F5344CB8AC3E}">
        <p14:creationId xmlns:p14="http://schemas.microsoft.com/office/powerpoint/2010/main" val="3013384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8B38847-F6A5-4ACC-838B-CA9D93B92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2-51 C 4: For FR2, up to 64 SSBs, corresponding to different beams, can be configured in a cell. Each beam should be associated to a TRS for tracking in a corresponding configured TCI state</a:t>
            </a:r>
          </a:p>
          <a:p>
            <a:pPr lvl="2"/>
            <a:r>
              <a:rPr lang="en-US" dirty="0"/>
              <a:t>Otherwise, RRC reconfiguration is needed even when the UE moves within the cell!</a:t>
            </a:r>
          </a:p>
          <a:p>
            <a:pPr lvl="2"/>
            <a:r>
              <a:rPr lang="en-US" dirty="0"/>
              <a:t>It is already mandatory for the UE to support 64 configured TCI states</a:t>
            </a:r>
          </a:p>
          <a:p>
            <a:pPr lvl="1"/>
            <a:r>
              <a:rPr lang="en-US" dirty="0"/>
              <a:t>2-51 C5: </a:t>
            </a:r>
          </a:p>
          <a:p>
            <a:pPr lvl="2"/>
            <a:r>
              <a:rPr lang="en-US" dirty="0"/>
              <a:t>Since QCL Type A cannot be conveyed across CCs, each CCs will need a separate set of TRSs</a:t>
            </a:r>
          </a:p>
          <a:p>
            <a:pPr lvl="2"/>
            <a:r>
              <a:rPr lang="en-US" dirty="0"/>
              <a:t>In FR2, CA will be deployed already in the initial phase</a:t>
            </a:r>
          </a:p>
          <a:p>
            <a:pPr lvl="2"/>
            <a:r>
              <a:rPr lang="en-US" dirty="0"/>
              <a:t>To support 8 carriers with a reasonable number of beams, close to 100 TRSs will be needed</a:t>
            </a:r>
          </a:p>
          <a:p>
            <a:pPr lvl="1"/>
            <a:r>
              <a:rPr lang="en-US" dirty="0"/>
              <a:t>The number of “active” TRSs a UE can simultaneously track is reported as separate capability in Component 3.</a:t>
            </a:r>
          </a:p>
          <a:p>
            <a:pPr lvl="1"/>
            <a:r>
              <a:rPr lang="en-US" dirty="0"/>
              <a:t>Note that one TRS is configured using 2 or 4 CSI-RS resources. The maximum number of CSI-RS resources that can be configured also provides an upper bound on the maximum number of TRSs</a:t>
            </a:r>
          </a:p>
          <a:p>
            <a:pPr lvl="1"/>
            <a:r>
              <a:rPr lang="en-US" dirty="0"/>
              <a:t>Additionally, allowing UE to report burst length 1 or 2 introduces fragmentation as one TRS per group of </a:t>
            </a:r>
            <a:r>
              <a:rPr lang="en-US" dirty="0" err="1"/>
              <a:t>Ues</a:t>
            </a:r>
            <a:r>
              <a:rPr lang="en-US" dirty="0"/>
              <a:t> must be configured which leads to unnecessary overhead. </a:t>
            </a:r>
          </a:p>
          <a:p>
            <a:r>
              <a:rPr lang="en-US" sz="2000" dirty="0"/>
              <a:t>Proposals</a:t>
            </a:r>
          </a:p>
          <a:p>
            <a:pPr lvl="1"/>
            <a:r>
              <a:rPr lang="en-US" sz="1400" dirty="0"/>
              <a:t>2-51: </a:t>
            </a:r>
          </a:p>
          <a:p>
            <a:pPr lvl="2"/>
            <a:r>
              <a:rPr lang="en-US" sz="1400" dirty="0"/>
              <a:t>Component 4: 64 configured TRS per CC is the smallest possible value</a:t>
            </a:r>
          </a:p>
          <a:p>
            <a:pPr lvl="2"/>
            <a:r>
              <a:rPr lang="en-US" sz="1400" dirty="0"/>
              <a:t>Component 5: 128 configured TRS across CCs is the smallest possible value</a:t>
            </a:r>
          </a:p>
          <a:p>
            <a:pPr lvl="2"/>
            <a:r>
              <a:rPr lang="en-US" sz="1400" dirty="0"/>
              <a:t>Component 2 (burst length) to be removed</a:t>
            </a:r>
            <a:r>
              <a:rPr lang="en-US" sz="1100" dirty="0"/>
              <a:t>, i.e. </a:t>
            </a:r>
            <a:r>
              <a:rPr lang="en-GB" sz="1400" dirty="0"/>
              <a:t>mandate support of both burst lengths</a:t>
            </a:r>
            <a:endParaRPr lang="en-US" sz="11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5A4DBE-E257-42E7-9B5E-D4F110E80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2-51 TRS</a:t>
            </a:r>
          </a:p>
        </p:txBody>
      </p:sp>
    </p:spTree>
    <p:extLst>
      <p:ext uri="{BB962C8B-B14F-4D97-AF65-F5344CB8AC3E}">
        <p14:creationId xmlns:p14="http://schemas.microsoft.com/office/powerpoint/2010/main" val="88714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E807-984B-464B-8DD8-DD02CAC4E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The FG name for 2-55, “SRS Tx switching”, is misleading, since it controls the configuration of SRS transmission for DL CSI Acquisition purpose, with or without actual antenna switching</a:t>
            </a:r>
          </a:p>
          <a:p>
            <a:pPr lvl="2"/>
            <a:r>
              <a:rPr lang="en-US" dirty="0"/>
              <a:t>A UE can report support of Tx antenna switching (1T2R, 2T4R, 1T4R) or support of only SRS transmission without switching (1T1R, 2T2R, 4T4R)</a:t>
            </a:r>
          </a:p>
          <a:p>
            <a:pPr lvl="2"/>
            <a:r>
              <a:rPr lang="en-US" dirty="0"/>
              <a:t>A UE supporting ‘1T1R’, ‘2T2R’, or ‘4T4R’ should be capable of sounding on a fixed (non-switched) set of antennas according to its reported capability in FG 2-53</a:t>
            </a:r>
          </a:p>
          <a:p>
            <a:pPr lvl="1"/>
            <a:r>
              <a:rPr lang="en-US" dirty="0"/>
              <a:t>Reciprocity-based DL beamforming is central to NR design</a:t>
            </a:r>
          </a:p>
          <a:p>
            <a:pPr lvl="2"/>
            <a:r>
              <a:rPr lang="en-US" dirty="0"/>
              <a:t>Support of SRS transmission, without antenna switching, for DL CSI acquisition purpose crucial for NW performance</a:t>
            </a:r>
          </a:p>
          <a:p>
            <a:pPr lvl="2"/>
            <a:r>
              <a:rPr lang="en-US" dirty="0"/>
              <a:t>Support of basic antenna switching (1T2R) will give a significant capacity boost and enable multi-layer transmission also in reciprocity-based operation</a:t>
            </a:r>
          </a:p>
          <a:p>
            <a:pPr lvl="2"/>
            <a:endParaRPr lang="en-US" dirty="0"/>
          </a:p>
          <a:p>
            <a:endParaRPr lang="en-US" dirty="0"/>
          </a:p>
          <a:p>
            <a:r>
              <a:rPr lang="en-US" dirty="0"/>
              <a:t>Proposal: </a:t>
            </a:r>
          </a:p>
          <a:p>
            <a:pPr lvl="1"/>
            <a:r>
              <a:rPr lang="en-US" dirty="0"/>
              <a:t>2-55 is Mandatory with UE capability signaling for FR1</a:t>
            </a:r>
          </a:p>
          <a:p>
            <a:pPr lvl="2"/>
            <a:r>
              <a:rPr lang="en-US" dirty="0"/>
              <a:t>Rename the FG to “SRS transmission for DL CSI acquisition”</a:t>
            </a:r>
          </a:p>
          <a:p>
            <a:pPr lvl="2"/>
            <a:r>
              <a:rPr lang="en-US" dirty="0"/>
              <a:t>Change the wording “SRS antennas” to “subset/set of antennas sounded by SRS”</a:t>
            </a:r>
          </a:p>
          <a:p>
            <a:pPr lvl="2"/>
            <a:r>
              <a:rPr lang="en-US" dirty="0"/>
              <a:t>Mandatory with capability signaling to support ‘1T2R’ and at least one of {‘1T1R’, ‘2T2R’, or ‘4T4R’} according to the UE’s reported capability in FG 2-53</a:t>
            </a:r>
          </a:p>
          <a:p>
            <a:pPr lvl="2"/>
            <a:r>
              <a:rPr lang="en-US" dirty="0"/>
              <a:t>Clarify that ‘1T1R’, ‘2T2R’, or ‘4T4R implies sounding using the maximum number of ports/resource a UE supports according to the UE’s reported capability in FG 2-53 (may be a subset of Rx antennas)</a:t>
            </a:r>
          </a:p>
          <a:p>
            <a:pPr lvl="3"/>
            <a:r>
              <a:rPr lang="en-US" dirty="0"/>
              <a:t>Clarify that this applies at least to UE classes which use the </a:t>
            </a:r>
            <a:r>
              <a:rPr lang="en-US" i="1" dirty="0"/>
              <a:t>same</a:t>
            </a:r>
            <a:r>
              <a:rPr lang="en-US" dirty="0"/>
              <a:t> antennas for Tx and Rx </a:t>
            </a:r>
          </a:p>
          <a:p>
            <a:pPr lvl="2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A0CF52-38CB-4E21-9875-3E0CB003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2-55 </a:t>
            </a:r>
            <a:r>
              <a:rPr lang="en-US" dirty="0" err="1"/>
              <a:t>srs</a:t>
            </a:r>
            <a:r>
              <a:rPr lang="en-US" dirty="0"/>
              <a:t> </a:t>
            </a:r>
            <a:r>
              <a:rPr lang="en-US" dirty="0" err="1"/>
              <a:t>tx</a:t>
            </a:r>
            <a:r>
              <a:rPr lang="en-US" dirty="0"/>
              <a:t> switch</a:t>
            </a:r>
          </a:p>
        </p:txBody>
      </p:sp>
    </p:spTree>
    <p:extLst>
      <p:ext uri="{BB962C8B-B14F-4D97-AF65-F5344CB8AC3E}">
        <p14:creationId xmlns:p14="http://schemas.microsoft.com/office/powerpoint/2010/main" val="3591761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E807-984B-464B-8DD8-DD02CAC4E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The FG 2-59 proposes to introduce a limitation in the number of configured spatial relations. </a:t>
            </a:r>
          </a:p>
          <a:p>
            <a:pPr lvl="2"/>
            <a:r>
              <a:rPr lang="en-US" dirty="0"/>
              <a:t>However, as has been concluded for FG 2-4 C-2, there is no significant complexity impact of the number of configured spatial relations.</a:t>
            </a:r>
          </a:p>
          <a:p>
            <a:pPr lvl="2"/>
            <a:endParaRPr lang="en-US" dirty="0"/>
          </a:p>
          <a:p>
            <a:endParaRPr lang="en-US" dirty="0"/>
          </a:p>
          <a:p>
            <a:r>
              <a:rPr lang="en-US" dirty="0"/>
              <a:t>Proposal: </a:t>
            </a:r>
          </a:p>
          <a:p>
            <a:pPr lvl="1"/>
            <a:r>
              <a:rPr lang="en-US" dirty="0"/>
              <a:t>2-59 is removed</a:t>
            </a:r>
          </a:p>
          <a:p>
            <a:pPr lvl="2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A0CF52-38CB-4E21-9875-3E0CB003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2-59 Configured Spatial relations</a:t>
            </a:r>
          </a:p>
        </p:txBody>
      </p:sp>
    </p:spTree>
    <p:extLst>
      <p:ext uri="{BB962C8B-B14F-4D97-AF65-F5344CB8AC3E}">
        <p14:creationId xmlns:p14="http://schemas.microsoft.com/office/powerpoint/2010/main" val="4286367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0</TotalTime>
  <Words>877</Words>
  <Application>Microsoft Office PowerPoint</Application>
  <PresentationFormat>Widescreen</PresentationFormat>
  <Paragraphs>83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Ericsson Capital TT</vt:lpstr>
      <vt:lpstr>PresentationTemplate2011</vt:lpstr>
      <vt:lpstr>1_PresentationTemplate2011</vt:lpstr>
      <vt:lpstr>Highlights on NR UE feature list</vt:lpstr>
      <vt:lpstr>2-20 beam correspondence</vt:lpstr>
      <vt:lpstr>2-33  CSI-RS capability</vt:lpstr>
      <vt:lpstr>2-51 TRS</vt:lpstr>
      <vt:lpstr>2-55 srs tx switch</vt:lpstr>
      <vt:lpstr>2-59 Configured Spatial relations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/>
  <cp:revision>1</cp:revision>
  <dcterms:created xsi:type="dcterms:W3CDTF">2018-09-29T03:42:03Z</dcterms:created>
  <dcterms:modified xsi:type="dcterms:W3CDTF">2018-11-03T06:07:27Z</dcterms:modified>
</cp:coreProperties>
</file>