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8" autoAdjust="0"/>
    <p:restoredTop sz="94660"/>
  </p:normalViewPr>
  <p:slideViewPr>
    <p:cSldViewPr snapToGrid="0">
      <p:cViewPr>
        <p:scale>
          <a:sx n="70" d="100"/>
          <a:sy n="70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3070F-B4BE-40C9-B13E-F75B339588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F5598C-F64F-43F1-835E-598D312AF6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DBA4F-2075-45D7-9A54-C6B5CE5DA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CDC0B-3848-441B-998E-6282D60B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991BD-E958-459E-BB46-15B3B83D6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351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F9375-0482-4A44-8B9E-63AAE6939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07D76A-EBD9-419E-BBD2-932C5FDAA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C32F57-1668-43BE-B570-063477904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8687E-2C85-4C05-99BE-481758BEB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A65ED-DD32-4E4B-AEFB-234B79D54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5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E01827-DBEA-4384-A8ED-7E13AB9E43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E7A8CD-A49C-4F42-9B32-9F05EAC211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E34DC-4AF1-48F8-94C5-9D1EDEB70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014E3-E5AB-4299-ADEF-2265AD150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93786-5D2C-4721-B020-745233D4A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95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F8F48-8FA0-433C-B0CA-10712D1EF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1A252-5C93-4CED-BFEC-5E4B6F9C4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F2875-046A-4FA5-8A67-94D9DA89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ABF8E2-61D2-48D4-A72A-5C961FE3A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0010F-79A8-456B-BA2A-8926E422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25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3892C-5716-4AD1-A9AD-31F1543A6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975EA-91B1-4373-9EF1-265E31D49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12EFF-E2DB-4875-9221-133808D9C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19A45-EE01-4CE0-89B9-7D67A2D43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57B3C-FDAB-4E2A-A354-6A9B16C73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595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CA14F-D885-4129-AB26-877973682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953F1-EF1D-4FF2-9231-94C5BD336F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E9AD-81DF-4A8B-BFE4-A02CC606A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0EF562-85E6-483E-A31A-AD441EEF5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839964-5D70-4CAE-8162-F75EA4833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295CC-5687-4438-96F6-0F639DA8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06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D5297-F51D-4C2B-85CD-863448625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5F1DE-2848-4743-88D5-979BFA31F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ACF8F3-D32D-4B5C-BA50-37D11F37D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6BD1B1-E4DF-46A7-A9C2-C9D9CFC3D3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DC7D74-81D7-41AD-9E2D-9DDE6767B1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6C8553-195E-4CB6-BAF8-347DB36A2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E37950-B9C8-4ADE-99D4-0DB23223A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DC8FA7-6231-4A18-80E9-C04274FC3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86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CD134-9877-45BA-9226-17534826A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DC0A17-9636-4EBE-98D0-AA41D24B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FF5DF0-D20F-49AD-BC1C-4B8607134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B4771-E656-4166-ACBB-71621B180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0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CA3C1D-A1CC-42AE-8876-815247B4F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93290C-D282-41E6-9A85-725D19D12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823C4-963A-4710-976E-076392A10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86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69EF3-1930-4D56-8975-17ADED0B1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FA988-FF28-43DB-A749-AFD7B0472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10587-6713-469F-A88B-714AADFFA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B452CB-042E-4CDC-8E88-D6B6E3800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0D9C1-C2FA-44ED-8650-31416AFE4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0B7877-658B-47EC-89EF-D698A4ADF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2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88860-88EE-436C-90B5-7D6868CB7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4C0CB2-85F7-4C7B-B9CC-8311EAD65E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887B7E-CE2A-42DF-8CBF-A13C46E88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53DA7-5CD5-4327-92E4-3C03AB550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8C17C-C105-4CF5-91D7-050BC3F89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0CBD4A-5D23-42EC-A284-FC9465E06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2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A21C3C-57D3-4762-9812-CB5C7679C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630A37-3C6A-41A8-9982-DE6BB1902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402A7-EF31-4FBA-B331-C9ABCE2A2A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75358-7664-4692-AAFD-4F10C7F2644B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3285C-0BE2-47C7-B651-B4AAEDA27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D9E12-0CF8-400A-BA45-354236303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DB956-703A-42CA-9B18-5FCFB2E9C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8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86494-F080-4A4C-B807-4FF558EF6D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NE-DC Power Sharing Options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E10F09-1304-41BA-95E2-FBECFA55B1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7.1.4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681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DE74E-F645-4F40-AEE0-4310C157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3048"/>
          </a:xfrm>
        </p:spPr>
        <p:txBody>
          <a:bodyPr/>
          <a:lstStyle/>
          <a:p>
            <a:r>
              <a:rPr lang="en-US" dirty="0"/>
              <a:t>Option 1A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08726-8FBC-4BE2-8832-C6EBCF50C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8174"/>
            <a:ext cx="10515600" cy="556467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GB" dirty="0"/>
              <a:t>A UE configured with NE-DC is configured with </a:t>
            </a:r>
            <a:r>
              <a:rPr lang="en-GB" dirty="0">
                <a:solidFill>
                  <a:schemeClr val="accent1"/>
                </a:solidFill>
              </a:rPr>
              <a:t>P_LTE for LTE, r(&lt;=1), and with P_NR for NR</a:t>
            </a:r>
          </a:p>
          <a:p>
            <a:pPr marL="0" lvl="0" indent="0">
              <a:buNone/>
            </a:pPr>
            <a:endParaRPr lang="en-US" sz="3600" dirty="0"/>
          </a:p>
          <a:p>
            <a:pPr lvl="0"/>
            <a:r>
              <a:rPr lang="en-GB" dirty="0"/>
              <a:t>LTE Power limit is set as follows</a:t>
            </a:r>
          </a:p>
          <a:p>
            <a:pPr lvl="1"/>
            <a:r>
              <a:rPr lang="en-GB" dirty="0"/>
              <a:t>For an LTE subframe that overlaps with any possible NR UL symbol(s)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Set LTE power limit </a:t>
            </a:r>
            <a:r>
              <a:rPr lang="en-GB" dirty="0" err="1">
                <a:solidFill>
                  <a:schemeClr val="accent1"/>
                </a:solidFill>
              </a:rPr>
              <a:t>Pcmax</a:t>
            </a:r>
            <a:r>
              <a:rPr lang="en-GB" dirty="0">
                <a:solidFill>
                  <a:schemeClr val="accent1"/>
                </a:solidFill>
              </a:rPr>
              <a:t>&lt;=P_LTE*r; </a:t>
            </a:r>
          </a:p>
          <a:p>
            <a:pPr lvl="1"/>
            <a:r>
              <a:rPr lang="en-GB" dirty="0"/>
              <a:t>Otherwise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Set LTE power limit </a:t>
            </a:r>
            <a:r>
              <a:rPr lang="en-GB" dirty="0" err="1">
                <a:solidFill>
                  <a:schemeClr val="accent1"/>
                </a:solidFill>
              </a:rPr>
              <a:t>Pcmax</a:t>
            </a:r>
            <a:r>
              <a:rPr lang="en-GB" dirty="0">
                <a:solidFill>
                  <a:schemeClr val="accent1"/>
                </a:solidFill>
              </a:rPr>
              <a:t>&lt;=P_LTE.</a:t>
            </a:r>
          </a:p>
          <a:p>
            <a:pPr marL="914400" lvl="2" indent="0">
              <a:buNone/>
            </a:pPr>
            <a:endParaRPr lang="en-GB" dirty="0"/>
          </a:p>
          <a:p>
            <a:r>
              <a:rPr lang="en-GB" sz="2900" dirty="0"/>
              <a:t>A possible NR UL symbol is identified as an NR symbol configured as flexible or UL based on cell-specific or UE-specific (if configured) </a:t>
            </a:r>
            <a:r>
              <a:rPr lang="en-GB" sz="2900" dirty="0" err="1"/>
              <a:t>tdd_UL_DL_Configuration_Common</a:t>
            </a:r>
            <a:r>
              <a:rPr lang="en-GB" sz="2900" dirty="0"/>
              <a:t>/dedicated.</a:t>
            </a:r>
            <a:endParaRPr lang="en-US" sz="2900" dirty="0"/>
          </a:p>
          <a:p>
            <a:pPr lvl="1"/>
            <a:endParaRPr lang="en-US" sz="3200" dirty="0"/>
          </a:p>
          <a:p>
            <a:r>
              <a:rPr lang="en-GB" dirty="0"/>
              <a:t>NR power limit is set as </a:t>
            </a:r>
            <a:r>
              <a:rPr lang="en-GB" dirty="0" err="1"/>
              <a:t>Pcmax</a:t>
            </a:r>
            <a:r>
              <a:rPr lang="en-GB" dirty="0"/>
              <a:t> &lt;= P_NR in all slots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US" dirty="0"/>
              <a:t>When there is simultaneous transmission for LTE and NR with actual power </a:t>
            </a:r>
            <a:r>
              <a:rPr lang="en-US" dirty="0" err="1"/>
              <a:t>p_lte_power</a:t>
            </a:r>
            <a:r>
              <a:rPr lang="en-US" dirty="0"/>
              <a:t> and </a:t>
            </a:r>
            <a:r>
              <a:rPr lang="en-US" dirty="0" err="1"/>
              <a:t>p_nr_power</a:t>
            </a:r>
            <a:r>
              <a:rPr lang="en-US" dirty="0"/>
              <a:t> respectively, such that </a:t>
            </a:r>
            <a:r>
              <a:rPr lang="en-US" dirty="0" err="1"/>
              <a:t>p_lte_power</a:t>
            </a:r>
            <a:r>
              <a:rPr lang="en-US" dirty="0"/>
              <a:t> + </a:t>
            </a:r>
            <a:r>
              <a:rPr lang="en-US" dirty="0" err="1"/>
              <a:t>p_nr_power</a:t>
            </a:r>
            <a:r>
              <a:rPr lang="en-US" dirty="0"/>
              <a:t> &gt; </a:t>
            </a:r>
            <a:r>
              <a:rPr lang="en-US" dirty="0" err="1"/>
              <a:t>X_total</a:t>
            </a:r>
            <a:r>
              <a:rPr lang="en-US" dirty="0"/>
              <a:t>, UE will scale down </a:t>
            </a:r>
            <a:r>
              <a:rPr lang="en-US" dirty="0" err="1"/>
              <a:t>p_nr_power</a:t>
            </a:r>
            <a:r>
              <a:rPr lang="en-US" dirty="0"/>
              <a:t> until the total transmit power does not exceed </a:t>
            </a:r>
            <a:r>
              <a:rPr lang="en-US" dirty="0" err="1"/>
              <a:t>X_total</a:t>
            </a:r>
            <a:endParaRPr lang="en-US" dirty="0"/>
          </a:p>
          <a:p>
            <a:pPr lvl="1"/>
            <a:r>
              <a:rPr lang="en-US" dirty="0" err="1"/>
              <a:t>X_total</a:t>
            </a:r>
            <a:r>
              <a:rPr lang="en-US" dirty="0"/>
              <a:t> is computed based on </a:t>
            </a:r>
            <a:r>
              <a:rPr lang="en-US" dirty="0">
                <a:solidFill>
                  <a:schemeClr val="accent1"/>
                </a:solidFill>
              </a:rPr>
              <a:t>r*P_LTE</a:t>
            </a:r>
            <a:r>
              <a:rPr lang="en-US" dirty="0"/>
              <a:t>, P_NR </a:t>
            </a:r>
          </a:p>
          <a:p>
            <a:pPr lvl="1"/>
            <a:endParaRPr lang="en-US" dirty="0"/>
          </a:p>
          <a:p>
            <a:r>
              <a:rPr lang="en-US" dirty="0"/>
              <a:t>Notes</a:t>
            </a:r>
          </a:p>
          <a:p>
            <a:pPr lvl="1"/>
            <a:r>
              <a:rPr lang="en-US" dirty="0"/>
              <a:t>At least from RAN1 perspective, there will be no change to other mechanisms (i.e., Power class, p-UE-FR1, </a:t>
            </a:r>
            <a:r>
              <a:rPr lang="en-US" dirty="0" err="1"/>
              <a:t>Pemax</a:t>
            </a:r>
            <a:r>
              <a:rPr lang="en-US" dirty="0"/>
              <a:t>) specified in RAN4 to limit UE maximum transmit power</a:t>
            </a:r>
          </a:p>
          <a:p>
            <a:pPr lvl="1"/>
            <a:r>
              <a:rPr lang="en-US" dirty="0"/>
              <a:t>Specification details  of LTE power limit, NR power limit and </a:t>
            </a:r>
            <a:r>
              <a:rPr lang="en-US" dirty="0" err="1"/>
              <a:t>X_total</a:t>
            </a:r>
            <a:r>
              <a:rPr lang="en-US" dirty="0"/>
              <a:t> will be handled by RAN4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9387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DE74E-F645-4F40-AEE0-4310C157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9400"/>
          </a:xfrm>
        </p:spPr>
        <p:txBody>
          <a:bodyPr/>
          <a:lstStyle/>
          <a:p>
            <a:r>
              <a:rPr lang="en-US" dirty="0"/>
              <a:t>Option 1B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08726-8FBC-4BE2-8832-C6EBCF50C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4526"/>
            <a:ext cx="10515600" cy="5578321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GB" dirty="0"/>
              <a:t>A UE configured with NE-DC is configured with </a:t>
            </a:r>
            <a:r>
              <a:rPr lang="en-GB" dirty="0">
                <a:solidFill>
                  <a:schemeClr val="accent1"/>
                </a:solidFill>
              </a:rPr>
              <a:t>P_LTE for LTE and with P_NR for NR</a:t>
            </a:r>
          </a:p>
          <a:p>
            <a:pPr marL="0" lvl="0" indent="0">
              <a:buNone/>
            </a:pPr>
            <a:endParaRPr lang="en-US" sz="3600" dirty="0"/>
          </a:p>
          <a:p>
            <a:pPr lvl="0"/>
            <a:r>
              <a:rPr lang="en-GB" dirty="0"/>
              <a:t>LTE Power limit is set as follows</a:t>
            </a:r>
          </a:p>
          <a:p>
            <a:pPr lvl="1"/>
            <a:r>
              <a:rPr lang="en-GB" dirty="0"/>
              <a:t>For an LTE subframe that overlaps with any possible NR UL symbol(s)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Set LTE power limit </a:t>
            </a:r>
            <a:r>
              <a:rPr lang="en-GB" dirty="0" err="1">
                <a:solidFill>
                  <a:schemeClr val="accent1"/>
                </a:solidFill>
              </a:rPr>
              <a:t>Pcmax</a:t>
            </a:r>
            <a:r>
              <a:rPr lang="en-GB" dirty="0">
                <a:solidFill>
                  <a:schemeClr val="accent1"/>
                </a:solidFill>
              </a:rPr>
              <a:t>&lt;=P_LTE</a:t>
            </a:r>
          </a:p>
          <a:p>
            <a:pPr lvl="1"/>
            <a:r>
              <a:rPr lang="en-GB" dirty="0"/>
              <a:t>Otherwise</a:t>
            </a:r>
          </a:p>
          <a:p>
            <a:pPr lvl="2"/>
            <a:r>
              <a:rPr lang="en-GB" dirty="0">
                <a:solidFill>
                  <a:schemeClr val="accent1"/>
                </a:solidFill>
              </a:rPr>
              <a:t>Set LTE power limit </a:t>
            </a:r>
            <a:r>
              <a:rPr lang="en-GB" dirty="0" err="1">
                <a:solidFill>
                  <a:schemeClr val="accent1"/>
                </a:solidFill>
              </a:rPr>
              <a:t>Pcmax</a:t>
            </a:r>
            <a:r>
              <a:rPr lang="en-GB" dirty="0">
                <a:solidFill>
                  <a:schemeClr val="accent1"/>
                </a:solidFill>
              </a:rPr>
              <a:t> without considering P_LTE</a:t>
            </a:r>
          </a:p>
          <a:p>
            <a:pPr marL="914400" lvl="2" indent="0">
              <a:buNone/>
            </a:pPr>
            <a:endParaRPr lang="en-GB" dirty="0"/>
          </a:p>
          <a:p>
            <a:r>
              <a:rPr lang="en-GB" sz="2900" dirty="0"/>
              <a:t>A possible NR UL symbol is identified as an NR symbol configured as flexible or UL based on cell-specific or UE-specific (if configured) </a:t>
            </a:r>
            <a:r>
              <a:rPr lang="en-GB" sz="2900" dirty="0" err="1"/>
              <a:t>tdd_UL_DL_Configuration_Common</a:t>
            </a:r>
            <a:r>
              <a:rPr lang="en-GB" sz="2900" dirty="0"/>
              <a:t>/dedicated.</a:t>
            </a:r>
            <a:endParaRPr lang="en-US" sz="2900" dirty="0"/>
          </a:p>
          <a:p>
            <a:pPr lvl="1"/>
            <a:endParaRPr lang="en-US" sz="3200" dirty="0"/>
          </a:p>
          <a:p>
            <a:r>
              <a:rPr lang="en-GB" dirty="0"/>
              <a:t>NR power limit is set as </a:t>
            </a:r>
            <a:r>
              <a:rPr lang="en-GB" dirty="0" err="1"/>
              <a:t>Pcmax</a:t>
            </a:r>
            <a:r>
              <a:rPr lang="en-GB" dirty="0"/>
              <a:t> &lt;= P_NR in all slots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US" dirty="0"/>
              <a:t>When there is simultaneous transmission for LTE and NR with actual power </a:t>
            </a:r>
            <a:r>
              <a:rPr lang="en-US" dirty="0" err="1"/>
              <a:t>p_lte_power</a:t>
            </a:r>
            <a:r>
              <a:rPr lang="en-US" dirty="0"/>
              <a:t> and </a:t>
            </a:r>
            <a:r>
              <a:rPr lang="en-US" dirty="0" err="1"/>
              <a:t>p_nr_power</a:t>
            </a:r>
            <a:r>
              <a:rPr lang="en-US" dirty="0"/>
              <a:t> respectively, such that </a:t>
            </a:r>
            <a:r>
              <a:rPr lang="en-US" dirty="0" err="1"/>
              <a:t>p_lte_power</a:t>
            </a:r>
            <a:r>
              <a:rPr lang="en-US" dirty="0"/>
              <a:t> + </a:t>
            </a:r>
            <a:r>
              <a:rPr lang="en-US" dirty="0" err="1"/>
              <a:t>p_nr_power</a:t>
            </a:r>
            <a:r>
              <a:rPr lang="en-US" dirty="0"/>
              <a:t> &gt; </a:t>
            </a:r>
            <a:r>
              <a:rPr lang="en-US" dirty="0" err="1"/>
              <a:t>X_total</a:t>
            </a:r>
            <a:r>
              <a:rPr lang="en-US" dirty="0"/>
              <a:t>, UE will scale down </a:t>
            </a:r>
            <a:r>
              <a:rPr lang="en-US" dirty="0" err="1"/>
              <a:t>p_nr_power</a:t>
            </a:r>
            <a:r>
              <a:rPr lang="en-US" dirty="0"/>
              <a:t> until the total transmit power does not exceed </a:t>
            </a:r>
            <a:r>
              <a:rPr lang="en-US" dirty="0" err="1"/>
              <a:t>X_total</a:t>
            </a:r>
            <a:endParaRPr lang="en-US" dirty="0"/>
          </a:p>
          <a:p>
            <a:pPr lvl="1"/>
            <a:r>
              <a:rPr lang="en-US" dirty="0" err="1"/>
              <a:t>X_total</a:t>
            </a:r>
            <a:r>
              <a:rPr lang="en-US" dirty="0"/>
              <a:t> is computed based on </a:t>
            </a:r>
            <a:r>
              <a:rPr lang="en-US" dirty="0">
                <a:solidFill>
                  <a:schemeClr val="accent1"/>
                </a:solidFill>
              </a:rPr>
              <a:t>P_LTE</a:t>
            </a:r>
            <a:r>
              <a:rPr lang="en-US" dirty="0"/>
              <a:t>, P_NR </a:t>
            </a:r>
          </a:p>
          <a:p>
            <a:pPr lvl="1"/>
            <a:endParaRPr lang="en-US" dirty="0"/>
          </a:p>
          <a:p>
            <a:r>
              <a:rPr lang="en-US" dirty="0"/>
              <a:t>Note</a:t>
            </a:r>
          </a:p>
          <a:p>
            <a:pPr lvl="1"/>
            <a:r>
              <a:rPr lang="en-US" dirty="0"/>
              <a:t>At least from RAN1 perspective, there will be no change to other mechanisms (i.e., Power class, p-UE-FR1, </a:t>
            </a:r>
            <a:r>
              <a:rPr lang="en-US" dirty="0" err="1"/>
              <a:t>Pemax</a:t>
            </a:r>
            <a:r>
              <a:rPr lang="en-US" dirty="0"/>
              <a:t>) specified in RAN4 to limit UE maximum transmit power</a:t>
            </a:r>
          </a:p>
          <a:p>
            <a:pPr lvl="1"/>
            <a:r>
              <a:rPr lang="en-US" dirty="0"/>
              <a:t>Specification details  of LTE power limit, NR power limit and </a:t>
            </a:r>
            <a:r>
              <a:rPr lang="en-US" dirty="0" err="1"/>
              <a:t>X_total</a:t>
            </a:r>
            <a:r>
              <a:rPr lang="en-US" dirty="0"/>
              <a:t> will be handled by RAN4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33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6909-FEE1-438F-937F-9CB686CF9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 – From RAN1#94bis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2C383-4176-4E5D-86DC-53E3A5E5A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Option 1a:</a:t>
            </a:r>
            <a:endParaRPr lang="en-US" sz="3600" dirty="0"/>
          </a:p>
          <a:p>
            <a:pPr lvl="1"/>
            <a:r>
              <a:rPr lang="en-GB" dirty="0"/>
              <a:t>For NE-DC dynamic power sharing, the following are specified:</a:t>
            </a:r>
            <a:endParaRPr lang="en-US" sz="3200" dirty="0"/>
          </a:p>
          <a:p>
            <a:pPr lvl="1"/>
            <a:r>
              <a:rPr lang="en-GB" dirty="0"/>
              <a:t>UE is configured with </a:t>
            </a:r>
            <a:r>
              <a:rPr lang="en-GB" dirty="0" err="1"/>
              <a:t>p_LTE</a:t>
            </a:r>
            <a:r>
              <a:rPr lang="en-GB" dirty="0"/>
              <a:t> for LTE, r(&lt;=1), and with </a:t>
            </a:r>
            <a:r>
              <a:rPr lang="en-GB" dirty="0" err="1"/>
              <a:t>p_NR</a:t>
            </a:r>
            <a:r>
              <a:rPr lang="en-GB" dirty="0"/>
              <a:t> for NR</a:t>
            </a:r>
            <a:endParaRPr lang="en-US" sz="3200" dirty="0"/>
          </a:p>
          <a:p>
            <a:pPr lvl="1"/>
            <a:r>
              <a:rPr lang="en-GB" dirty="0"/>
              <a:t>For an LTE subframe that overlaps with any possible NR UL symbol(s), set LTE power limit </a:t>
            </a:r>
            <a:r>
              <a:rPr lang="en-GB" dirty="0" err="1"/>
              <a:t>Pcmax</a:t>
            </a:r>
            <a:r>
              <a:rPr lang="en-GB" dirty="0"/>
              <a:t>&lt;=</a:t>
            </a:r>
            <a:r>
              <a:rPr lang="en-GB" dirty="0" err="1"/>
              <a:t>p_LTE</a:t>
            </a:r>
            <a:r>
              <a:rPr lang="en-GB" dirty="0"/>
              <a:t>*r; otherwise, set power LTE limit </a:t>
            </a:r>
            <a:r>
              <a:rPr lang="en-GB" dirty="0" err="1"/>
              <a:t>Pcmax</a:t>
            </a:r>
            <a:r>
              <a:rPr lang="en-GB" dirty="0"/>
              <a:t>&lt;=</a:t>
            </a:r>
            <a:r>
              <a:rPr lang="en-GB" dirty="0" err="1"/>
              <a:t>p_LTE</a:t>
            </a:r>
            <a:r>
              <a:rPr lang="en-GB" dirty="0"/>
              <a:t>.</a:t>
            </a:r>
            <a:endParaRPr lang="en-US" sz="3200" dirty="0"/>
          </a:p>
          <a:p>
            <a:pPr lvl="2"/>
            <a:r>
              <a:rPr lang="en-GB" dirty="0"/>
              <a:t>A possible NR UL symbol is identified as an NR symbol configured as flexible or UL based on cell-specific or UE-specific (if configured) </a:t>
            </a:r>
            <a:r>
              <a:rPr lang="en-GB" dirty="0" err="1"/>
              <a:t>tdd_UL_DL_Configuration_Common</a:t>
            </a:r>
            <a:r>
              <a:rPr lang="en-GB" dirty="0"/>
              <a:t>/dedicated.</a:t>
            </a:r>
            <a:endParaRPr lang="en-US" sz="2800" dirty="0"/>
          </a:p>
          <a:p>
            <a:pPr lvl="1"/>
            <a:r>
              <a:rPr lang="en-GB" dirty="0"/>
              <a:t>The remaining power up to </a:t>
            </a:r>
            <a:r>
              <a:rPr lang="en-GB" dirty="0" err="1"/>
              <a:t>p_NR</a:t>
            </a:r>
            <a:r>
              <a:rPr lang="en-GB" dirty="0"/>
              <a:t> is allocated to NR by setting NR power limit as </a:t>
            </a:r>
            <a:r>
              <a:rPr lang="en-GB" dirty="0" err="1"/>
              <a:t>Pcmax</a:t>
            </a:r>
            <a:r>
              <a:rPr lang="en-GB" dirty="0"/>
              <a:t>&lt;= min(</a:t>
            </a:r>
            <a:r>
              <a:rPr lang="en-GB" dirty="0" err="1"/>
              <a:t>p_NR</a:t>
            </a:r>
            <a:r>
              <a:rPr lang="en-GB" dirty="0"/>
              <a:t>, </a:t>
            </a:r>
            <a:r>
              <a:rPr lang="en-GB" dirty="0" err="1"/>
              <a:t>p_total-p_lte_actual</a:t>
            </a:r>
            <a:r>
              <a:rPr lang="en-GB" dirty="0"/>
              <a:t>) where </a:t>
            </a:r>
            <a:r>
              <a:rPr lang="en-GB" dirty="0" err="1"/>
              <a:t>p_lte_actual</a:t>
            </a:r>
            <a:r>
              <a:rPr lang="en-GB" dirty="0"/>
              <a:t> is the power allocated to LTE.</a:t>
            </a:r>
            <a:endParaRPr lang="en-US" sz="3200" dirty="0"/>
          </a:p>
          <a:p>
            <a:pPr lvl="1"/>
            <a:r>
              <a:rPr lang="en-GB" dirty="0"/>
              <a:t>Implications:</a:t>
            </a:r>
            <a:endParaRPr lang="en-US" sz="3200" dirty="0"/>
          </a:p>
          <a:p>
            <a:pPr lvl="1"/>
            <a:r>
              <a:rPr lang="en-GB" dirty="0"/>
              <a:t>MCG power is scaled</a:t>
            </a:r>
            <a:endParaRPr lang="en-US" sz="3200" dirty="0"/>
          </a:p>
          <a:p>
            <a:pPr lvl="1"/>
            <a:r>
              <a:rPr lang="en-GB" dirty="0" err="1"/>
              <a:t>Pcmax</a:t>
            </a:r>
            <a:r>
              <a:rPr lang="en-GB" dirty="0"/>
              <a:t> for LTE power control needs to be modified</a:t>
            </a:r>
            <a:endParaRPr lang="en-US" sz="3200" dirty="0"/>
          </a:p>
          <a:p>
            <a:pPr marL="0" indent="0">
              <a:buNone/>
            </a:pP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067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6909-FEE1-438F-937F-9CB686CF9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 -- From RAN1#94bis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2C383-4176-4E5D-86DC-53E3A5E5A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Option 1b:</a:t>
            </a:r>
            <a:endParaRPr lang="en-US" sz="3600" dirty="0"/>
          </a:p>
          <a:p>
            <a:pPr lvl="1"/>
            <a:r>
              <a:rPr lang="en-GB" dirty="0"/>
              <a:t>For NE-DC dynamic power sharing, the following are specified:</a:t>
            </a:r>
            <a:endParaRPr lang="en-US" sz="3200" dirty="0"/>
          </a:p>
          <a:p>
            <a:pPr lvl="1"/>
            <a:r>
              <a:rPr lang="en-GB" dirty="0"/>
              <a:t>UE is configured with </a:t>
            </a:r>
            <a:r>
              <a:rPr lang="en-GB" dirty="0" err="1"/>
              <a:t>p_LTE</a:t>
            </a:r>
            <a:r>
              <a:rPr lang="en-GB" dirty="0"/>
              <a:t> for LTE, and with </a:t>
            </a:r>
            <a:r>
              <a:rPr lang="en-GB" dirty="0" err="1"/>
              <a:t>p_NR</a:t>
            </a:r>
            <a:r>
              <a:rPr lang="en-GB" dirty="0"/>
              <a:t> for NR</a:t>
            </a:r>
            <a:endParaRPr lang="en-US" sz="3200" dirty="0"/>
          </a:p>
          <a:p>
            <a:pPr lvl="1"/>
            <a:r>
              <a:rPr lang="en-GB" dirty="0"/>
              <a:t>For an LTE subframe that overlaps with any possible NR UL symbol(s), set LTE power limit </a:t>
            </a:r>
            <a:r>
              <a:rPr lang="en-GB" dirty="0" err="1"/>
              <a:t>Pcmax</a:t>
            </a:r>
            <a:r>
              <a:rPr lang="en-GB" dirty="0"/>
              <a:t>&lt;=</a:t>
            </a:r>
            <a:r>
              <a:rPr lang="en-GB" dirty="0" err="1"/>
              <a:t>p_LTE</a:t>
            </a:r>
            <a:r>
              <a:rPr lang="en-GB" dirty="0"/>
              <a:t>; otherwise, set power LTE limit to </a:t>
            </a:r>
            <a:r>
              <a:rPr lang="en-GB" dirty="0" err="1"/>
              <a:t>Pcmax</a:t>
            </a:r>
            <a:r>
              <a:rPr lang="en-GB" dirty="0"/>
              <a:t> (</a:t>
            </a:r>
            <a:r>
              <a:rPr lang="en-GB" dirty="0" err="1"/>
              <a:t>p_LTE</a:t>
            </a:r>
            <a:r>
              <a:rPr lang="en-GB" dirty="0"/>
              <a:t> not considered).</a:t>
            </a:r>
            <a:endParaRPr lang="en-US" sz="3200" dirty="0"/>
          </a:p>
          <a:p>
            <a:pPr lvl="2"/>
            <a:r>
              <a:rPr lang="en-GB" dirty="0"/>
              <a:t>A possible NR UL symbol is identified as an NR symbol configured as flexible or UL based on cell-specific or UE-specific (if configured) </a:t>
            </a:r>
            <a:r>
              <a:rPr lang="en-GB" dirty="0" err="1"/>
              <a:t>tdd_UL_DL_Configuration_Common</a:t>
            </a:r>
            <a:r>
              <a:rPr lang="en-GB" dirty="0"/>
              <a:t>/dedicated.</a:t>
            </a:r>
            <a:endParaRPr lang="en-US" sz="2800" dirty="0"/>
          </a:p>
          <a:p>
            <a:pPr lvl="1"/>
            <a:r>
              <a:rPr lang="en-GB" dirty="0"/>
              <a:t>The remaining power up to </a:t>
            </a:r>
            <a:r>
              <a:rPr lang="en-GB" dirty="0" err="1"/>
              <a:t>p_NR</a:t>
            </a:r>
            <a:r>
              <a:rPr lang="en-GB" dirty="0"/>
              <a:t> is allocated to NR by setting NR power limit as </a:t>
            </a:r>
            <a:r>
              <a:rPr lang="en-GB" dirty="0" err="1"/>
              <a:t>Pcmax</a:t>
            </a:r>
            <a:r>
              <a:rPr lang="en-GB" dirty="0"/>
              <a:t>&lt;= min(</a:t>
            </a:r>
            <a:r>
              <a:rPr lang="en-GB" dirty="0" err="1"/>
              <a:t>p_NR</a:t>
            </a:r>
            <a:r>
              <a:rPr lang="en-GB" dirty="0"/>
              <a:t>, </a:t>
            </a:r>
            <a:r>
              <a:rPr lang="en-GB" dirty="0" err="1"/>
              <a:t>p_total-p_lte_actual</a:t>
            </a:r>
            <a:r>
              <a:rPr lang="en-GB" dirty="0"/>
              <a:t>) where </a:t>
            </a:r>
            <a:r>
              <a:rPr lang="en-GB" dirty="0" err="1"/>
              <a:t>p_lte_actual</a:t>
            </a:r>
            <a:r>
              <a:rPr lang="en-GB" dirty="0"/>
              <a:t> is the power allocated to LTE.</a:t>
            </a:r>
            <a:endParaRPr lang="en-US" sz="3200" dirty="0"/>
          </a:p>
          <a:p>
            <a:pPr lvl="1"/>
            <a:r>
              <a:rPr lang="en-GB" dirty="0"/>
              <a:t>Implications:</a:t>
            </a:r>
            <a:endParaRPr lang="en-US" sz="3200" dirty="0"/>
          </a:p>
          <a:p>
            <a:pPr lvl="1"/>
            <a:r>
              <a:rPr lang="en-GB" dirty="0"/>
              <a:t>MCG power is scaled</a:t>
            </a:r>
            <a:endParaRPr lang="en-US" sz="3200" dirty="0"/>
          </a:p>
          <a:p>
            <a:pPr lvl="1"/>
            <a:r>
              <a:rPr lang="en-GB" dirty="0" err="1"/>
              <a:t>P_cmax</a:t>
            </a:r>
            <a:r>
              <a:rPr lang="en-GB" dirty="0"/>
              <a:t> for LTE power control needs to be modified and possibly other restrictions</a:t>
            </a:r>
            <a:endParaRPr lang="en-US" sz="3200" dirty="0"/>
          </a:p>
          <a:p>
            <a:pPr lvl="1"/>
            <a:r>
              <a:rPr lang="en-GB" dirty="0"/>
              <a:t>No capability to keep power same across all subframes if </a:t>
            </a:r>
            <a:r>
              <a:rPr lang="en-GB" dirty="0" err="1"/>
              <a:t>p_LTE</a:t>
            </a:r>
            <a:r>
              <a:rPr lang="en-GB" dirty="0"/>
              <a:t> is less than </a:t>
            </a:r>
            <a:r>
              <a:rPr lang="en-GB" dirty="0" err="1"/>
              <a:t>Pcmax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499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889</Words>
  <Application>Microsoft Office PowerPoint</Application>
  <PresentationFormat>Widescreen</PresentationFormat>
  <Paragraphs>86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NE-DC Power Sharing Options</vt:lpstr>
      <vt:lpstr>Option 1A</vt:lpstr>
      <vt:lpstr>Option 1B</vt:lpstr>
      <vt:lpstr>Background (1) – From RAN1#94bis</vt:lpstr>
      <vt:lpstr>Background (2) -- From RAN1#94bis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Ravikiran Nory</dc:creator>
  <cp:lastModifiedBy>Ravikiran Nory</cp:lastModifiedBy>
  <cp:revision>30</cp:revision>
  <dcterms:created xsi:type="dcterms:W3CDTF">2018-11-13T19:07:16Z</dcterms:created>
  <dcterms:modified xsi:type="dcterms:W3CDTF">2018-11-14T22:37:35Z</dcterms:modified>
</cp:coreProperties>
</file>