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9" r:id="rId3"/>
    <p:sldId id="317" r:id="rId4"/>
    <p:sldId id="322" r:id="rId5"/>
    <p:sldId id="320" r:id="rId6"/>
    <p:sldId id="321" r:id="rId7"/>
    <p:sldId id="310" r:id="rId8"/>
    <p:sldId id="27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60" d="100"/>
          <a:sy n="60" d="100"/>
        </p:scale>
        <p:origin x="326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4b/Docs/R1-1811376.zip" TargetMode="External"/><Relationship Id="rId3" Type="http://schemas.openxmlformats.org/officeDocument/2006/relationships/hyperlink" Target="http://www.3gpp.org/ftp/TSG_RAN/WG1_RL1/TSGR1_94b/Docs/R1-1810113.zip" TargetMode="External"/><Relationship Id="rId7" Type="http://schemas.openxmlformats.org/officeDocument/2006/relationships/hyperlink" Target="http://www.3gpp.org/ftp/TSG_RAN/WG1_RL1/TSGR1_94b/Docs/R1-1811004.zip" TargetMode="External"/><Relationship Id="rId2" Type="http://schemas.openxmlformats.org/officeDocument/2006/relationships/hyperlink" Target="http://www.3gpp.org/ftp/TSG_RAN/WG1_RL1/TSGR1_94b/Docs/R1-181011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4b/Docs/R1-1810982.zip" TargetMode="External"/><Relationship Id="rId11" Type="http://schemas.openxmlformats.org/officeDocument/2006/relationships/hyperlink" Target="http://www.3gpp.org/ftp/TSG_RAN/WG1_RL1/TSGR1_94b/Docs/R1-1811491.zip" TargetMode="External"/><Relationship Id="rId5" Type="http://schemas.openxmlformats.org/officeDocument/2006/relationships/hyperlink" Target="http://www.3gpp.org/ftp/TSG_RAN/WG1_RL1/TSGR1_94b/Docs/R1-1810620.zip" TargetMode="External"/><Relationship Id="rId10" Type="http://schemas.openxmlformats.org/officeDocument/2006/relationships/hyperlink" Target="http://www.3gpp.org/ftp/TSG_RAN/WG1_RL1/TSGR1_94b/Docs/R1-1811490.zip" TargetMode="External"/><Relationship Id="rId4" Type="http://schemas.openxmlformats.org/officeDocument/2006/relationships/hyperlink" Target="http://www.3gpp.org/ftp/TSG_RAN/WG1_RL1/TSGR1_94b/Docs/R1-1810523.zip" TargetMode="External"/><Relationship Id="rId9" Type="http://schemas.openxmlformats.org/officeDocument/2006/relationships/hyperlink" Target="http://www.3gpp.org/ftp/TSG_RAN/WG1_RL1/TSGR1_94b/Docs/R1-181145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Offline Summary on CA Topics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R1-1812019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12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WG1#94bis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Chengdu, China, October 8 – 12,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Timing </a:t>
            </a:r>
            <a:r>
              <a:rPr lang="en-US" altLang="ja-JP" sz="3200" i="1" dirty="0" smtClean="0"/>
              <a:t>k</a:t>
            </a:r>
            <a:r>
              <a:rPr lang="en-US" altLang="ja-JP" sz="3200" dirty="0" smtClean="0"/>
              <a:t> for Scell Activation/Deactivation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856984" cy="5976664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When </a:t>
            </a:r>
            <a:r>
              <a:rPr lang="en-US" altLang="ja-JP" sz="1800" dirty="0"/>
              <a:t>a UE receives an activation command </a:t>
            </a:r>
            <a:r>
              <a:rPr lang="en-US" altLang="ja-JP" sz="1800" dirty="0" smtClean="0"/>
              <a:t>for an </a:t>
            </a:r>
            <a:r>
              <a:rPr lang="en-US" altLang="ja-JP" sz="1800" dirty="0" err="1" smtClean="0"/>
              <a:t>SCell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in slot </a:t>
            </a:r>
            <a:r>
              <a:rPr lang="en-US" altLang="ja-JP" sz="1800" i="1" dirty="0" smtClean="0"/>
              <a:t>n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, the UE applies the </a:t>
            </a:r>
            <a:r>
              <a:rPr lang="en-US" altLang="ja-JP" sz="1800" dirty="0" smtClean="0"/>
              <a:t>activation command </a:t>
            </a:r>
            <a:r>
              <a:rPr lang="en-US" altLang="ja-JP" sz="1800" dirty="0"/>
              <a:t>no earlier than slot </a:t>
            </a:r>
            <a:r>
              <a:rPr lang="en-US" altLang="ja-JP" sz="1800" i="1" dirty="0" err="1" smtClean="0"/>
              <a:t>n</a:t>
            </a:r>
            <a:r>
              <a:rPr lang="en-US" altLang="ja-JP" sz="1800" dirty="0" err="1" smtClean="0"/>
              <a:t>+</a:t>
            </a:r>
            <a:r>
              <a:rPr lang="en-US" altLang="ja-JP" sz="1800" i="1" dirty="0" err="1" smtClean="0"/>
              <a:t>k</a:t>
            </a:r>
            <a:r>
              <a:rPr lang="en-US" altLang="ja-JP" sz="1800" dirty="0" smtClean="0"/>
              <a:t> where </a:t>
            </a:r>
            <a:r>
              <a:rPr lang="en-US" altLang="ja-JP" sz="1800" i="1" dirty="0"/>
              <a:t>k</a:t>
            </a:r>
            <a:r>
              <a:rPr lang="en-US" altLang="ja-JP" sz="1800" dirty="0"/>
              <a:t> = K1</a:t>
            </a:r>
            <a:r>
              <a:rPr lang="en-GB" sz="1800" i="1" dirty="0"/>
              <a:t> + 3N</a:t>
            </a:r>
            <a:r>
              <a:rPr lang="en-GB" sz="1800" i="1" baseline="-25000" dirty="0"/>
              <a:t>slot</a:t>
            </a:r>
            <a:r>
              <a:rPr lang="en-GB" sz="1800" i="1" baseline="30000" dirty="0"/>
              <a:t>subframe,</a:t>
            </a:r>
            <a:r>
              <a:rPr lang="en-GB" sz="1800" i="1" baseline="30000" dirty="0">
                <a:sym typeface="Symbol" panose="05050102010706020507" pitchFamily="18" charset="2"/>
              </a:rPr>
              <a:t></a:t>
            </a:r>
            <a:r>
              <a:rPr lang="en-GB" sz="1800" dirty="0"/>
              <a:t> + </a:t>
            </a:r>
            <a:r>
              <a:rPr lang="en-GB" sz="1800" dirty="0" smtClean="0"/>
              <a:t>1</a:t>
            </a:r>
            <a:r>
              <a:rPr lang="en-US" altLang="ja-JP" sz="1800" dirty="0" smtClean="0"/>
              <a:t> </a:t>
            </a:r>
          </a:p>
          <a:p>
            <a:pPr lvl="1"/>
            <a:r>
              <a:rPr lang="en-US" sz="1600" dirty="0">
                <a:latin typeface="Symbol" panose="05050102010706020507" pitchFamily="18" charset="2"/>
              </a:rPr>
              <a:t>m</a:t>
            </a:r>
            <a:r>
              <a:rPr lang="en-US" sz="1600" dirty="0"/>
              <a:t> is the SCS configuration for the </a:t>
            </a:r>
            <a:r>
              <a:rPr lang="en-US" sz="1600" dirty="0" err="1"/>
              <a:t>Pcell</a:t>
            </a:r>
            <a:endParaRPr lang="en-US" sz="1600" dirty="0"/>
          </a:p>
          <a:p>
            <a:pPr lvl="1"/>
            <a:r>
              <a:rPr lang="en-US" sz="1600" dirty="0"/>
              <a:t>K1 is the number of PUCCH slots</a:t>
            </a:r>
          </a:p>
          <a:p>
            <a:pPr lvl="1"/>
            <a:r>
              <a:rPr lang="en-US" sz="1600" dirty="0"/>
              <a:t>Note: With K1 expressed in </a:t>
            </a:r>
            <a:r>
              <a:rPr lang="en-US" sz="1600" dirty="0" err="1"/>
              <a:t>msec</a:t>
            </a:r>
            <a:r>
              <a:rPr lang="en-US" sz="1600" dirty="0"/>
              <a:t>, the above is equivalent to k = K1 + 4 </a:t>
            </a:r>
            <a:r>
              <a:rPr lang="en-US" sz="1600" dirty="0" err="1"/>
              <a:t>msec</a:t>
            </a:r>
            <a:r>
              <a:rPr lang="en-US" sz="1600" dirty="0"/>
              <a:t> </a:t>
            </a:r>
          </a:p>
          <a:p>
            <a:endParaRPr lang="en-US" altLang="ja-JP" sz="18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940152" y="220486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R1-1811004/R1-1811490: Update pseudo-code for semi-static HARQ-ACK codebook to include the case of different UL/DL numerologies</a:t>
            </a:r>
          </a:p>
          <a:p>
            <a:pPr lvl="1"/>
            <a:r>
              <a:rPr lang="en-US" altLang="ja-JP" sz="1600" dirty="0" smtClean="0"/>
              <a:t>Offline outcome: Editor to provide update to the pseudo-code incorporating support for different SCS configuration for PUCCH and PDSCH 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1800" dirty="0" smtClean="0"/>
              <a:t>R1-1811451: </a:t>
            </a:r>
            <a:r>
              <a:rPr lang="en-US" sz="1800" dirty="0" smtClean="0"/>
              <a:t>UE does not expect to multiplex HARQ-ACK in a PUCCH resource in a slot for a DCI not received earlier than N</a:t>
            </a:r>
            <a:r>
              <a:rPr lang="en-US" sz="1800" baseline="-25000" dirty="0" smtClean="0"/>
              <a:t>3</a:t>
            </a:r>
            <a:r>
              <a:rPr lang="en-GB" sz="1800" dirty="0" smtClean="0"/>
              <a:t> symbols from a first symbol of the first PUCCH resource in the slot – then, </a:t>
            </a:r>
            <a:r>
              <a:rPr lang="en-GB" sz="1800" u="sng" dirty="0" smtClean="0"/>
              <a:t>what happens if UE detects BWP-switching DCI within the N</a:t>
            </a:r>
            <a:r>
              <a:rPr lang="en-GB" sz="1800" u="sng" baseline="-25000" dirty="0" smtClean="0"/>
              <a:t>3</a:t>
            </a:r>
            <a:r>
              <a:rPr lang="en-GB" sz="1800" u="sng" dirty="0" smtClean="0"/>
              <a:t> symbols</a:t>
            </a:r>
            <a:endParaRPr lang="en-US" altLang="ja-JP" sz="1800" u="sng" dirty="0" smtClean="0"/>
          </a:p>
          <a:p>
            <a:pPr lvl="1"/>
            <a:r>
              <a:rPr lang="en-US" altLang="ja-JP" sz="1600" dirty="0" smtClean="0"/>
              <a:t>Offline consensus: In case of semi-static HARQ-ACK codebook, UE does not expect to detect a DCI format switching DL BWP within N3 (or N2) symbols before the time the UE would multiplex a HARQ-ACK codebook in a PUCCH (or a PUSCH) – N3 is defined 38.213</a:t>
            </a:r>
            <a:endParaRPr lang="en-US" altLang="ja-JP" sz="1600" u="sng" dirty="0"/>
          </a:p>
          <a:p>
            <a:pPr lvl="1"/>
            <a:endParaRPr lang="en-US" altLang="ja-JP" sz="1600" u="sng" dirty="0"/>
          </a:p>
          <a:p>
            <a:r>
              <a:rPr lang="en-US" altLang="ja-JP" sz="2000" dirty="0" smtClean="0"/>
              <a:t>Offline conclusion (based on RAN1#90bis agreement): A UE does not expect to detect a DCI format scheduling a PDSCH or a SPS PDSCH release and indicating a PUCCH resource for transmission of a HARQ-ACK codebook in a slot if the UE previously detects an UL grant scheduling a PUSCH transmission in the slot and if the UE multiplexes the HARQ-ACK codebook in the PUSCH</a:t>
            </a:r>
          </a:p>
          <a:p>
            <a:pPr marL="0" indent="0">
              <a:buNone/>
            </a:pPr>
            <a:endParaRPr lang="en-US" altLang="ja-JP" sz="2000" dirty="0" smtClean="0"/>
          </a:p>
          <a:p>
            <a:pPr lvl="2"/>
            <a:endParaRPr lang="en-US" altLang="ja-JP" sz="12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3169"/>
              </p:ext>
            </p:extLst>
          </p:nvPr>
        </p:nvGraphicFramePr>
        <p:xfrm>
          <a:off x="8131621" y="1268760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showAsIcon="1" r:id="rId3" imgW="914400" imgH="792360" progId="Word.Document.12">
                  <p:embed/>
                </p:oleObj>
              </mc:Choice>
              <mc:Fallback>
                <p:oleObj name="Document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31621" y="1268760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Multiplexing/HARQ-ACK codebooks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R1-1811451: Considers 4 cases for PUSCH/PUCCH overlapping</a:t>
            </a:r>
          </a:p>
          <a:p>
            <a:pPr lvl="1"/>
            <a:r>
              <a:rPr lang="en-US" altLang="ja-JP" sz="1600" dirty="0" smtClean="0"/>
              <a:t>Comment: Cases 2-4 have already been resolved and are captured in 38.213 (for 2/4, PUCCH is multiplexed in each PUSCH – for 3, PUSCH is dropped)</a:t>
            </a:r>
          </a:p>
          <a:p>
            <a:pPr lvl="1"/>
            <a:r>
              <a:rPr lang="en-US" altLang="ja-JP" sz="1600" dirty="0" smtClean="0"/>
              <a:t>Case 1 (below) seems open (assuming timeline for multiplexing is met) – possible options are: (a) UE does not expect it to happen, (b) define in TS 38.212 multiplexing for &gt;1 HARQ-ACK codebooks, (c) jointly code HARQ-ACK codebooks in one HARQ-ACK codebook, (d) other (transmit the first one)</a:t>
            </a:r>
          </a:p>
          <a:p>
            <a:pPr lvl="1"/>
            <a:endParaRPr lang="en-US" altLang="ja-JP" sz="1600" dirty="0" smtClean="0"/>
          </a:p>
          <a:p>
            <a:pPr lvl="1"/>
            <a:endParaRPr lang="en-US" altLang="ja-JP" sz="1600" dirty="0" smtClean="0"/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pPr lvl="1">
              <a:buNone/>
            </a:pPr>
            <a:endParaRPr lang="en-US" altLang="ja-JP" sz="1800" dirty="0" smtClean="0"/>
          </a:p>
          <a:p>
            <a:r>
              <a:rPr lang="en-US" altLang="ja-JP" sz="1800" dirty="0" smtClean="0"/>
              <a:t>Offline consensus: A UE does not expect to </a:t>
            </a:r>
            <a:r>
              <a:rPr lang="en-US" altLang="ja-JP" sz="1800" dirty="0"/>
              <a:t>multiplex in a PUSCH transmission in one </a:t>
            </a:r>
            <a:r>
              <a:rPr lang="en-US" altLang="ja-JP" sz="1800" dirty="0" smtClean="0"/>
              <a:t>slot UCI </a:t>
            </a:r>
            <a:r>
              <a:rPr lang="en-US" altLang="ja-JP" sz="1800" dirty="0"/>
              <a:t>of same type that the UE </a:t>
            </a:r>
            <a:r>
              <a:rPr lang="en-US" altLang="ja-JP" sz="1800" dirty="0" smtClean="0"/>
              <a:t>would </a:t>
            </a:r>
            <a:r>
              <a:rPr lang="en-US" altLang="ja-JP" sz="1800" dirty="0"/>
              <a:t>transmit in </a:t>
            </a:r>
            <a:r>
              <a:rPr lang="en-US" altLang="ja-JP" sz="1800" dirty="0" smtClean="0"/>
              <a:t>PUCCHs in different slots</a:t>
            </a:r>
          </a:p>
          <a:p>
            <a:pPr lvl="2"/>
            <a:endParaRPr lang="en-US" altLang="ja-JP" sz="1000" dirty="0"/>
          </a:p>
          <a:p>
            <a:r>
              <a:rPr lang="en-US" altLang="ja-JP" sz="1800" dirty="0" smtClean="0"/>
              <a:t>For Type 1 HARQ-ACK codebook, if a UE receives only SPS PDSCH, the UE is expected to provide HARQ-ACK for the whole codebook – but there is no PUCCH resource because the UE has not detected any DCI format – the only PUCCH resource is for the HARQ-ACK of the SPS PDSCH</a:t>
            </a:r>
          </a:p>
          <a:p>
            <a:pPr lvl="1"/>
            <a:r>
              <a:rPr lang="en-US" altLang="ja-JP" sz="1400" dirty="0" smtClean="0"/>
              <a:t>Proposal: Include, in section 9.1.2 together with the remaining fallback conditions for the HARQ-ACK codebook, the case that the UE receives only SPS PDSCH</a:t>
            </a:r>
          </a:p>
          <a:p>
            <a:pPr marL="0" indent="0">
              <a:buNone/>
            </a:pPr>
            <a:endParaRPr lang="en-US" altLang="ja-JP" sz="18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그림 2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938" y="2608704"/>
            <a:ext cx="4562326" cy="1396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Proposed Corrections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6120680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R1-1810523 – section 2.2: Duplicated description in section 9.1.1 and 9.1.2.1/9.1.3.1 for HARQ-ACK generation in case of CBG and DCI 1_0/SPS release/SPS PDSCH </a:t>
            </a:r>
          </a:p>
          <a:p>
            <a:pPr lvl="1"/>
            <a:r>
              <a:rPr lang="en-US" altLang="ja-JP" sz="1600" dirty="0" smtClean="0"/>
              <a:t>Offline consensus: Agree - remove respective paragraph from 9.1.1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R1-1810523 – section 2.5: For dynamic HARQ-ACK codebook, do not discard HARQ-ACK corresponding to PDCCH monitoring occasions prior to the one of BWP-switching DCI</a:t>
            </a:r>
          </a:p>
          <a:p>
            <a:pPr lvl="1"/>
            <a:r>
              <a:rPr lang="en-US" altLang="ja-JP" sz="1600" dirty="0" smtClean="0"/>
              <a:t>Offline consensus: Revisit online</a:t>
            </a:r>
          </a:p>
          <a:p>
            <a:pPr lvl="1"/>
            <a:r>
              <a:rPr lang="en-US" altLang="ja-JP" sz="1600" dirty="0" smtClean="0"/>
              <a:t>Technically there is no need to discard the HARQ-ACK but the issue was previously discussed, this was acknowledged, and decision was to keep common behavior for semi-static and dynamic HARQ-ACK codebooks under the assumption that BWP switching will not be in practice a ‘frequent’ event (and dynamic BWP-switching is an optional feature in Rel-15)</a:t>
            </a:r>
          </a:p>
          <a:p>
            <a:pPr lvl="2"/>
            <a:endParaRPr lang="en-US" altLang="ja-JP" sz="1200" dirty="0"/>
          </a:p>
          <a:p>
            <a:r>
              <a:rPr lang="en-US" altLang="ja-JP" sz="1800" dirty="0"/>
              <a:t>R1-1810523 – section </a:t>
            </a:r>
            <a:r>
              <a:rPr lang="en-US" altLang="ja-JP" sz="1800" dirty="0" smtClean="0"/>
              <a:t>2.1: For semi-static HARQ-ACK codebook, clarify that location of HARQ-ACK for SPS PDSCH release is same as for the SLIV of SPS PDSCH</a:t>
            </a:r>
          </a:p>
          <a:p>
            <a:pPr lvl="1"/>
            <a:r>
              <a:rPr lang="en-US" altLang="ja-JP" sz="1600" dirty="0" smtClean="0"/>
              <a:t>Editor to check if clarification is needed </a:t>
            </a:r>
          </a:p>
          <a:p>
            <a:pPr lvl="2"/>
            <a:endParaRPr lang="en-US" altLang="ja-JP" sz="1200" dirty="0"/>
          </a:p>
          <a:p>
            <a:r>
              <a:rPr lang="en-US" altLang="ja-JP" sz="1800" dirty="0" smtClean="0"/>
              <a:t>Offline comment by Ericsson: For dynamic HARQ-ACK CB, total DAI is 0 if UE does not detect any DCI format for HARQ-ACK on PUCCH – however, for HARQ-ACK on PUSCH, UL DAI is used and functions as total DAI – but 38.213 states that the pseudo-code for PUCCH applies with total DAI in DL DCI replaced by DAI in UL DCI.</a:t>
            </a:r>
          </a:p>
          <a:p>
            <a:pPr lvl="1"/>
            <a:r>
              <a:rPr lang="en-US" altLang="ja-JP" sz="1600" dirty="0" smtClean="0"/>
              <a:t>Editor to fix at the next update </a:t>
            </a:r>
          </a:p>
          <a:p>
            <a:pPr lvl="1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Proposed Corrections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6192688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R1-1810982: Add “</a:t>
            </a:r>
            <a:r>
              <a:rPr lang="en-US" sz="1800" dirty="0" smtClean="0"/>
              <a:t>associated with different TB(s)” for the interpretation of the DAI in DCI formats for dynamic HARQ-ACK codebook</a:t>
            </a:r>
          </a:p>
          <a:p>
            <a:pPr lvl="1"/>
            <a:r>
              <a:rPr lang="en-US" altLang="ja-JP" sz="1600" dirty="0" smtClean="0"/>
              <a:t>e.g. </a:t>
            </a:r>
            <a:r>
              <a:rPr lang="en-GB" sz="1600" dirty="0" smtClean="0"/>
              <a:t>A</a:t>
            </a:r>
            <a:r>
              <a:rPr lang="en-US" sz="1600" dirty="0" smtClean="0"/>
              <a:t> value of the counter </a:t>
            </a:r>
            <a:r>
              <a:rPr lang="en-GB" sz="1600" dirty="0" smtClean="0"/>
              <a:t>DAI</a:t>
            </a:r>
            <a:r>
              <a:rPr lang="en-US" sz="1600" dirty="0" smtClean="0"/>
              <a:t> field in DCI format 1_0 or DCI format 1_1 denotes the accumulative number of {serving cell, PDCCH monitoring occasion}-pair(s) in which PDSCH reception(s) </a:t>
            </a:r>
            <a:r>
              <a:rPr lang="en-US" sz="1600" u="sng" dirty="0" smtClean="0"/>
              <a:t>associated with different TB(s) </a:t>
            </a:r>
            <a:r>
              <a:rPr lang="en-US" sz="1600" dirty="0" smtClean="0"/>
              <a:t>or SPS PDSCH release(s) associated with DCI format 1_0 or DCI format 1_1 </a:t>
            </a:r>
            <a:r>
              <a:rPr lang="en-GB" sz="1600" dirty="0" smtClean="0"/>
              <a:t>is present</a:t>
            </a:r>
            <a:r>
              <a:rPr lang="en-US" altLang="ja-JP" sz="1600" dirty="0" smtClean="0"/>
              <a:t> </a:t>
            </a:r>
          </a:p>
          <a:p>
            <a:pPr lvl="1"/>
            <a:r>
              <a:rPr lang="en-US" altLang="ja-JP" sz="1600" dirty="0" smtClean="0"/>
              <a:t>Comment: The case of PDSCH repetitions is already addressed – text has PDSCH reception</a:t>
            </a:r>
            <a:r>
              <a:rPr lang="en-US" altLang="ja-JP" sz="1600" u="sng" dirty="0" smtClean="0"/>
              <a:t>(s)</a:t>
            </a:r>
            <a:r>
              <a:rPr lang="en-US" altLang="ja-JP" sz="1600" dirty="0" smtClean="0"/>
              <a:t> and association is (of course) with the single DCI format having the DAI (also, HARQ-ACK for different DCIs is anyway associated with different TBs) </a:t>
            </a:r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R1-1811004: SPS PDSCH release is counted both in              and         - remove from latter</a:t>
            </a:r>
          </a:p>
          <a:p>
            <a:pPr lvl="1"/>
            <a:r>
              <a:rPr lang="en-US" altLang="ja-JP" sz="1400" dirty="0" smtClean="0"/>
              <a:t>Comment: Agree</a:t>
            </a:r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R1-1811376: Remove the following because it is confusing</a:t>
            </a:r>
          </a:p>
          <a:p>
            <a:pPr lvl="1"/>
            <a:r>
              <a:rPr lang="en-GB" sz="1400" dirty="0" smtClean="0"/>
              <a:t>The UE does not multiplex HARQ-ACK information in the PUSCH transmission in a slot from the multiple slots if</a:t>
            </a:r>
            <a:r>
              <a:rPr lang="en-GB" sz="1400" strike="sngStrike" dirty="0" smtClean="0"/>
              <a:t>, in case the PUSCH transmission was absent,</a:t>
            </a:r>
            <a:r>
              <a:rPr lang="en-GB" sz="1400" dirty="0" smtClean="0"/>
              <a:t> the UE would not transmit a single-slot PUCCH with HARQ-ACK information in the slot</a:t>
            </a:r>
          </a:p>
          <a:p>
            <a:pPr lvl="1"/>
            <a:r>
              <a:rPr lang="en-GB" altLang="ja-JP" sz="1400" dirty="0" smtClean="0"/>
              <a:t>Comment: Can check the group’s view for which version is clearer</a:t>
            </a:r>
          </a:p>
          <a:p>
            <a:pPr marL="457200" lvl="1" indent="0">
              <a:buNone/>
            </a:pPr>
            <a:endParaRPr lang="en-GB" altLang="ja-JP" sz="1400" dirty="0" smtClean="0"/>
          </a:p>
          <a:p>
            <a:r>
              <a:rPr lang="en-GB" altLang="ja-JP" sz="1800" dirty="0" smtClean="0"/>
              <a:t>R1-1810370: In section 8, it is proposed to add a Table in section 9.1.2.2 of 38.213 to capture the mapping of the 1-bit DAI in UL grant to the value of V</a:t>
            </a:r>
            <a:r>
              <a:rPr lang="en-GB" altLang="ja-JP" sz="1800" baseline="-25000" dirty="0" smtClean="0"/>
              <a:t>T-DAI</a:t>
            </a:r>
            <a:r>
              <a:rPr lang="en-GB" altLang="ja-JP" sz="1800" dirty="0" smtClean="0"/>
              <a:t> (for the dynamic codebook, the mapping of the 2-bit DAI </a:t>
            </a:r>
            <a:r>
              <a:rPr lang="en-GB" altLang="ja-JP" sz="1800" dirty="0"/>
              <a:t>to V</a:t>
            </a:r>
            <a:r>
              <a:rPr lang="en-GB" altLang="ja-JP" sz="1800" baseline="-25000" dirty="0"/>
              <a:t>T-DAI</a:t>
            </a:r>
            <a:r>
              <a:rPr lang="en-GB" altLang="ja-JP" sz="1800" dirty="0"/>
              <a:t> </a:t>
            </a:r>
            <a:r>
              <a:rPr lang="en-GB" altLang="ja-JP" sz="1800" dirty="0" smtClean="0"/>
              <a:t>is already captured)</a:t>
            </a:r>
          </a:p>
          <a:p>
            <a:pPr lvl="1"/>
            <a:r>
              <a:rPr lang="en-GB" altLang="ja-JP" sz="1400" dirty="0" smtClean="0"/>
              <a:t>Comment: Seems to be a straightforward addition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212976"/>
            <a:ext cx="720080" cy="39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212976"/>
            <a:ext cx="504056" cy="2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R1-1810112: Multiple DCIs in same PDCCH monitoring occasion scheduling respective multiple PDSCH on same cell</a:t>
            </a:r>
          </a:p>
          <a:p>
            <a:pPr lvl="1"/>
            <a:r>
              <a:rPr lang="en-US" altLang="ja-JP" sz="1600" dirty="0" smtClean="0"/>
              <a:t>Comment: Previously discussed – not supported based on conclusion of UE feature discussion in RAN1#92bis – also, no support of cross-carrier scheduling with different numerologies in Rel-15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R1-1810112: Order PDCCH monitoring occasions according to start time and index of search space</a:t>
            </a:r>
            <a:endParaRPr lang="en-GB" sz="1800" dirty="0" smtClean="0"/>
          </a:p>
          <a:p>
            <a:pPr lvl="1"/>
            <a:r>
              <a:rPr lang="en-GB" sz="1600" dirty="0" smtClean="0"/>
              <a:t>Comment: A time for a PDCCH monitoring occasion is the time the UE receives the PDCCH – monitoring occasions for which the PDCCH is received later, are order after monitoring occasions for which the PDCCH is received earlier. A UE is not expected to receive multiple DL assignments or UL grant in a same monitoring occasion (same or different search space set) 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R1-1810113: HARQ-ACK timing indication – Modify spec text to capture relative SCS for slot of PDSCH reception </a:t>
            </a:r>
            <a:r>
              <a:rPr lang="en-US" altLang="ja-JP" sz="1800" i="1" dirty="0" smtClean="0"/>
              <a:t>n</a:t>
            </a:r>
            <a:r>
              <a:rPr lang="en-US" altLang="ja-JP" sz="1800" dirty="0" smtClean="0"/>
              <a:t> and slot of PUCCH transmission </a:t>
            </a:r>
            <a:r>
              <a:rPr lang="en-US" altLang="ja-JP" sz="1800" i="1" dirty="0" err="1" smtClean="0"/>
              <a:t>n</a:t>
            </a:r>
            <a:r>
              <a:rPr lang="en-US" altLang="ja-JP" sz="1800" dirty="0" err="1" smtClean="0"/>
              <a:t>+</a:t>
            </a:r>
            <a:r>
              <a:rPr lang="en-US" altLang="ja-JP" sz="1800" i="1" dirty="0" err="1" smtClean="0"/>
              <a:t>k</a:t>
            </a:r>
            <a:endParaRPr lang="en-US" altLang="ja-JP" sz="1800" dirty="0" smtClean="0"/>
          </a:p>
          <a:p>
            <a:pPr lvl="1"/>
            <a:r>
              <a:rPr lang="en-US" altLang="ja-JP" sz="1600" dirty="0" smtClean="0"/>
              <a:t>Comment: Current text in 38.213 is accurate/simple – slot </a:t>
            </a:r>
            <a:r>
              <a:rPr lang="en-US" altLang="ja-JP" sz="1600" i="1" dirty="0" smtClean="0"/>
              <a:t>n</a:t>
            </a:r>
            <a:r>
              <a:rPr lang="en-US" altLang="ja-JP" sz="1600" dirty="0" smtClean="0"/>
              <a:t> is </a:t>
            </a:r>
            <a:r>
              <a:rPr lang="en-US" altLang="ja-JP" sz="1600" dirty="0" err="1" smtClean="0"/>
              <a:t>wrt</a:t>
            </a:r>
            <a:r>
              <a:rPr lang="en-US" altLang="ja-JP" sz="1600" dirty="0" smtClean="0"/>
              <a:t> PUCCH SCS, not PDSCH SCS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55576" y="836710"/>
          <a:ext cx="7848872" cy="5400599"/>
        </p:xfrm>
        <a:graphic>
          <a:graphicData uri="http://schemas.openxmlformats.org/drawingml/2006/table">
            <a:tbl>
              <a:tblPr/>
              <a:tblGrid>
                <a:gridCol w="1105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7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64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 err="1">
                          <a:solidFill>
                            <a:srgbClr val="FFFFFF"/>
                          </a:solidFill>
                          <a:latin typeface="Arial"/>
                        </a:rPr>
                        <a:t>TDoc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Agenda item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2"/>
                        </a:rPr>
                        <a:t>R1-1810112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Corrections on bandwidth part 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3"/>
                        </a:rPr>
                        <a:t>R1-1810113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Corrections on scheduling and HARQ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4"/>
                        </a:rPr>
                        <a:t>R1-1810523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CA and BWP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5"/>
                        </a:rPr>
                        <a:t>R1-1810620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On maintenance for BWPs 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Nokia, Nokia Shanghai Bell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9196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6"/>
                        </a:rPr>
                        <a:t>R1-1810982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Text proposals for HARQ-ACK transmission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Guangdong OPPO Mobile Telecom.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9196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7"/>
                        </a:rPr>
                        <a:t>R1-1811004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carrier aggregation and bandwidth part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Spreadtrum Communications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8"/>
                        </a:rPr>
                        <a:t>R1-1811376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Maintenance for carrier aggregation and bandwidth parts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NTT DOCOMO,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9"/>
                        </a:rPr>
                        <a:t>R1-1811451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multiplexing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WILUS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0"/>
                        </a:rPr>
                        <a:t>R1-1811490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Maintenance issues of DL/UL data scheduling and HARQ procedure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1"/>
                        </a:rPr>
                        <a:t>R1-1811491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Maintenance issues of CA and BWP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38124</TotalTime>
  <Words>1318</Words>
  <Application>Microsoft Office PowerPoint</Application>
  <PresentationFormat>On-screen Show (4:3)</PresentationFormat>
  <Paragraphs>115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맑은 고딕</vt:lpstr>
      <vt:lpstr>ＭＳ Ｐゴシック</vt:lpstr>
      <vt:lpstr>Arial</vt:lpstr>
      <vt:lpstr>Calibri</vt:lpstr>
      <vt:lpstr>Symbol</vt:lpstr>
      <vt:lpstr>Office ​​テーマ</vt:lpstr>
      <vt:lpstr>Document</vt:lpstr>
      <vt:lpstr>Offline Summary on CA Topics</vt:lpstr>
      <vt:lpstr>Timing k for Scell Activation/Deactivation</vt:lpstr>
      <vt:lpstr>HARQ-ACK Codebooks</vt:lpstr>
      <vt:lpstr>Multiplexing/HARQ-ACK codebooks </vt:lpstr>
      <vt:lpstr>Proposed Corrections</vt:lpstr>
      <vt:lpstr>Proposed Corrections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MCC:</cp:lastModifiedBy>
  <cp:revision>956</cp:revision>
  <dcterms:created xsi:type="dcterms:W3CDTF">2017-01-16T18:53:25Z</dcterms:created>
  <dcterms:modified xsi:type="dcterms:W3CDTF">2018-10-11T08:27:33Z</dcterms:modified>
</cp:coreProperties>
</file>