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15" r:id="rId3"/>
    <p:sldId id="322" r:id="rId4"/>
    <p:sldId id="309" r:id="rId5"/>
    <p:sldId id="323" r:id="rId6"/>
    <p:sldId id="32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8E8E8"/>
    <a:srgbClr val="CECECD"/>
    <a:srgbClr val="F2A3CE"/>
    <a:srgbClr val="FED1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9" autoAdjust="0"/>
    <p:restoredTop sz="94660"/>
  </p:normalViewPr>
  <p:slideViewPr>
    <p:cSldViewPr>
      <p:cViewPr varScale="1">
        <p:scale>
          <a:sx n="98" d="100"/>
          <a:sy n="98" d="100"/>
        </p:scale>
        <p:origin x="145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10/9/2018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Summary of </a:t>
            </a:r>
            <a:r>
              <a:rPr lang="en-US" sz="4000" dirty="0" smtClean="0"/>
              <a:t>Power Model </a:t>
            </a:r>
            <a:r>
              <a:rPr lang="en-US" sz="4000" dirty="0"/>
              <a:t>for </a:t>
            </a:r>
            <a:r>
              <a:rPr lang="en-US" sz="4000" dirty="0" smtClean="0"/>
              <a:t>NR Power </a:t>
            </a:r>
            <a:r>
              <a:rPr lang="en-US" sz="4000" dirty="0"/>
              <a:t>Saving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Apple, Intel, CATT,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OPPO, vivo, Samsung, Panasonic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R1-1811897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114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#94-Bis</a:t>
            </a: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12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Oct. 2018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382000" cy="2057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following power states and relative power values for the reference configuration are adopted as working assumption for power saving SI.</a:t>
            </a:r>
          </a:p>
          <a:p>
            <a:pPr lvl="1"/>
            <a:r>
              <a:rPr lang="en-US" dirty="0" smtClean="0"/>
              <a:t>FFS: Power modeling/scaling for the case more than one power states in a slot.</a:t>
            </a:r>
          </a:p>
          <a:p>
            <a:pPr lvl="1"/>
            <a:r>
              <a:rPr lang="en-US" dirty="0" smtClean="0"/>
              <a:t>FFS: Power saving signal </a:t>
            </a:r>
            <a:r>
              <a:rPr lang="en-US" dirty="0" smtClean="0"/>
              <a:t>processing </a:t>
            </a:r>
            <a:r>
              <a:rPr lang="en-US" dirty="0" smtClean="0"/>
              <a:t>power and transition energy.</a:t>
            </a:r>
          </a:p>
          <a:p>
            <a:pPr lvl="1"/>
            <a:r>
              <a:rPr lang="en-US" dirty="0" smtClean="0"/>
              <a:t>FFS: Power scaling for other configurations from the reference configuration</a:t>
            </a: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595235"/>
              </p:ext>
            </p:extLst>
          </p:nvPr>
        </p:nvGraphicFramePr>
        <p:xfrm>
          <a:off x="114300" y="2270904"/>
          <a:ext cx="8915400" cy="4510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1408"/>
                <a:gridCol w="1200992"/>
                <a:gridCol w="3461886"/>
                <a:gridCol w="1491114"/>
              </a:tblGrid>
              <a:tr h="13076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Reference Configuration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Power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State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Characteristics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Relative Power</a:t>
                      </a:r>
                      <a:endParaRPr lang="en-US" sz="1600" b="1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334905">
                <a:tc rowSpan="7"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Downlink: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TDD, FR1, 30 kHz SCS,  1CC, 100 MHz BW, PDCCH region of 2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symbol at beginning</a:t>
                      </a:r>
                      <a:r>
                        <a:rPr lang="en-GB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a slot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k0 = 0,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max. #CCE = 56, 36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PDCCH blind decoding, PDSCH of max data rate with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256QAM 4x4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MIMO, 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#RB for TRS = 52, 4RX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Capability 1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dirty="0" smtClean="0"/>
                        <a:t>Uplink: TDD, FR1, 30 kHz SCS, 1CC, </a:t>
                      </a:r>
                      <a:r>
                        <a:rPr lang="en-GB" sz="1600" b="0" dirty="0" smtClean="0"/>
                        <a:t>100MHz BW, 1TX</a:t>
                      </a:r>
                      <a:r>
                        <a:rPr lang="en-GB" sz="1600" b="0" dirty="0" smtClean="0"/>
                        <a:t>, 2 power levels 0dBm and </a:t>
                      </a:r>
                      <a:r>
                        <a:rPr lang="en-GB" sz="1600" b="0" dirty="0" smtClean="0"/>
                        <a:t>23dBm</a:t>
                      </a:r>
                      <a:endParaRPr lang="en-GB" sz="1600" b="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dirty="0" smtClean="0"/>
                        <a:t>Power</a:t>
                      </a:r>
                      <a:r>
                        <a:rPr lang="en-GB" sz="1600" b="0" baseline="0" dirty="0" smtClean="0"/>
                        <a:t> values are averaged over the operations within a </a:t>
                      </a:r>
                      <a:r>
                        <a:rPr lang="en-GB" sz="1600" b="0" baseline="0" dirty="0" smtClean="0"/>
                        <a:t>slot.</a:t>
                      </a:r>
                      <a:endParaRPr lang="en-GB" sz="1600" b="0" dirty="0" smtClean="0"/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Deep Sleep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Time interval for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the sleep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should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be larger than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the total transition time entering and leaving this state.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Accurate timing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may not be maintained.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(Optional: 0.5)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258354">
                <a:tc vMerge="1"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Light</a:t>
                      </a:r>
                      <a:r>
                        <a:rPr lang="en-US" sz="1400" baseline="0" dirty="0" smtClean="0"/>
                        <a:t> Sleep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Time interval for the sleep should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be larger than the total transition time entering and leaving this state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258354">
                <a:tc vMerge="1">
                  <a:txBody>
                    <a:bodyPr/>
                    <a:lstStyle/>
                    <a:p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Micro</a:t>
                      </a:r>
                      <a:r>
                        <a:rPr lang="en-US" sz="1400" baseline="0" dirty="0" smtClean="0"/>
                        <a:t> sleep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Immediate transition is assumed for power saving study purpose from or to a non-sleep state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258354">
                <a:tc vMerge="1"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PDCCH-only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PDSCH and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same-slot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scheduling; this includes time for PDCCH decoding and any micro-sleep within the slot.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100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4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SSB or </a:t>
                      </a:r>
                      <a:br>
                        <a:rPr lang="en-US" sz="14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CSI-RS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proc.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SSB can be used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for fine time-frequency sync. and RSRP measurement of the serving/camping cell. FFS the power scaling for RRM of neighbor cells . TRS is the considered CSI-RS for sync. FFS the power scaling for processing other configurations of CSI-RS.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258354">
                <a:tc vMerge="1"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PDCCH + PDSCH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PDCCH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PDSCH. ACK/NACK in long PUCCH is modeled by UL power state. FFS the power scaling for PDSCH-only slot.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300 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207319">
                <a:tc vMerge="1">
                  <a:txBody>
                    <a:bodyPr/>
                    <a:lstStyle/>
                    <a:p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UL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Long PUCCH or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PUSCH. FFS the power scaling for short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PUCCH and SRS.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250 (  0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dBm</a:t>
                      </a:r>
                      <a:r>
                        <a:rPr lang="en-US" sz="1400" baseline="0" dirty="0" smtClean="0"/>
                        <a:t>)</a:t>
                      </a:r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700 (23 </a:t>
                      </a:r>
                      <a:r>
                        <a:rPr lang="en-US" sz="1400" dirty="0" err="1" smtClean="0"/>
                        <a:t>dBm</a:t>
                      </a:r>
                      <a:r>
                        <a:rPr lang="en-US" sz="1400" dirty="0" smtClean="0"/>
                        <a:t>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7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2209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following additional transition energy and total transition time for the three sleep types are adopted as working assumption for power saving SI:</a:t>
            </a:r>
          </a:p>
          <a:p>
            <a:pPr lvl="1"/>
            <a:r>
              <a:rPr lang="en-US" dirty="0" smtClean="0"/>
              <a:t>Both ramp down and ramp up transitions are included.</a:t>
            </a:r>
          </a:p>
          <a:p>
            <a:pPr lvl="1"/>
            <a:r>
              <a:rPr lang="en-US" dirty="0" smtClean="0"/>
              <a:t>Additional processing time for acquiring synchronization is not included in total transition time.</a:t>
            </a:r>
            <a:endParaRPr lang="en-US" dirty="0" smtClean="0"/>
          </a:p>
          <a:p>
            <a:pPr lvl="1"/>
            <a:r>
              <a:rPr lang="en-US" dirty="0" smtClean="0"/>
              <a:t>There is always a non-sleep power state between adjacent sleeps.</a:t>
            </a:r>
            <a:endParaRPr lang="en-US" dirty="0" smtClean="0"/>
          </a:p>
          <a:p>
            <a:pPr lvl="1"/>
            <a:r>
              <a:rPr lang="en-US" dirty="0" smtClean="0"/>
              <a:t>FFS: Specify the times and relative power values for the ramp down and ramp up transitions separately.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33600" y="6547177"/>
            <a:ext cx="4495800" cy="228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Deep/Light Sleep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2133600" y="6013777"/>
            <a:ext cx="762000" cy="5334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Ramp Down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562600" y="6013777"/>
            <a:ext cx="1066800" cy="5334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Ramp Up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133600" y="6775777"/>
            <a:ext cx="57912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133600" y="5556577"/>
            <a:ext cx="0" cy="12127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625346" y="5480377"/>
            <a:ext cx="994653" cy="1295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Non-sleep power state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52044" y="5269597"/>
            <a:ext cx="1603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Relative Power to deep sleep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924799" y="651377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4343400" y="6248400"/>
            <a:ext cx="0" cy="274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09900" y="5899966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Deep/Light sleep power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2628900" y="5769447"/>
            <a:ext cx="457808" cy="296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5444247" y="5769447"/>
            <a:ext cx="419102" cy="296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085288" y="5191134"/>
            <a:ext cx="2973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Additional transition energy and total transition time</a:t>
            </a:r>
            <a:endParaRPr lang="en-US" dirty="0"/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712001"/>
              </p:ext>
            </p:extLst>
          </p:nvPr>
        </p:nvGraphicFramePr>
        <p:xfrm>
          <a:off x="489626" y="3127242"/>
          <a:ext cx="8229599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3515"/>
                <a:gridCol w="3473042"/>
                <a:gridCol w="3473042"/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Sleep type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Additional</a:t>
                      </a:r>
                      <a:r>
                        <a:rPr lang="en-US" sz="1600" baseline="0" dirty="0" smtClean="0"/>
                        <a:t> transition energy:</a:t>
                      </a:r>
                    </a:p>
                    <a:p>
                      <a:pPr algn="ctr"/>
                      <a:r>
                        <a:rPr lang="en-US" sz="1600" baseline="0" dirty="0" smtClean="0"/>
                        <a:t>(Relative power </a:t>
                      </a:r>
                      <a:r>
                        <a:rPr lang="en-US" sz="1600" baseline="0" dirty="0" smtClean="0"/>
                        <a:t>x 1 </a:t>
                      </a:r>
                      <a:r>
                        <a:rPr lang="en-US" sz="1600" baseline="0" dirty="0" err="1" smtClean="0"/>
                        <a:t>ms</a:t>
                      </a:r>
                      <a:r>
                        <a:rPr lang="en-US" sz="1600" baseline="0" dirty="0" smtClean="0"/>
                        <a:t>)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1600" dirty="0" smtClean="0"/>
                        <a:t>otal </a:t>
                      </a:r>
                      <a:r>
                        <a:rPr lang="en-US" sz="1600" dirty="0" smtClean="0"/>
                        <a:t>transition</a:t>
                      </a:r>
                      <a:r>
                        <a:rPr lang="en-US" sz="1600" baseline="0" dirty="0" smtClean="0"/>
                        <a:t> time</a:t>
                      </a:r>
                      <a:endParaRPr lang="en-US" sz="1600" dirty="0"/>
                    </a:p>
                  </a:txBody>
                  <a:tcPr anchor="ctr"/>
                </a:tc>
              </a:tr>
              <a:tr h="29628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Deep</a:t>
                      </a:r>
                      <a:r>
                        <a:rPr lang="en-US" sz="1600" baseline="0" dirty="0" smtClean="0"/>
                        <a:t> sleep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450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 </a:t>
                      </a:r>
                      <a:r>
                        <a:rPr lang="en-US" sz="1600" dirty="0" err="1" smtClean="0"/>
                        <a:t>ms</a:t>
                      </a:r>
                      <a:endParaRPr lang="en-US" sz="1600" dirty="0"/>
                    </a:p>
                  </a:txBody>
                  <a:tcPr/>
                </a:tc>
              </a:tr>
              <a:tr h="29628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Light sleep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 </a:t>
                      </a:r>
                      <a:r>
                        <a:rPr lang="en-US" sz="1600" dirty="0" err="1" smtClean="0"/>
                        <a:t>ms</a:t>
                      </a:r>
                      <a:endParaRPr lang="en-US" sz="1600" dirty="0"/>
                    </a:p>
                  </a:txBody>
                  <a:tcPr/>
                </a:tc>
              </a:tr>
              <a:tr h="32372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Micro</a:t>
                      </a:r>
                      <a:r>
                        <a:rPr lang="en-US" sz="1600" baseline="0" dirty="0" smtClean="0"/>
                        <a:t> sleep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0 </a:t>
                      </a:r>
                      <a:r>
                        <a:rPr lang="en-US" sz="1600" dirty="0" err="1" smtClean="0"/>
                        <a:t>ms</a:t>
                      </a:r>
                      <a:r>
                        <a:rPr lang="en-US" sz="1600" dirty="0" smtClean="0"/>
                        <a:t>*</a:t>
                      </a:r>
                      <a:endParaRPr lang="en-US" sz="1600" dirty="0"/>
                    </a:p>
                  </a:txBody>
                  <a:tcPr/>
                </a:tc>
              </a:tr>
              <a:tr h="285383">
                <a:tc gridSpan="3">
                  <a:txBody>
                    <a:bodyPr/>
                    <a:lstStyle/>
                    <a:p>
                      <a:r>
                        <a:rPr lang="en-US" sz="1600" dirty="0" smtClean="0"/>
                        <a:t>* 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Immediate transition is assumed for power saving study purpose from or to a non-sleep state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84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8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395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Reference configuration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150656"/>
              </p:ext>
            </p:extLst>
          </p:nvPr>
        </p:nvGraphicFramePr>
        <p:xfrm>
          <a:off x="251204" y="2501619"/>
          <a:ext cx="8724901" cy="428018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74020"/>
                <a:gridCol w="798976"/>
                <a:gridCol w="1342209"/>
                <a:gridCol w="908154"/>
                <a:gridCol w="956361"/>
                <a:gridCol w="891019"/>
                <a:gridCol w="877081"/>
                <a:gridCol w="877081"/>
              </a:tblGrid>
              <a:tr h="23575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Power states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Merged Model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R1-1811126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R1-1810794</a:t>
                      </a:r>
                      <a:endParaRPr lang="en-US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R1-1810447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R1-1811281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R1-1810412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33141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Deep Sleep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0.01U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0.0056U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0.003U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0.02U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0.01U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0.01U (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8403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Transition energy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(</a:t>
                      </a:r>
                      <a:r>
                        <a:rPr lang="en-US" sz="1200" dirty="0" smtClean="0"/>
                        <a:t>T_DS =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smtClean="0"/>
                        <a:t>20ms)</a:t>
                      </a:r>
                    </a:p>
                    <a:p>
                      <a:pPr algn="ctr"/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(Relative power is computed by divide the energy by a given time period in unit of </a:t>
                      </a:r>
                      <a:r>
                        <a:rPr lang="en-US" sz="1200" b="0" baseline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450</a:t>
                      </a:r>
                      <a:r>
                        <a:rPr lang="en-US" sz="1200" baseline="0" dirty="0" smtClean="0"/>
                        <a:t> x 1ms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4.5U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dirty="0" smtClean="0">
                          <a:effectLst/>
                        </a:rPr>
                        <a:t>1.1U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4U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dirty="0" smtClean="0">
                          <a:effectLst/>
                        </a:rPr>
                        <a:t>6U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33141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Light</a:t>
                      </a:r>
                      <a:r>
                        <a:rPr lang="en-US" sz="1200" baseline="0" dirty="0" smtClean="0"/>
                        <a:t> Sleep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0.2U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0.1U (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0.067U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0.33U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36875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Transition energy</a:t>
                      </a:r>
                    </a:p>
                    <a:p>
                      <a:pPr algn="ctr"/>
                      <a:r>
                        <a:rPr lang="en-US" sz="1200" baseline="0" dirty="0" smtClean="0"/>
                        <a:t>(</a:t>
                      </a:r>
                      <a:r>
                        <a:rPr lang="en-US" sz="1200" baseline="0" dirty="0" smtClean="0"/>
                        <a:t>T_LS = 6ms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</a:t>
                      </a:r>
                      <a:r>
                        <a:rPr lang="en-US" sz="1200" baseline="0" dirty="0" smtClean="0"/>
                        <a:t> x 1ms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1U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dirty="0" smtClean="0">
                          <a:effectLst/>
                        </a:rPr>
                        <a:t>0.75U </a:t>
                      </a:r>
                      <a:r>
                        <a:rPr lang="en-US" sz="1200" baseline="0" dirty="0" smtClean="0"/>
                        <a:t>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U </a:t>
                      </a:r>
                      <a:r>
                        <a:rPr lang="en-US" sz="1200" baseline="0" dirty="0" smtClean="0"/>
                        <a:t>(</a:t>
                      </a:r>
                      <a:r>
                        <a:rPr lang="en-US" sz="1200" baseline="0" dirty="0" err="1" smtClean="0"/>
                        <a:t>uJ</a:t>
                      </a:r>
                      <a:r>
                        <a:rPr lang="en-US" sz="1200" baseline="0" dirty="0" smtClean="0"/>
                        <a:t>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33141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Micro</a:t>
                      </a:r>
                      <a:r>
                        <a:rPr lang="en-US" sz="1200" baseline="0" dirty="0" smtClean="0"/>
                        <a:t> Sleep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dk1"/>
                          </a:solidFill>
                        </a:rPr>
                        <a:t>45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0.45U </a:t>
                      </a:r>
                      <a:r>
                        <a:rPr lang="en-US" sz="1200" dirty="0" smtClean="0"/>
                        <a:t>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0.19U (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0.15U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0.36U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0.33U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37888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PDCCH-only or SSB or TRS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U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0.4U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baseline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21157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PDCCH + PDSCH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300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)</a:t>
                      </a:r>
                      <a:endParaRPr 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2U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2.2U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3.5U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baseline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37314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TX (PUCCH</a:t>
                      </a:r>
                      <a:r>
                        <a:rPr lang="en-US" sz="1200" baseline="0" dirty="0" smtClean="0"/>
                        <a:t> or </a:t>
                      </a:r>
                      <a:r>
                        <a:rPr lang="en-US" sz="1200" dirty="0" smtClean="0"/>
                        <a:t>PUSCH)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250</a:t>
                      </a:r>
                    </a:p>
                    <a:p>
                      <a:pPr algn="ctr"/>
                      <a:r>
                        <a:rPr lang="en-US" sz="1200" dirty="0" smtClean="0"/>
                        <a:t>700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2.5U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;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0dBm)</a:t>
                      </a:r>
                    </a:p>
                    <a:p>
                      <a:pPr algn="ctr"/>
                      <a:r>
                        <a:rPr lang="en-US" sz="1200" dirty="0" smtClean="0"/>
                        <a:t>7U (</a:t>
                      </a:r>
                      <a:r>
                        <a:rPr lang="en-US" sz="1200" dirty="0" err="1" smtClean="0"/>
                        <a:t>mW</a:t>
                      </a:r>
                      <a:r>
                        <a:rPr lang="en-US" sz="1200" dirty="0" smtClean="0"/>
                        <a:t>; 23dBm)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1.3U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6U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2.5U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8.3U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/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1.3U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 smtClean="0"/>
                    </a:p>
                    <a:p>
                      <a:pPr algn="ctr"/>
                      <a:r>
                        <a:rPr lang="en-US" sz="1200" dirty="0" smtClean="0"/>
                        <a:t>4.2U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/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3U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1,5U (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mW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1000" y="1014228"/>
            <a:ext cx="8465310" cy="4456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GB" sz="1350" b="1" dirty="0"/>
              <a:t>Downlink TDD, FR1, 30 kHz SCS,  1CC, 100 MHz BW, PDCCH region of 2 symbol at beginning of a slot, k0 = 0, max. #CCE = 56, 36 PDCCH blind decoding, PDSCH of max data rate with 256QAM 4x4 MIMO, #RB for TRS = 52, 4RX, Capability 1</a:t>
            </a:r>
          </a:p>
          <a:p>
            <a:r>
              <a:rPr lang="en-GB" sz="1350" b="1" dirty="0"/>
              <a:t>Uplink TDD, FR1, 30 kHz SCS, 1CC, 100MHz BW, 1TX, 2 power levels 0dBm and </a:t>
            </a:r>
            <a:r>
              <a:rPr lang="en-GB" sz="1350" b="1" dirty="0" smtClean="0"/>
              <a:t>23dBm</a:t>
            </a:r>
          </a:p>
          <a:p>
            <a:r>
              <a:rPr lang="en-GB" sz="1350" b="1" dirty="0" smtClean="0"/>
              <a:t>Power </a:t>
            </a:r>
            <a:r>
              <a:rPr lang="en-GB" sz="1350" b="1" dirty="0"/>
              <a:t>is slot averaged</a:t>
            </a:r>
          </a:p>
          <a:p>
            <a:r>
              <a:rPr lang="en-GB" sz="1350" b="1" dirty="0" smtClean="0"/>
              <a:t>FFS</a:t>
            </a:r>
            <a:r>
              <a:rPr lang="en-GB" sz="1350" b="1" dirty="0" smtClean="0"/>
              <a:t>: Power model for short ACK/NACK</a:t>
            </a:r>
          </a:p>
          <a:p>
            <a:r>
              <a:rPr lang="en-GB" sz="1350" b="1" dirty="0" smtClean="0"/>
              <a:t>FFS: Power saving RX power and transition energy</a:t>
            </a:r>
          </a:p>
          <a:p>
            <a:r>
              <a:rPr lang="en-GB" sz="1350" b="1" dirty="0" smtClean="0"/>
              <a:t>T_X: Sum of ramp down time and ramp up time for sleep type X</a:t>
            </a:r>
            <a:endParaRPr lang="en-GB" sz="1350" b="1" dirty="0"/>
          </a:p>
        </p:txBody>
      </p:sp>
    </p:spTree>
    <p:extLst>
      <p:ext uri="{BB962C8B-B14F-4D97-AF65-F5344CB8AC3E}">
        <p14:creationId xmlns:p14="http://schemas.microsoft.com/office/powerpoint/2010/main" val="36344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</a:t>
            </a:r>
            <a:r>
              <a:rPr lang="en-GB" dirty="0" smtClean="0"/>
              <a:t>caling for Other Configurations (Reference Only)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519938"/>
              </p:ext>
            </p:extLst>
          </p:nvPr>
        </p:nvGraphicFramePr>
        <p:xfrm>
          <a:off x="495298" y="1219200"/>
          <a:ext cx="8191502" cy="55009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30780"/>
                <a:gridCol w="3200400"/>
                <a:gridCol w="2560322"/>
              </a:tblGrid>
              <a:tr h="308969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Scaling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Proposal</a:t>
                      </a:r>
                      <a:endParaRPr lang="en-US" sz="1500" b="1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Comment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277278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Bandwidth (downlink)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10MHz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is 0.4x100MHz. Linear interpolation for intermediate bandwidths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Bandwidth (uplink)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No scaling at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0dBm or 23dBm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u="none" strike="noStrike" dirty="0" smtClean="0">
                        <a:effectLst/>
                      </a:endParaRPr>
                    </a:p>
                  </a:txBody>
                  <a:tcPr marL="68562" marR="68562" marT="34281" marB="34281"/>
                </a:tc>
              </a:tr>
              <a:tr h="177788"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Carrier aggregation (downlink)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2CC is 1.5x1CC for intra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-band, 1.75x1CC for inter-band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u="none" strike="noStrike" dirty="0" smtClean="0">
                          <a:effectLst/>
                        </a:rPr>
                        <a:t>Higher CA is FFS</a:t>
                      </a:r>
                    </a:p>
                  </a:txBody>
                  <a:tcPr marL="68562" marR="68562" marT="34281" marB="34281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Carrier aggregation (uplink)</a:t>
                      </a: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As downlink at 0dBm. No scaling at 23dBm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u="none" strike="noStrike" dirty="0" smtClean="0">
                        <a:effectLst/>
                      </a:endParaRPr>
                    </a:p>
                  </a:txBody>
                  <a:tcPr marL="68562" marR="68562" marT="34281" marB="34281"/>
                </a:tc>
              </a:tr>
              <a:tr h="277278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Path scaling (downlink)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2Rx power is 0.7x 4Rx power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Other path counts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</a:rPr>
                        <a:t> are FFS</a:t>
                      </a: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133341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Path scaling (uplink)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2Tx power is 1.4x 1Rx power at 0dBm. No scaling at 23dBm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Other path counts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</a:rPr>
                        <a:t> are FFS</a:t>
                      </a: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sz="1300" dirty="0"/>
                    </a:p>
                  </a:txBody>
                  <a:tcPr marL="68562" marR="68562" marT="34281" marB="34281"/>
                </a:tc>
              </a:tr>
              <a:tr h="1333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Same slot/cross-slot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PDCCH-only</a:t>
                      </a:r>
                      <a:endParaRPr lang="en-US" sz="13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Cross-slot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power is 0.75x same slot power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68562" marR="68562" marT="34281" marB="34281"/>
                </a:tc>
              </a:tr>
              <a:tr h="277278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SSB</a:t>
                      </a:r>
                      <a:endParaRPr lang="en-US" sz="13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Use PDCCH-only power, with </a:t>
                      </a:r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 timings (value FFS)  for 1SSB or 2SSB per slot</a:t>
                      </a: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This is a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periodic activity, so needs an energy parameter</a:t>
                      </a:r>
                      <a:endParaRPr lang="en-US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PDSCH-only slot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Expect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this to be similar to PDCCH+PDSCH, unless we vary number of symbols</a:t>
                      </a:r>
                      <a:endParaRPr lang="en-US" sz="13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Are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there scenarios where this will make a big difference?</a:t>
                      </a:r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131280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CSI-RS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Same approach as SSB</a:t>
                      </a:r>
                    </a:p>
                  </a:txBody>
                  <a:tcPr marL="68562" marR="68562" marT="34281" marB="3428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 smtClean="0">
                          <a:solidFill>
                            <a:schemeClr val="tx1"/>
                          </a:solidFill>
                        </a:rPr>
                        <a:t>This is a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</a:rPr>
                        <a:t> periodic activity, so needs an energy parameter</a:t>
                      </a:r>
                      <a:endParaRPr lang="en-US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133341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Short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PUCCH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Remove uplink component from PDSCH slot.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</a:rPr>
                        <a:t> Short PUCCH power = [0.2] x uplink power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dirty="0" err="1" smtClean="0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 2 symbols in 14, 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</a:rPr>
                        <a:t>microsleep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 in unused symbols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  <a:tr h="133341">
                <a:tc>
                  <a:txBody>
                    <a:bodyPr/>
                    <a:lstStyle/>
                    <a:p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SRS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Similar approach to short PUCCH. For N symbols of SRS, assume uplink power for [N+2] symbols, </a:t>
                      </a:r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</a:rPr>
                        <a:t>microsleep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</a:rPr>
                        <a:t> elsewhere</a:t>
                      </a:r>
                    </a:p>
                    <a:p>
                      <a:pPr algn="l"/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  <a:tc>
                  <a:txBody>
                    <a:bodyPr/>
                    <a:lstStyle/>
                    <a:p>
                      <a:pPr algn="l"/>
                      <a:endParaRPr 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 marT="34281" marB="3428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76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17652</TotalTime>
  <Words>1164</Words>
  <Application>Microsoft Office PowerPoint</Application>
  <PresentationFormat>On-screen Show (4:3)</PresentationFormat>
  <Paragraphs>183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Summary of Power Model for NR Power Saving</vt:lpstr>
      <vt:lpstr>Proposal</vt:lpstr>
      <vt:lpstr>Proposal</vt:lpstr>
      <vt:lpstr>APPENDIX</vt:lpstr>
      <vt:lpstr>Reference configuration</vt:lpstr>
      <vt:lpstr>Scaling for Other Configurations (Reference Only)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302</cp:revision>
  <dcterms:created xsi:type="dcterms:W3CDTF">2006-08-16T00:00:00Z</dcterms:created>
  <dcterms:modified xsi:type="dcterms:W3CDTF">2018-10-10T05:29:35Z</dcterms:modified>
</cp:coreProperties>
</file>