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 bookmarkIdSeed="4">
  <p:sldMasterIdLst>
    <p:sldMasterId id="2147483676" r:id="rId1"/>
    <p:sldMasterId id="2147483701" r:id="rId2"/>
  </p:sldMasterIdLst>
  <p:notesMasterIdLst>
    <p:notesMasterId r:id="rId12"/>
  </p:notesMasterIdLst>
  <p:handoutMasterIdLst>
    <p:handoutMasterId r:id="rId13"/>
  </p:handoutMasterIdLst>
  <p:sldIdLst>
    <p:sldId id="259" r:id="rId3"/>
    <p:sldId id="604" r:id="rId4"/>
    <p:sldId id="610" r:id="rId5"/>
    <p:sldId id="608" r:id="rId6"/>
    <p:sldId id="607" r:id="rId7"/>
    <p:sldId id="609" r:id="rId8"/>
    <p:sldId id="605" r:id="rId9"/>
    <p:sldId id="611" r:id="rId10"/>
    <p:sldId id="261" r:id="rId11"/>
  </p:sldIdLst>
  <p:sldSz cx="12192000" cy="6858000"/>
  <p:notesSz cx="7315200" cy="96012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Cambria Math" panose="02040503050406030204" pitchFamily="18" charset="0"/>
      <p:regular r:id="rId18"/>
    </p:embeddedFont>
    <p:embeddedFont>
      <p:font typeface="Ericsson Capital TT" panose="02000503000000020004" pitchFamily="2" charset="0"/>
      <p:regular r:id="rId19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604"/>
            <p14:sldId id="610"/>
            <p14:sldId id="608"/>
            <p14:sldId id="607"/>
            <p14:sldId id="609"/>
            <p14:sldId id="605"/>
            <p14:sldId id="611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 userDrawn="1">
          <p15:clr>
            <a:srgbClr val="A4A3A4"/>
          </p15:clr>
        </p15:guide>
        <p15:guide id="2" pos="2303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585A"/>
    <a:srgbClr val="00A9D4"/>
    <a:srgbClr val="FFFFFF"/>
    <a:srgbClr val="9FB7D3"/>
    <a:srgbClr val="8BC5FF"/>
    <a:srgbClr val="99CCFF"/>
    <a:srgbClr val="6A8FBF"/>
    <a:srgbClr val="007B78"/>
    <a:srgbClr val="89BA17"/>
    <a:srgbClr val="FAB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030" autoAdjust="0"/>
    <p:restoredTop sz="95319" autoAdjust="0"/>
  </p:normalViewPr>
  <p:slideViewPr>
    <p:cSldViewPr snapToGrid="0" snapToObjects="1">
      <p:cViewPr varScale="1">
        <p:scale>
          <a:sx n="114" d="100"/>
          <a:sy n="114" d="100"/>
        </p:scale>
        <p:origin x="1524" y="114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51" d="100"/>
          <a:sy n="51" d="100"/>
        </p:scale>
        <p:origin x="2964" y="96"/>
      </p:cViewPr>
      <p:guideLst>
        <p:guide orient="horz" pos="3024"/>
        <p:guide pos="230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3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font" Target="fonts/font2.fntdata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font" Target="fonts/font6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1.fntdata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588" y="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2017-01-10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119473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588" y="9119473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4144212" y="0"/>
            <a:ext cx="3169301" cy="48074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2017-01-10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4144212" y="9118933"/>
            <a:ext cx="3169301" cy="480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302" cy="48074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455613" y="719138"/>
            <a:ext cx="6403975" cy="36020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8933"/>
            <a:ext cx="3169302" cy="480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732026" y="4560988"/>
            <a:ext cx="5851148" cy="432061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5613" y="719138"/>
            <a:ext cx="6403975" cy="3602037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1520" y="4560571"/>
            <a:ext cx="5852160" cy="432054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2017-01-10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72999-CD10-4DE5-86B5-9AED46A5D87B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5613" y="719138"/>
            <a:ext cx="6403975" cy="36020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2017-01-10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1780C7-0140-4F6E-BB03-319ACE2BFCB4}" type="slidenum">
              <a:rPr lang="en-US" smtClean="0"/>
              <a:t>9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1605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09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502970520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>
            <a:normAutofit/>
          </a:bodyPr>
          <a:lstStyle>
            <a:lvl1pPr>
              <a:defRPr b="1">
                <a:solidFill>
                  <a:srgbClr val="7030A0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>
            <a:lvl1pPr>
              <a:defRPr>
                <a:solidFill>
                  <a:srgbClr val="7030A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91162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910836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109825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575645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665878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7440268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04943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775338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4599539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0113249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57399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4690865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7272904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908513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1446626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2064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4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Ericsson  |  2017-08-15  |  Page </a:t>
            </a:r>
            <a:fld id="{E3A7E6D2-3577-4184-B648-ACA18899A2D4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0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 Page </a:t>
            </a:r>
            <a:fld id="{35BEE6A2-906B-41EA-8717-76EECF9C5C4A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7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  <p:extLst>
      <p:ext uri="{BB962C8B-B14F-4D97-AF65-F5344CB8AC3E}">
        <p14:creationId xmlns:p14="http://schemas.microsoft.com/office/powerpoint/2010/main" val="3740404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  <p:sldLayoutId id="2147483718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Highlights on NR UE feature list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 anchor="t"/>
          <a:lstStyle/>
          <a:p>
            <a:pPr algn="ctr"/>
            <a:r>
              <a:rPr lang="en-US" dirty="0"/>
              <a:t>Ericsson</a:t>
            </a:r>
          </a:p>
        </p:txBody>
      </p:sp>
      <p:sp>
        <p:nvSpPr>
          <p:cNvPr id="6" name="テキスト ボックス 4">
            <a:extLst>
              <a:ext uri="{FF2B5EF4-FFF2-40B4-BE49-F238E27FC236}">
                <a16:creationId xmlns:a16="http://schemas.microsoft.com/office/drawing/2014/main" id="{96C22036-452E-49AD-B288-C682E1F151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987" y="381000"/>
            <a:ext cx="435407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nn-NO" altLang="zh-CN" sz="2000" dirty="0"/>
              <a:t>3GPP TSG RAN WG1 #94bis</a:t>
            </a:r>
          </a:p>
          <a:p>
            <a:r>
              <a:rPr lang="en-GB" dirty="0">
                <a:latin typeface="Times New Roman" panose="02020603050405020304" pitchFamily="18" charset="0"/>
                <a:ea typeface="Times New Roman" panose="02020603050405020304" pitchFamily="18" charset="0"/>
              </a:rPr>
              <a:t>Chengdu, China, October 8</a:t>
            </a:r>
            <a:r>
              <a:rPr lang="en-GB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</a:t>
            </a:r>
            <a:r>
              <a:rPr lang="en-GB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– 12</a:t>
            </a:r>
            <a:r>
              <a:rPr lang="en-GB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</a:t>
            </a:r>
            <a:r>
              <a:rPr lang="en-GB" dirty="0">
                <a:latin typeface="Times New Roman" panose="02020603050405020304" pitchFamily="18" charset="0"/>
                <a:ea typeface="Times New Roman" panose="02020603050405020304" pitchFamily="18" charset="0"/>
              </a:rPr>
              <a:t> 2018</a:t>
            </a:r>
            <a:endParaRPr kumimoji="1" lang="en-US" altLang="zh-CN" sz="2000" dirty="0"/>
          </a:p>
          <a:p>
            <a:r>
              <a:rPr kumimoji="1" lang="en-US" altLang="zh-CN" sz="2000" dirty="0"/>
              <a:t>Agenda item – 7.1.7</a:t>
            </a:r>
            <a:endParaRPr kumimoji="1" lang="ja-JP" altLang="en-US" sz="20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60963D-F201-4D24-B57A-E227EAC9E03E}"/>
              </a:ext>
            </a:extLst>
          </p:cNvPr>
          <p:cNvSpPr txBox="1"/>
          <p:nvPr/>
        </p:nvSpPr>
        <p:spPr>
          <a:xfrm>
            <a:off x="7790576" y="414556"/>
            <a:ext cx="15588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R1-1811173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1E807-984B-464B-8DD8-DD02CAC4E5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Motivation</a:t>
            </a:r>
          </a:p>
          <a:p>
            <a:pPr lvl="1"/>
            <a:r>
              <a:rPr lang="en-US" dirty="0"/>
              <a:t>Exploiting beam correspondence allows measurement and reporting from DL beam management procedures to support UL beamforming</a:t>
            </a:r>
          </a:p>
          <a:p>
            <a:pPr lvl="2"/>
            <a:r>
              <a:rPr lang="en-US" dirty="0"/>
              <a:t>Avoids excessive air interface load from UL beam management procedures based on SRS beam sweeping (per UE)</a:t>
            </a:r>
          </a:p>
          <a:p>
            <a:pPr lvl="2"/>
            <a:r>
              <a:rPr lang="en-US" dirty="0"/>
              <a:t>Simplifies network operation</a:t>
            </a:r>
          </a:p>
          <a:p>
            <a:pPr lvl="1"/>
            <a:r>
              <a:rPr lang="en-US" dirty="0"/>
              <a:t>All UEs must be capable of a certain degree of beam correspondence to be able to access the network</a:t>
            </a:r>
          </a:p>
          <a:p>
            <a:pPr lvl="2"/>
            <a:r>
              <a:rPr lang="en-US" dirty="0"/>
              <a:t>Transmit PRACH/MSG3 in the same direction as the detected SS/PBCH block</a:t>
            </a:r>
          </a:p>
          <a:p>
            <a:pPr lvl="1"/>
            <a:r>
              <a:rPr lang="en-US" dirty="0"/>
              <a:t>Additional UL beam management procedures (SRS beam sweep) to support high gain (narrow) UL beamforming is an optimization</a:t>
            </a:r>
          </a:p>
          <a:p>
            <a:pPr lvl="1"/>
            <a:endParaRPr lang="en-US" dirty="0"/>
          </a:p>
          <a:p>
            <a:endParaRPr lang="en-US" dirty="0"/>
          </a:p>
          <a:p>
            <a:r>
              <a:rPr lang="en-US" dirty="0"/>
              <a:t>Proposal: </a:t>
            </a:r>
          </a:p>
          <a:p>
            <a:pPr lvl="1"/>
            <a:r>
              <a:rPr lang="en-US" dirty="0"/>
              <a:t>Mandatory without capability signaling for FR2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7A0CF52-38CB-4E21-9875-3E0CB003C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2-20 beam correspondence</a:t>
            </a:r>
          </a:p>
        </p:txBody>
      </p:sp>
    </p:spTree>
    <p:extLst>
      <p:ext uri="{BB962C8B-B14F-4D97-AF65-F5344CB8AC3E}">
        <p14:creationId xmlns:p14="http://schemas.microsoft.com/office/powerpoint/2010/main" val="38592579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1E807-984B-464B-8DD8-DD02CAC4E5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Motivation</a:t>
            </a:r>
          </a:p>
          <a:p>
            <a:pPr lvl="1"/>
            <a:r>
              <a:rPr lang="en-US" dirty="0"/>
              <a:t>Currently, there is no way for the network to know whether a UE needs QCL Type D assistance or not. Hence, network doesn’t know when Type D is “applicable” and QCL type D assistance must therefore always be assumed and configured, even for UEs that doesn’t require such assistance, which leads to excessive RS and signaling overhead. </a:t>
            </a:r>
          </a:p>
          <a:p>
            <a:pPr lvl="1"/>
            <a:r>
              <a:rPr lang="en-US" dirty="0"/>
              <a:t>If the UE indicates, using existing UE capability signaling for a certain band, that it does not support multiple beam switches in a slot or if it indicates that it does not support RX beam sweeping using CSI-RS resource with repetition of the same TX beam, then the network can assume that RS with QCL Type D need not be configured to the UE.</a:t>
            </a:r>
          </a:p>
          <a:p>
            <a:pPr lvl="1"/>
            <a:r>
              <a:rPr lang="en-US" dirty="0"/>
              <a:t>Hence, we propose that whether UE requires type D assistance is part of the UE capability signaling and we suggest that FG 2-27 in the MIMO-</a:t>
            </a:r>
            <a:r>
              <a:rPr lang="en-US" dirty="0" err="1"/>
              <a:t>ParametersPerBand</a:t>
            </a:r>
            <a:r>
              <a:rPr lang="en-US" dirty="0"/>
              <a:t> field description to indicate this</a:t>
            </a:r>
          </a:p>
          <a:p>
            <a:pPr lvl="1"/>
            <a:endParaRPr lang="en-US" dirty="0"/>
          </a:p>
          <a:p>
            <a:endParaRPr lang="en-US" dirty="0"/>
          </a:p>
          <a:p>
            <a:r>
              <a:rPr lang="en-US" dirty="0"/>
              <a:t>Proposal: </a:t>
            </a:r>
          </a:p>
          <a:p>
            <a:pPr lvl="1" hangingPunct="0"/>
            <a:r>
              <a:rPr lang="en-GB" dirty="0"/>
              <a:t>Add “1” to candidate value set {</a:t>
            </a:r>
            <a:r>
              <a:rPr lang="en-GB" u="sng" dirty="0">
                <a:solidFill>
                  <a:srgbClr val="FF0000"/>
                </a:solidFill>
              </a:rPr>
              <a:t>1,</a:t>
            </a:r>
            <a:r>
              <a:rPr lang="en-GB" dirty="0"/>
              <a:t>4,7,14}. </a:t>
            </a:r>
            <a:r>
              <a:rPr lang="en-US" dirty="0"/>
              <a:t>If ‘’1’ is indicated, then the UE does not need to be configured with QCL Type D type of QCL source RS (no QCL type D assistance needed). If ‘’4”,”7” or “14” is indicated, then the UE should be configured with QCL Type D type of QCL source RS (QCL type D assistance needed)</a:t>
            </a:r>
            <a:endParaRPr lang="sv-SE" dirty="0"/>
          </a:p>
          <a:p>
            <a:pPr lvl="1" hangingPunct="0"/>
            <a:endParaRPr lang="sv-SE" dirty="0"/>
          </a:p>
          <a:p>
            <a:pPr lvl="1" hangingPunct="0"/>
            <a:endParaRPr lang="sv-SE" sz="2400" dirty="0"/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7A0CF52-38CB-4E21-9875-3E0CB003C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2-27 Beam switches (request for QCL Type D assistance)</a:t>
            </a:r>
          </a:p>
        </p:txBody>
      </p:sp>
    </p:spTree>
    <p:extLst>
      <p:ext uri="{BB962C8B-B14F-4D97-AF65-F5344CB8AC3E}">
        <p14:creationId xmlns:p14="http://schemas.microsoft.com/office/powerpoint/2010/main" val="20439741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87DEE2CB-FA7D-40CA-8F14-B0A28B859B5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70000" lnSpcReduction="20000"/>
              </a:bodyPr>
              <a:lstStyle/>
              <a:p>
                <a:r>
                  <a:rPr lang="en-US" dirty="0"/>
                  <a:t>Motivation</a:t>
                </a:r>
              </a:p>
              <a:p>
                <a:pPr lvl="1"/>
                <a:r>
                  <a:rPr lang="en-US" sz="1800" dirty="0"/>
                  <a:t>For FR1, even when reciprocity-based operation is used, Type I CSI feedback capturing all antenna ports of the array is needed for fallback to ensure good performance also on cell edge </a:t>
                </a:r>
                <a14:m>
                  <m:oMath xmlns:m="http://schemas.openxmlformats.org/officeDocument/2006/math">
                    <m:r>
                      <a:rPr lang="sv-SE" i="1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/>
                  <a:t> </a:t>
                </a:r>
                <a:r>
                  <a:rPr lang="en-US" b="1" dirty="0"/>
                  <a:t>32 Tx Type I CSI codebook should be mandatory</a:t>
                </a:r>
              </a:p>
              <a:p>
                <a:pPr lvl="1"/>
                <a:r>
                  <a:rPr lang="en-US" sz="1800" dirty="0"/>
                  <a:t>UE complexity driven by the number of simultaneously calculated CSI reports, not the number of configured ones</a:t>
                </a:r>
              </a:p>
              <a:p>
                <a:pPr lvl="2"/>
                <a:r>
                  <a:rPr lang="sv-SE" sz="1800" dirty="0"/>
                  <a:t>CSI on PUSCH </a:t>
                </a:r>
                <a:r>
                  <a:rPr lang="en-US" sz="1800" dirty="0"/>
                  <a:t>is one of most coverage-limited channels. Beneficial to dynamically optimize CSI accuracy vs UCI overhead tradeoff by configuring different CSI Reporting Settings </a:t>
                </a:r>
                <a:r>
                  <a:rPr lang="sv-SE" sz="1800" dirty="0"/>
                  <a:t>(WB/SB CQI/PMI, </a:t>
                </a:r>
                <a:r>
                  <a:rPr lang="sv-SE" sz="1800" dirty="0" err="1"/>
                  <a:t>Type</a:t>
                </a:r>
                <a:r>
                  <a:rPr lang="sv-SE" sz="1800" dirty="0"/>
                  <a:t> I/</a:t>
                </a:r>
                <a:r>
                  <a:rPr lang="sv-SE" sz="1800" dirty="0" err="1"/>
                  <a:t>Type</a:t>
                </a:r>
                <a:r>
                  <a:rPr lang="sv-SE" sz="1800" dirty="0"/>
                  <a:t> II/non-PMI CSI) </a:t>
                </a:r>
                <a14:m>
                  <m:oMath xmlns:m="http://schemas.openxmlformats.org/officeDocument/2006/math">
                    <m:r>
                      <a:rPr lang="sv-SE" sz="1800" i="1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sz="1800" dirty="0"/>
                  <a:t> </a:t>
                </a:r>
                <a:r>
                  <a:rPr lang="en-US" sz="1800" b="1" dirty="0"/>
                  <a:t>Maximum number of 4 CSI Report Settings per time-domain behavior likely too small</a:t>
                </a:r>
              </a:p>
              <a:p>
                <a:pPr lvl="1"/>
                <a:r>
                  <a:rPr lang="en-US" dirty="0"/>
                  <a:t>The minimum number of simultaneous CSI reports across all CCs where agreed to be 5. The CSI timing requirement, which can quite large, where determined based on this worst-case assumption. If additional limitation on number of simultaneous CSI reports per CC is added, the CSI timing requirements should be revisited and be made more stringent.</a:t>
                </a:r>
              </a:p>
              <a:p>
                <a:pPr lvl="1"/>
                <a:endParaRPr lang="en-US" dirty="0"/>
              </a:p>
              <a:p>
                <a:r>
                  <a:rPr lang="en-US" dirty="0"/>
                  <a:t>Proposals</a:t>
                </a:r>
              </a:p>
              <a:p>
                <a:pPr lvl="1"/>
                <a:r>
                  <a:rPr lang="en-US" dirty="0"/>
                  <a:t>2-32:</a:t>
                </a:r>
              </a:p>
              <a:p>
                <a:pPr lvl="2"/>
                <a:r>
                  <a:rPr lang="en-US" dirty="0"/>
                  <a:t>32 Tx Type I codebook is mandatory for FR1</a:t>
                </a:r>
              </a:p>
              <a:p>
                <a:pPr lvl="1"/>
                <a:r>
                  <a:rPr lang="en-US" dirty="0"/>
                  <a:t>2-35: </a:t>
                </a:r>
              </a:p>
              <a:p>
                <a:pPr lvl="2"/>
                <a:r>
                  <a:rPr lang="en-US" dirty="0"/>
                  <a:t>Increase</a:t>
                </a:r>
                <a:r>
                  <a:rPr lang="sv-SE" dirty="0"/>
                  <a:t> the maximum </a:t>
                </a:r>
                <a:r>
                  <a:rPr lang="en-US" dirty="0"/>
                  <a:t>number of configured CSI Report </a:t>
                </a:r>
                <a:r>
                  <a:rPr lang="sv-SE" dirty="0"/>
                  <a:t>Settings to 8</a:t>
                </a:r>
              </a:p>
              <a:p>
                <a:pPr lvl="2"/>
                <a:r>
                  <a:rPr lang="sv-SE" dirty="0"/>
                  <a:t>Do not </a:t>
                </a:r>
                <a:r>
                  <a:rPr lang="sv-SE" dirty="0" err="1"/>
                  <a:t>add</a:t>
                </a:r>
                <a:r>
                  <a:rPr lang="sv-SE" dirty="0"/>
                  <a:t> limitation on </a:t>
                </a:r>
                <a:r>
                  <a:rPr lang="sv-SE" dirty="0" err="1"/>
                  <a:t>number</a:t>
                </a:r>
                <a:r>
                  <a:rPr lang="sv-SE" dirty="0"/>
                  <a:t> </a:t>
                </a:r>
                <a:r>
                  <a:rPr lang="sv-SE" dirty="0" err="1"/>
                  <a:t>of</a:t>
                </a:r>
                <a:r>
                  <a:rPr lang="sv-SE" dirty="0"/>
                  <a:t> </a:t>
                </a:r>
                <a:r>
                  <a:rPr lang="sv-SE" dirty="0" err="1"/>
                  <a:t>simultaneous</a:t>
                </a:r>
                <a:r>
                  <a:rPr lang="sv-SE" dirty="0"/>
                  <a:t> CSI </a:t>
                </a:r>
                <a:r>
                  <a:rPr lang="sv-SE" dirty="0" err="1"/>
                  <a:t>reports</a:t>
                </a:r>
                <a:r>
                  <a:rPr lang="sv-SE" dirty="0"/>
                  <a:t> </a:t>
                </a:r>
                <a:r>
                  <a:rPr lang="sv-SE"/>
                  <a:t>per CC</a:t>
                </a:r>
                <a:endParaRPr lang="en-US" dirty="0"/>
              </a:p>
              <a:p>
                <a:pPr lvl="1"/>
                <a:endParaRPr lang="en-US" dirty="0"/>
              </a:p>
            </p:txBody>
          </p:sp>
        </mc:Choice>
        <mc:Fallback xmlns="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87DEE2CB-FA7D-40CA-8F14-B0A28B859B5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38" t="-30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>
            <a:extLst>
              <a:ext uri="{FF2B5EF4-FFF2-40B4-BE49-F238E27FC236}">
                <a16:creationId xmlns:a16="http://schemas.microsoft.com/office/drawing/2014/main" id="{C895956F-E03B-4603-8464-82BFEB185B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2-32 / 2-35 basic csi feedback</a:t>
            </a:r>
          </a:p>
        </p:txBody>
      </p:sp>
    </p:spTree>
    <p:extLst>
      <p:ext uri="{BB962C8B-B14F-4D97-AF65-F5344CB8AC3E}">
        <p14:creationId xmlns:p14="http://schemas.microsoft.com/office/powerpoint/2010/main" val="34652301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8C640F4-A1D1-458A-A8D6-7F5A9F0663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000" dirty="0"/>
              <a:t>Motivation</a:t>
            </a:r>
          </a:p>
          <a:p>
            <a:pPr lvl="1"/>
            <a:r>
              <a:rPr lang="en-US" sz="1800" dirty="0"/>
              <a:t>UE complexity driven by the number </a:t>
            </a:r>
            <a:r>
              <a:rPr lang="en-US" sz="1800" i="1" dirty="0"/>
              <a:t>simultaneously active </a:t>
            </a:r>
            <a:r>
              <a:rPr lang="en-US" sz="1800" dirty="0"/>
              <a:t>CSI-RS resources/ports, not the number of configured ones</a:t>
            </a:r>
          </a:p>
          <a:p>
            <a:pPr lvl="2"/>
            <a:r>
              <a:rPr lang="en-US" sz="1800" dirty="0"/>
              <a:t>Introduction of Components 4 &amp; 5 (simultaneous resources/ports) supersedes the need to limit configured CSI-RS resources/ports </a:t>
            </a:r>
          </a:p>
          <a:p>
            <a:pPr lvl="2"/>
            <a:r>
              <a:rPr lang="en-US" sz="1800" dirty="0"/>
              <a:t>Restricting the number of configured CSI-RS resources can severely impact network performance and gNB flexibility</a:t>
            </a:r>
          </a:p>
          <a:p>
            <a:pPr lvl="2"/>
            <a:r>
              <a:rPr lang="en-US" sz="1800" dirty="0"/>
              <a:t>CSI-RS resources are configured per BWP, too low capability necessitates RRC reconfiguration upon BWP switch</a:t>
            </a:r>
            <a:endParaRPr lang="en-US" sz="2000" dirty="0"/>
          </a:p>
          <a:p>
            <a:r>
              <a:rPr lang="en-US" sz="2000" dirty="0"/>
              <a:t>Proposals</a:t>
            </a:r>
          </a:p>
          <a:p>
            <a:pPr lvl="1"/>
            <a:r>
              <a:rPr lang="en-US" sz="1400" dirty="0"/>
              <a:t>2-33: </a:t>
            </a:r>
          </a:p>
          <a:p>
            <a:pPr lvl="2"/>
            <a:r>
              <a:rPr lang="en-US" sz="1400" dirty="0"/>
              <a:t>Component 1:16 configured CSI-RS resources is the smallest possible value</a:t>
            </a:r>
          </a:p>
          <a:p>
            <a:pPr lvl="2"/>
            <a:r>
              <a:rPr lang="en-US" sz="1400" dirty="0"/>
              <a:t>Component 2: Remove component on maximum number of configured ports, this impacts neither complexity nor memory</a:t>
            </a:r>
          </a:p>
          <a:p>
            <a:pPr lvl="2"/>
            <a:r>
              <a:rPr lang="en-US" sz="1400" dirty="0"/>
              <a:t>Component 3: 4 configured CSI-IM resources is the smallest possible value</a:t>
            </a:r>
          </a:p>
          <a:p>
            <a:pPr lvl="2"/>
            <a:r>
              <a:rPr lang="en-US" sz="1400" dirty="0"/>
              <a:t>Component 5: 32 simultaneous NZP CSI-RS ports is the smallest possible value for FR1, 8 is smallest value for FR2</a:t>
            </a:r>
          </a:p>
          <a:p>
            <a:pPr lvl="2"/>
            <a:endParaRPr lang="en-US" sz="1400" dirty="0"/>
          </a:p>
          <a:p>
            <a:pPr lvl="1"/>
            <a:endParaRPr lang="en-US" sz="1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F508AE7-217F-4480-9525-9773031E0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2-33  CSI-RS capability</a:t>
            </a:r>
          </a:p>
        </p:txBody>
      </p:sp>
    </p:spTree>
    <p:extLst>
      <p:ext uri="{BB962C8B-B14F-4D97-AF65-F5344CB8AC3E}">
        <p14:creationId xmlns:p14="http://schemas.microsoft.com/office/powerpoint/2010/main" val="30133849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8B38847-F6A5-4ACC-838B-CA9D93B920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Motivation</a:t>
            </a:r>
          </a:p>
          <a:p>
            <a:pPr lvl="1"/>
            <a:r>
              <a:rPr lang="en-US" dirty="0"/>
              <a:t>For FR2, up to 64 SSBs, corresponding to different beams, can be configured in a cell. Each beam should be associated to a TRS for tracking in a corresponding configured TCI state</a:t>
            </a:r>
          </a:p>
          <a:p>
            <a:pPr lvl="2"/>
            <a:r>
              <a:rPr lang="en-US" dirty="0"/>
              <a:t>Otherwise, RRC reconfiguration is needed even when the UE moves within the cell!</a:t>
            </a:r>
          </a:p>
          <a:p>
            <a:pPr lvl="2"/>
            <a:r>
              <a:rPr lang="en-US" dirty="0"/>
              <a:t>It is already mandatory for the UE to support 64 configured TCI states</a:t>
            </a:r>
          </a:p>
          <a:p>
            <a:pPr lvl="1"/>
            <a:r>
              <a:rPr lang="en-US" dirty="0"/>
              <a:t>The number of “active” TRSs a UE can simultaneously track is reported as separate capability in Component 3.</a:t>
            </a:r>
          </a:p>
          <a:p>
            <a:pPr lvl="1"/>
            <a:r>
              <a:rPr lang="en-US" dirty="0"/>
              <a:t>Note that one TRS is configured using 2 or 4 CSI-RS resources. The maximum number of CSI-RS resources that can be configured also provides an upper bound on the maximum number of TRSs</a:t>
            </a:r>
          </a:p>
          <a:p>
            <a:pPr lvl="1"/>
            <a:r>
              <a:rPr lang="en-US" dirty="0"/>
              <a:t>Additionally, allowing UE to report burst length 1 or 2 introduces fragmentation as one TRS per group of </a:t>
            </a:r>
            <a:r>
              <a:rPr lang="en-US" dirty="0" err="1"/>
              <a:t>Ues</a:t>
            </a:r>
            <a:r>
              <a:rPr lang="en-US" dirty="0"/>
              <a:t> must be configured which leads to unnecessary overhead. </a:t>
            </a:r>
          </a:p>
          <a:p>
            <a:r>
              <a:rPr lang="en-US" sz="2000" dirty="0"/>
              <a:t>Proposals</a:t>
            </a:r>
          </a:p>
          <a:p>
            <a:pPr lvl="1"/>
            <a:r>
              <a:rPr lang="en-US" sz="1400" dirty="0"/>
              <a:t>2-51: </a:t>
            </a:r>
          </a:p>
          <a:p>
            <a:pPr lvl="2"/>
            <a:r>
              <a:rPr lang="en-US" sz="1400" dirty="0"/>
              <a:t>Component 4: 64 configured TRS per CC is the smallest possible value</a:t>
            </a:r>
          </a:p>
          <a:p>
            <a:pPr lvl="2"/>
            <a:r>
              <a:rPr lang="en-US" sz="1400" dirty="0"/>
              <a:t>Component 5: 64 configured TRS across CCs is the smallest possible value</a:t>
            </a:r>
          </a:p>
          <a:p>
            <a:pPr lvl="2"/>
            <a:r>
              <a:rPr lang="en-US" sz="1400" dirty="0"/>
              <a:t>Component 2 (burst length) to be removed</a:t>
            </a:r>
            <a:r>
              <a:rPr lang="en-US" sz="1100" dirty="0"/>
              <a:t>, i.e. </a:t>
            </a:r>
            <a:r>
              <a:rPr lang="en-GB" sz="1400" dirty="0"/>
              <a:t>mandate support of both burst lengths</a:t>
            </a:r>
            <a:endParaRPr lang="en-US" sz="1100" dirty="0"/>
          </a:p>
          <a:p>
            <a:pPr lvl="2"/>
            <a:endParaRPr lang="en-US" sz="1400" dirty="0"/>
          </a:p>
          <a:p>
            <a:pPr lvl="2"/>
            <a:endParaRPr lang="en-US" sz="1400" dirty="0"/>
          </a:p>
          <a:p>
            <a:pPr lvl="1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05A4DBE-E257-42E7-9B5E-D4F110E80A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2-51 TRS</a:t>
            </a:r>
          </a:p>
        </p:txBody>
      </p:sp>
    </p:spTree>
    <p:extLst>
      <p:ext uri="{BB962C8B-B14F-4D97-AF65-F5344CB8AC3E}">
        <p14:creationId xmlns:p14="http://schemas.microsoft.com/office/powerpoint/2010/main" val="887145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1E807-984B-464B-8DD8-DD02CAC4E5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Motivation</a:t>
            </a:r>
          </a:p>
          <a:p>
            <a:pPr lvl="1"/>
            <a:r>
              <a:rPr lang="en-US" dirty="0"/>
              <a:t>The FG name for 2-55, “SRS Tx switching”, is misleading, since it controls the configuration of SRS transmission for DL CSI Acquisition purpose, with or without actual antenna switching</a:t>
            </a:r>
          </a:p>
          <a:p>
            <a:pPr lvl="2"/>
            <a:r>
              <a:rPr lang="en-US" dirty="0"/>
              <a:t>A UE can report support of Tx antenna switching (1T2R, 2T4R, 1T4R) or support of only SRS transmission without switching (T = R)</a:t>
            </a:r>
          </a:p>
          <a:p>
            <a:pPr lvl="2"/>
            <a:r>
              <a:rPr lang="en-US" dirty="0"/>
              <a:t>A UE supporting ‘T=R’ should be capable of sounding on a fixed (non-switched) set of antennas according to its reported capability in FG 2-53</a:t>
            </a:r>
          </a:p>
          <a:p>
            <a:pPr lvl="1"/>
            <a:r>
              <a:rPr lang="en-US" dirty="0"/>
              <a:t>Reciprocity-based DL beamforming is central to NR design</a:t>
            </a:r>
          </a:p>
          <a:p>
            <a:pPr lvl="2"/>
            <a:r>
              <a:rPr lang="en-US" dirty="0"/>
              <a:t>Support of SRS transmission, without antenna switching, for DL CSI acquisition purpose crucial for NW performance</a:t>
            </a:r>
          </a:p>
          <a:p>
            <a:pPr lvl="2"/>
            <a:r>
              <a:rPr lang="en-US" dirty="0"/>
              <a:t>Support of basic antenna switching (1T2R) will give a significant capacity boost and enable multi-layer transmission also in reciprocity-based operation</a:t>
            </a:r>
          </a:p>
          <a:p>
            <a:pPr lvl="2"/>
            <a:endParaRPr lang="en-US" dirty="0"/>
          </a:p>
          <a:p>
            <a:endParaRPr lang="en-US" dirty="0"/>
          </a:p>
          <a:p>
            <a:r>
              <a:rPr lang="en-US" dirty="0"/>
              <a:t>Proposal: </a:t>
            </a:r>
          </a:p>
          <a:p>
            <a:pPr lvl="1"/>
            <a:r>
              <a:rPr lang="en-US" dirty="0"/>
              <a:t>2-55 is Mandatory with UE capability signaling for FR1</a:t>
            </a:r>
          </a:p>
          <a:p>
            <a:pPr lvl="2"/>
            <a:r>
              <a:rPr lang="en-US" dirty="0"/>
              <a:t>Rename the FG to “SRS transmission for DL CSI acquisition”</a:t>
            </a:r>
          </a:p>
          <a:p>
            <a:pPr lvl="2"/>
            <a:r>
              <a:rPr lang="en-US" dirty="0"/>
              <a:t>Mandatory with capability signaling to support ‘1T2R’ and ‘T = R’</a:t>
            </a:r>
          </a:p>
          <a:p>
            <a:pPr lvl="2"/>
            <a:r>
              <a:rPr lang="en-US" dirty="0"/>
              <a:t>Clarify that ‘T=R’ implies sounding using the maximum number of ports/resource a UE supports (which may be a subset of Rx antennas)</a:t>
            </a:r>
          </a:p>
          <a:p>
            <a:pPr lvl="3"/>
            <a:r>
              <a:rPr lang="en-US" dirty="0"/>
              <a:t>Clarify that this applies at least to UE classes which use the </a:t>
            </a:r>
            <a:r>
              <a:rPr lang="en-US" i="1" dirty="0"/>
              <a:t>same</a:t>
            </a:r>
            <a:r>
              <a:rPr lang="en-US" dirty="0"/>
              <a:t> antennas for Tx and Rx </a:t>
            </a:r>
          </a:p>
          <a:p>
            <a:pPr lvl="2"/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7A0CF52-38CB-4E21-9875-3E0CB003C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2-55 </a:t>
            </a:r>
            <a:r>
              <a:rPr lang="en-US" dirty="0" err="1"/>
              <a:t>srs</a:t>
            </a:r>
            <a:r>
              <a:rPr lang="en-US" dirty="0"/>
              <a:t> </a:t>
            </a:r>
            <a:r>
              <a:rPr lang="en-US" dirty="0" err="1"/>
              <a:t>tx</a:t>
            </a:r>
            <a:r>
              <a:rPr lang="en-US" dirty="0"/>
              <a:t> switch</a:t>
            </a:r>
          </a:p>
        </p:txBody>
      </p:sp>
    </p:spTree>
    <p:extLst>
      <p:ext uri="{BB962C8B-B14F-4D97-AF65-F5344CB8AC3E}">
        <p14:creationId xmlns:p14="http://schemas.microsoft.com/office/powerpoint/2010/main" val="32285667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1E807-984B-464B-8DD8-DD02CAC4E5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Motivation</a:t>
            </a:r>
          </a:p>
          <a:p>
            <a:pPr lvl="1"/>
            <a:r>
              <a:rPr lang="en-US" dirty="0"/>
              <a:t>The FG 2-59 proposes to introduce a limitation in the number of configured spatial relations. </a:t>
            </a:r>
          </a:p>
          <a:p>
            <a:pPr lvl="2"/>
            <a:r>
              <a:rPr lang="en-US" dirty="0"/>
              <a:t>However, as has been concluded for FG 2-4 C-2, there is no significant complexity impact of the number of configured spatial relations.</a:t>
            </a:r>
          </a:p>
          <a:p>
            <a:pPr lvl="1"/>
            <a:r>
              <a:rPr lang="en-US" dirty="0"/>
              <a:t>The FG 2-60 proposes to limit the number of active spatial relations, similar to FG 2-4 C-1. </a:t>
            </a:r>
          </a:p>
          <a:p>
            <a:pPr lvl="2"/>
            <a:r>
              <a:rPr lang="en-US" dirty="0"/>
              <a:t>However, in contrast to FG 2-4 C-1, some spatial relations are only signaling proxies – still they are spatial relations</a:t>
            </a:r>
          </a:p>
          <a:p>
            <a:pPr lvl="3"/>
            <a:r>
              <a:rPr lang="en-US" dirty="0"/>
              <a:t>Such spatial relations should not be counted</a:t>
            </a:r>
          </a:p>
          <a:p>
            <a:pPr lvl="2"/>
            <a:r>
              <a:rPr lang="en-US" dirty="0"/>
              <a:t>In the description of FG 2-60, the description provides an explanation about what an active spatial relation is. </a:t>
            </a:r>
          </a:p>
          <a:p>
            <a:pPr lvl="3"/>
            <a:r>
              <a:rPr lang="en-US" dirty="0"/>
              <a:t>The description is unclear</a:t>
            </a:r>
          </a:p>
          <a:p>
            <a:pPr lvl="2"/>
            <a:r>
              <a:rPr lang="en-US" dirty="0"/>
              <a:t>It is also unclear where the complexity lies. </a:t>
            </a:r>
          </a:p>
          <a:p>
            <a:pPr lvl="3"/>
            <a:r>
              <a:rPr lang="en-US" dirty="0"/>
              <a:t>The possibility to perform simultaneous transmission using different spatial relations will be limited</a:t>
            </a:r>
          </a:p>
          <a:p>
            <a:pPr lvl="1"/>
            <a:r>
              <a:rPr lang="en-US" dirty="0"/>
              <a:t>The FG 2-61 proposes to support additional active spatial relations</a:t>
            </a:r>
          </a:p>
          <a:p>
            <a:pPr lvl="2"/>
            <a:r>
              <a:rPr lang="en-US" dirty="0"/>
              <a:t>The discussion around this FG is the same as for FG 2-60</a:t>
            </a:r>
          </a:p>
          <a:p>
            <a:pPr lvl="2"/>
            <a:endParaRPr lang="en-US" dirty="0"/>
          </a:p>
          <a:p>
            <a:endParaRPr lang="en-US" dirty="0"/>
          </a:p>
          <a:p>
            <a:r>
              <a:rPr lang="en-US" dirty="0"/>
              <a:t>Proposal: </a:t>
            </a:r>
          </a:p>
          <a:p>
            <a:pPr lvl="1"/>
            <a:r>
              <a:rPr lang="en-US" dirty="0"/>
              <a:t>2-59 is removed</a:t>
            </a:r>
          </a:p>
          <a:p>
            <a:pPr lvl="1"/>
            <a:r>
              <a:rPr lang="en-US" dirty="0"/>
              <a:t>2-60, 2-61: revisit the FG to clarify the complexity impact. Remove the impact of spatial relations that are only signaling proxies. Treat spatial relations based on UL and DL RSs differently.</a:t>
            </a:r>
          </a:p>
          <a:p>
            <a:pPr lvl="2"/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7A0CF52-38CB-4E21-9875-3E0CB003C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2-59-2-61 Spatial relations</a:t>
            </a:r>
          </a:p>
        </p:txBody>
      </p:sp>
    </p:spTree>
    <p:extLst>
      <p:ext uri="{BB962C8B-B14F-4D97-AF65-F5344CB8AC3E}">
        <p14:creationId xmlns:p14="http://schemas.microsoft.com/office/powerpoint/2010/main" val="42863670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1_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0</TotalTime>
  <Words>1397</Words>
  <Application>Microsoft Office PowerPoint</Application>
  <PresentationFormat>Widescreen</PresentationFormat>
  <Paragraphs>111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Cambria Math</vt:lpstr>
      <vt:lpstr>Ericsson Capital TT</vt:lpstr>
      <vt:lpstr>Calibri</vt:lpstr>
      <vt:lpstr>Times New Roman</vt:lpstr>
      <vt:lpstr>PresentationTemplate2011</vt:lpstr>
      <vt:lpstr>1_PresentationTemplate2011</vt:lpstr>
      <vt:lpstr>Highlights on NR UE feature list</vt:lpstr>
      <vt:lpstr>2-20 beam correspondence</vt:lpstr>
      <vt:lpstr>2-27 Beam switches (request for QCL Type D assistance)</vt:lpstr>
      <vt:lpstr>2-32 / 2-35 basic csi feedback</vt:lpstr>
      <vt:lpstr>2-33  CSI-RS capability</vt:lpstr>
      <vt:lpstr>2-51 TRS</vt:lpstr>
      <vt:lpstr>2-55 srs tx switch</vt:lpstr>
      <vt:lpstr>2-59-2-61 Spatial relations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/>
  <cp:revision>1</cp:revision>
  <dcterms:created xsi:type="dcterms:W3CDTF">2018-09-29T03:42:03Z</dcterms:created>
  <dcterms:modified xsi:type="dcterms:W3CDTF">2018-09-29T03:42:33Z</dcterms:modified>
</cp:coreProperties>
</file>