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45" r:id="rId4"/>
    <p:sldMasterId id="2147483758" r:id="rId5"/>
  </p:sldMasterIdLst>
  <p:notesMasterIdLst>
    <p:notesMasterId r:id="rId9"/>
  </p:notesMasterIdLst>
  <p:handoutMasterIdLst>
    <p:handoutMasterId r:id="rId10"/>
  </p:handoutMasterIdLst>
  <p:sldIdLst>
    <p:sldId id="1956" r:id="rId6"/>
    <p:sldId id="1977" r:id="rId7"/>
    <p:sldId id="1978" r:id="rId8"/>
  </p:sldIdLst>
  <p:sldSz cx="9144000" cy="5143500" type="screen16x9"/>
  <p:notesSz cx="7315200" cy="9601200"/>
  <p:defaultTextStyle>
    <a:defPPr>
      <a:defRPr lang="ko-KR"/>
    </a:defPPr>
    <a:lvl1pPr marL="0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1121" userDrawn="1">
          <p15:clr>
            <a:srgbClr val="A4A3A4"/>
          </p15:clr>
        </p15:guide>
        <p15:guide id="4" pos="172" userDrawn="1">
          <p15:clr>
            <a:srgbClr val="A4A3A4"/>
          </p15:clr>
        </p15:guide>
        <p15:guide id="7" orient="horz" pos="4156">
          <p15:clr>
            <a:srgbClr val="A4A3A4"/>
          </p15:clr>
        </p15:guide>
        <p15:guide id="8" orient="horz" pos="1480">
          <p15:clr>
            <a:srgbClr val="A4A3A4"/>
          </p15:clr>
        </p15:guide>
        <p15:guide id="9" pos="6068">
          <p15:clr>
            <a:srgbClr val="A4A3A4"/>
          </p15:clr>
        </p15:guide>
        <p15:guide id="10" orient="horz" pos="4319">
          <p15:clr>
            <a:srgbClr val="A4A3A4"/>
          </p15:clr>
        </p15:guide>
        <p15:guide id="11" orient="horz" pos="838">
          <p15:clr>
            <a:srgbClr val="A4A3A4"/>
          </p15:clr>
        </p15:guide>
        <p15:guide id="12" orient="horz" pos="3117">
          <p15:clr>
            <a:srgbClr val="A4A3A4"/>
          </p15:clr>
        </p15:guide>
        <p15:guide id="14" orient="horz" pos="3239">
          <p15:clr>
            <a:srgbClr val="A4A3A4"/>
          </p15:clr>
        </p15:guide>
        <p15:guide id="15" pos="159">
          <p15:clr>
            <a:srgbClr val="A4A3A4"/>
          </p15:clr>
        </p15:guide>
        <p15:guide id="16" pos="5602">
          <p15:clr>
            <a:srgbClr val="A4A3A4"/>
          </p15:clr>
        </p15:guide>
        <p15:guide id="17" orient="horz" pos="849">
          <p15:clr>
            <a:srgbClr val="A4A3A4"/>
          </p15:clr>
        </p15:guide>
        <p15:guide id="18" pos="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사용자" initials="W사" lastIdx="14" clrIdx="0"/>
  <p:cmAuthor id="1" name="엄재훈" initials="jh.uhm" lastIdx="48" clrIdx="1"/>
  <p:cmAuthor id="2" name="Eko Onggosanusi" initials="EO" lastIdx="10" clrIdx="2">
    <p:extLst>
      <p:ext uri="{19B8F6BF-5375-455C-9EA6-DF929625EA0E}">
        <p15:presenceInfo xmlns:p15="http://schemas.microsoft.com/office/powerpoint/2012/main" userId="S-1-5-21-1113485638-12673345-929701000-290281" providerId="AD"/>
      </p:ext>
    </p:extLst>
  </p:cmAuthor>
  <p:cmAuthor id="3" name="Li Guo" initials="LG" lastIdx="8" clrIdx="3">
    <p:extLst>
      <p:ext uri="{19B8F6BF-5375-455C-9EA6-DF929625EA0E}">
        <p15:presenceInfo xmlns:p15="http://schemas.microsoft.com/office/powerpoint/2012/main" userId="S-1-5-21-1113485638-12673345-929701000-3042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333FF"/>
    <a:srgbClr val="003399"/>
    <a:srgbClr val="D9E6FF"/>
    <a:srgbClr val="000099"/>
    <a:srgbClr val="008000"/>
    <a:srgbClr val="EDF2F9"/>
    <a:srgbClr val="FFFFCC"/>
    <a:srgbClr val="FFFFFF"/>
    <a:srgbClr val="C5D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4253" autoAdjust="0"/>
  </p:normalViewPr>
  <p:slideViewPr>
    <p:cSldViewPr>
      <p:cViewPr varScale="1">
        <p:scale>
          <a:sx n="118" d="100"/>
          <a:sy n="118" d="100"/>
        </p:scale>
        <p:origin x="96" y="420"/>
      </p:cViewPr>
      <p:guideLst>
        <p:guide orient="horz" pos="1121"/>
        <p:guide pos="172"/>
        <p:guide orient="horz" pos="4156"/>
        <p:guide orient="horz" pos="1480"/>
        <p:guide pos="6068"/>
        <p:guide orient="horz" pos="4319"/>
        <p:guide orient="horz" pos="838"/>
        <p:guide orient="horz" pos="3117"/>
        <p:guide orient="horz" pos="3239"/>
        <p:guide pos="159"/>
        <p:guide pos="5602"/>
        <p:guide orient="horz" pos="849"/>
        <p:guide pos="158"/>
      </p:guideLst>
    </p:cSldViewPr>
  </p:slideViewPr>
  <p:outlineViewPr>
    <p:cViewPr>
      <p:scale>
        <a:sx n="33" d="100"/>
        <a:sy n="33" d="100"/>
      </p:scale>
      <p:origin x="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942" y="-78"/>
      </p:cViewPr>
      <p:guideLst>
        <p:guide orient="horz" pos="3024"/>
        <p:guide pos="230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1C0B9-AC36-44BF-9F5E-5EE2B9246CAA}" type="datetimeFigureOut">
              <a:rPr lang="ko-KR" altLang="en-US" smtClean="0"/>
              <a:t>2018-09-27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1B72B3-93E0-482E-B064-92E5F9BDE8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995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4143588" y="0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F28499-AAB5-4EBD-A5D0-5DAC6C1F3CEF}" type="datetimeFigureOut">
              <a:rPr lang="ko-KR" altLang="en-US" smtClean="0"/>
              <a:pPr/>
              <a:t>2018-09-27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20725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731521" y="4560570"/>
            <a:ext cx="5852160" cy="43205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4143588" y="9119473"/>
            <a:ext cx="3169920" cy="4800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2A2DD-10BF-4141-AC21-457AF57C66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24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61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22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83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444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05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166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027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888" algn="l" defTabSz="68572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기본_본문_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7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9146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기본_본문_이미지_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title" hasCustomPrompt="1"/>
          </p:nvPr>
        </p:nvSpPr>
        <p:spPr>
          <a:xfrm>
            <a:off x="252413" y="125628"/>
            <a:ext cx="7847979" cy="447635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l">
              <a:defRPr sz="2800" b="1" spc="43" baseline="0">
                <a:solidFill>
                  <a:schemeClr val="tx1">
                    <a:alpha val="99000"/>
                  </a:schemeClr>
                </a:solidFill>
                <a:latin typeface="Calibri" panose="020F0502020204030204" pitchFamily="34" charset="0"/>
                <a:ea typeface="맑은 고딕" pitchFamily="50" charset="-127"/>
              </a:defRPr>
            </a:lvl1pPr>
          </a:lstStyle>
          <a:p>
            <a:r>
              <a:rPr lang="en-US" altLang="ko-KR" dirty="0" smtClean="0"/>
              <a:t>Heading…</a:t>
            </a:r>
            <a:endParaRPr lang="ko-KR" altLang="en-US" dirty="0"/>
          </a:p>
        </p:txBody>
      </p:sp>
      <p:sp>
        <p:nvSpPr>
          <p:cNvPr id="9" name="내용 개체 틀 2"/>
          <p:cNvSpPr>
            <a:spLocks noGrp="1"/>
          </p:cNvSpPr>
          <p:nvPr>
            <p:ph idx="1" hasCustomPrompt="1"/>
          </p:nvPr>
        </p:nvSpPr>
        <p:spPr>
          <a:xfrm>
            <a:off x="252413" y="779436"/>
            <a:ext cx="8710951" cy="892122"/>
          </a:xfrm>
          <a:prstGeom prst="rect">
            <a:avLst/>
          </a:prstGeom>
        </p:spPr>
        <p:txBody>
          <a:bodyPr lIns="77925" tIns="0" rIns="77925" bIns="38963">
            <a:noAutofit/>
          </a:bodyPr>
          <a:lstStyle>
            <a:lvl1pPr marL="227282" marR="0" indent="-227282" algn="l" defTabSz="779252" rtl="0" eaLnBrk="0" fontAlgn="auto" latinLnBrk="0" hangingPunc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002060"/>
              </a:buClr>
              <a:buSzPct val="100000"/>
              <a:buFont typeface="Wingdings" pitchFamily="2" charset="2"/>
              <a:buChar char="§"/>
              <a:tabLst>
                <a:tab pos="308454" algn="l"/>
              </a:tabLst>
              <a:defRPr lang="en-US" altLang="ko-KR" sz="2000" b="0" kern="1200" baseline="0" dirty="0">
                <a:solidFill>
                  <a:srgbClr val="000000">
                    <a:alpha val="99000"/>
                  </a:srgbClr>
                </a:solidFill>
                <a:latin typeface="+mn-lt"/>
                <a:ea typeface="맑은 고딕" pitchFamily="50" charset="-127"/>
                <a:cs typeface="+mn-cs"/>
                <a:sym typeface="Wingdings" pitchFamily="2" charset="2"/>
              </a:defRPr>
            </a:lvl1pPr>
            <a:lvl2pPr marL="378803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800" b="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2pPr>
            <a:lvl3pPr marL="530324" indent="-15152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6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3pPr>
            <a:lvl4pPr marL="608790" indent="-129875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-"/>
              <a:defRPr sz="14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4pPr>
            <a:lvl5pPr marL="765723" indent="-123111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defRPr sz="1200" baseline="0">
                <a:solidFill>
                  <a:srgbClr val="000000">
                    <a:alpha val="99000"/>
                  </a:srgbClr>
                </a:solidFill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marL="266700" indent="-266700" eaLnBrk="0" latinLnBrk="0" hangingPunct="0">
              <a:lnSpc>
                <a:spcPct val="140000"/>
              </a:lnSpc>
              <a:buSzPct val="100000"/>
              <a:buBlip>
                <a:blip r:embed="rId2"/>
              </a:buBlip>
              <a:defRPr/>
            </a:pPr>
            <a:r>
              <a:rPr lang="en-US" altLang="ko-KR" b="1" kern="0" dirty="0" smtClean="0">
                <a:solidFill>
                  <a:srgbClr val="000000"/>
                </a:solidFill>
                <a:latin typeface="+mn-ea"/>
                <a:sym typeface="Wingdings" pitchFamily="2" charset="2"/>
              </a:rPr>
              <a:t>Bullet 1</a:t>
            </a:r>
            <a:endParaRPr lang="en-US" altLang="ko-KR" b="1" kern="0" dirty="0">
              <a:solidFill>
                <a:srgbClr val="000000"/>
              </a:solidFill>
              <a:latin typeface="+mn-ea"/>
              <a:sym typeface="Wingdings" pitchFamily="2" charset="2"/>
            </a:endParaRPr>
          </a:p>
          <a:p>
            <a:pPr lvl="1"/>
            <a:r>
              <a:rPr lang="en-US" altLang="ko-KR" dirty="0" smtClean="0"/>
              <a:t>Bullet 2</a:t>
            </a:r>
            <a:endParaRPr lang="ko-KR" altLang="en-US" dirty="0"/>
          </a:p>
          <a:p>
            <a:pPr lvl="2"/>
            <a:r>
              <a:rPr lang="en-US" altLang="ko-KR" dirty="0" smtClean="0"/>
              <a:t>Bullet 3</a:t>
            </a:r>
            <a:endParaRPr lang="ko-KR" altLang="en-US" dirty="0"/>
          </a:p>
          <a:p>
            <a:pPr lvl="3"/>
            <a:r>
              <a:rPr lang="en-US" altLang="ko-KR" dirty="0" smtClean="0"/>
              <a:t>Bullet 4</a:t>
            </a:r>
            <a:endParaRPr lang="ko-KR" altLang="en-US" dirty="0"/>
          </a:p>
          <a:p>
            <a:pPr lvl="4"/>
            <a:r>
              <a:rPr lang="en-US" altLang="ko-KR" dirty="0" smtClean="0"/>
              <a:t>Bullet 5</a:t>
            </a:r>
            <a:endParaRPr lang="ko-KR" altLang="en-US" dirty="0"/>
          </a:p>
        </p:txBody>
      </p:sp>
      <p:sp>
        <p:nvSpPr>
          <p:cNvPr id="11" name="Text Box 5"/>
          <p:cNvSpPr txBox="1">
            <a:spLocks noChangeArrowheads="1"/>
          </p:cNvSpPr>
          <p:nvPr userDrawn="1"/>
        </p:nvSpPr>
        <p:spPr bwMode="auto">
          <a:xfrm>
            <a:off x="8759512" y="4943610"/>
            <a:ext cx="337892" cy="201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31080" rIns="0" bIns="31080">
            <a:spAutoFit/>
          </a:bodyPr>
          <a:lstStyle>
            <a:lvl1pPr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1pPr>
            <a:lvl2pPr marL="742950" indent="-28575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2pPr>
            <a:lvl3pPr marL="11430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3pPr>
            <a:lvl4pPr marL="16002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4pPr>
            <a:lvl5pPr marL="2057400" indent="-228600" defTabSz="957263" eaLnBrk="0" hangingPunct="0"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5pPr>
            <a:lvl6pPr marL="25146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6pPr>
            <a:lvl7pPr marL="29718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7pPr>
            <a:lvl8pPr marL="34290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8pPr>
            <a:lvl9pPr marL="3886200" indent="-228600" defTabSz="9572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굴림" pitchFamily="50" charset="-127"/>
              </a:defRPr>
            </a:lvl9pPr>
          </a:lstStyle>
          <a:p>
            <a:pPr algn="r" eaLnBrk="1" hangingPunct="1">
              <a:defRPr/>
            </a:pPr>
            <a:fld id="{2E963571-07F4-403C-B728-654AA7503A0C}" type="slidenum">
              <a:rPr lang="ko-KR" altLang="en-US" sz="900" baseline="0" smtClean="0">
                <a:solidFill>
                  <a:schemeClr val="tx1">
                    <a:lumMod val="65000"/>
                    <a:lumOff val="35000"/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rPr>
              <a:pPr algn="r" eaLnBrk="1" hangingPunct="1">
                <a:defRPr/>
              </a:pPr>
              <a:t>‹#›</a:t>
            </a:fld>
            <a:endParaRPr lang="en-US" altLang="ko-KR" sz="900" baseline="0" dirty="0">
              <a:solidFill>
                <a:schemeClr val="tx1">
                  <a:lumMod val="65000"/>
                  <a:lumOff val="35000"/>
                  <a:alpha val="99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연결선 74"/>
          <p:cNvCxnSpPr/>
          <p:nvPr userDrawn="1"/>
        </p:nvCxnSpPr>
        <p:spPr bwMode="auto">
          <a:xfrm>
            <a:off x="0" y="596268"/>
            <a:ext cx="9144000" cy="0"/>
          </a:xfrm>
          <a:prstGeom prst="line">
            <a:avLst/>
          </a:prstGeom>
          <a:solidFill>
            <a:srgbClr val="0066FF"/>
          </a:solidFill>
          <a:ln w="19050" cap="flat" cmpd="sng" algn="ctr">
            <a:gradFill>
              <a:gsLst>
                <a:gs pos="50000">
                  <a:srgbClr val="7F7F7F"/>
                </a:gs>
                <a:gs pos="0">
                  <a:schemeClr val="bg1">
                    <a:lumMod val="85000"/>
                  </a:schemeClr>
                </a:gs>
                <a:gs pos="30000">
                  <a:schemeClr val="bg1">
                    <a:lumMod val="65000"/>
                  </a:schemeClr>
                </a:gs>
                <a:gs pos="70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0"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5701179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72" tIns="34286" rIns="68572" bIns="34286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308689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-1" y="1"/>
            <a:ext cx="9144001" cy="5150168"/>
          </a:xfrm>
          <a:prstGeom prst="rect">
            <a:avLst/>
          </a:prstGeom>
          <a:gradFill flip="none" rotWithShape="1">
            <a:gsLst>
              <a:gs pos="84000">
                <a:schemeClr val="bg1">
                  <a:lumMod val="100000"/>
                </a:schemeClr>
              </a:gs>
              <a:gs pos="100000">
                <a:schemeClr val="bg1">
                  <a:lumMod val="85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6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1115616" y="2085697"/>
            <a:ext cx="6912768" cy="972108"/>
          </a:xfrm>
          <a:prstGeom prst="rect">
            <a:avLst/>
          </a:prstGeom>
        </p:spPr>
        <p:txBody>
          <a:bodyPr lIns="68558" tIns="34278" rIns="68558" bIns="34278" anchor="ctr" anchorCtr="0">
            <a:noAutofit/>
          </a:bodyPr>
          <a:lstStyle>
            <a:lvl1pPr algn="ctr">
              <a:defRPr sz="2800" b="1" baseline="0">
                <a:solidFill>
                  <a:schemeClr val="tx1">
                    <a:alpha val="99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3455591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587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4" r:id="rId2"/>
    <p:sldLayoutId id="2147483749" r:id="rId3"/>
    <p:sldLayoutId id="2147483751" r:id="rId4"/>
  </p:sldLayoutIdLst>
  <p:hf hdr="0" ftr="0" dt="0"/>
  <p:txStyles>
    <p:titleStyle>
      <a:lvl1pPr algn="ctr" defTabSz="843987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95" indent="-316495" algn="l" defTabSz="843987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9" indent="-263746" algn="l" defTabSz="843987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98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977" indent="-210997" algn="l" defTabSz="843987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970" indent="-210997" algn="l" defTabSz="843987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964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6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950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943" indent="-210997" algn="l" defTabSz="843987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94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98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98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97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96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960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953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947" algn="l" defTabSz="843987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9602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hf hdr="0" ftr="0" dt="0"/>
  <p:txStyles>
    <p:titleStyle>
      <a:lvl1pPr algn="ctr" defTabSz="843815" rtl="0" eaLnBrk="1" latinLnBrk="1" hangingPunct="1">
        <a:spcBef>
          <a:spcPct val="0"/>
        </a:spcBef>
        <a:buNone/>
        <a:defRPr sz="4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16430" indent="-316430" algn="l" defTabSz="843815" rtl="0" eaLnBrk="1" latinLnBrk="1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99" indent="-263690" algn="l" defTabSz="843815" rtl="0" eaLnBrk="1" latinLnBrk="1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5476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476673" indent="-210954" algn="l" defTabSz="843815" rtl="0" eaLnBrk="1" latinLnBrk="1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98580" indent="-210954" algn="l" defTabSz="843815" rtl="0" eaLnBrk="1" latinLnBrk="1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0488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93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4301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86207" indent="-210954" algn="l" defTabSz="843815" rtl="0" eaLnBrk="1" latinLnBrk="1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1906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381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65720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87628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0953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1441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53349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75255" algn="l" defTabSz="843815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1707654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Agenda item:</a:t>
            </a:r>
            <a:r>
              <a:rPr lang="en-US" sz="2000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</a:t>
            </a:r>
            <a:r>
              <a:rPr lang="en-US" sz="2000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7.2.8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Source: 	</a:t>
            </a:r>
            <a:r>
              <a:rPr lang="en-US" sz="20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</a:t>
            </a:r>
            <a:r>
              <a:rPr lang="en-US" sz="2000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Samsung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Title: 	</a:t>
            </a:r>
            <a:r>
              <a:rPr lang="en-US" sz="2000" b="1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</a:t>
            </a:r>
            <a:r>
              <a:rPr lang="en-US" sz="2000" dirty="0" smtClean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Proposed work plan for Rel.16 NR MIMO</a:t>
            </a:r>
            <a:endParaRPr lang="en-US" sz="20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 marL="1295400" marR="0" indent="-12954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tabLst>
                <a:tab pos="1260475" algn="l"/>
              </a:tabLst>
            </a:pPr>
            <a:r>
              <a:rPr lang="en-US" sz="2000" b="1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Document for:</a:t>
            </a:r>
            <a:r>
              <a:rPr lang="en-US" sz="2000" dirty="0">
                <a:latin typeface="Arial" panose="020B060402020202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Discussion and Decision</a:t>
            </a:r>
            <a:endParaRPr lang="en-US" sz="20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28" y="411510"/>
            <a:ext cx="856895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tabLst>
                <a:tab pos="2880360" algn="ctr"/>
                <a:tab pos="5257800" algn="r"/>
                <a:tab pos="6210935" algn="r"/>
              </a:tabLst>
            </a:pPr>
            <a:r>
              <a:rPr lang="en-US" sz="1600" b="1" dirty="0">
                <a:latin typeface="Arial" panose="020B0604020202020204" pitchFamily="34" charset="0"/>
                <a:ea typeface="Batang" panose="02030600000101010101" pitchFamily="18" charset="-127"/>
              </a:rPr>
              <a:t>3GPP TSG RAN WG1 Meeting #94bis	</a:t>
            </a:r>
            <a:r>
              <a:rPr lang="en-US" sz="1600" b="1" dirty="0">
                <a:latin typeface="Arial" panose="020B0604020202020204" pitchFamily="34" charset="0"/>
                <a:ea typeface="Malgun Gothic" panose="020B0503020000020004" pitchFamily="34" charset="-127"/>
              </a:rPr>
              <a:t>		</a:t>
            </a:r>
            <a:r>
              <a:rPr lang="en-US" sz="1600" b="1" dirty="0" smtClean="0">
                <a:latin typeface="Arial" panose="020B0604020202020204" pitchFamily="34" charset="0"/>
                <a:ea typeface="Malgun Gothic" panose="020B0503020000020004" pitchFamily="34" charset="-127"/>
              </a:rPr>
              <a:t>R1-1810883</a:t>
            </a:r>
            <a:endParaRPr lang="en-US" sz="1600" dirty="0">
              <a:latin typeface="Times New Roman" panose="02020603050405020304" pitchFamily="18" charset="0"/>
              <a:ea typeface="Malgun Gothic" panose="020B0503020000020004" pitchFamily="34" charset="-127"/>
            </a:endParaRPr>
          </a:p>
          <a:p>
            <a:pPr>
              <a:lnSpc>
                <a:spcPct val="120000"/>
              </a:lnSpc>
            </a:pPr>
            <a:r>
              <a:rPr lang="en-GB" sz="16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Chengdu, China, October 8</a:t>
            </a:r>
            <a:r>
              <a:rPr lang="en-GB" sz="1600" b="1" baseline="300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GB" sz="16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 – 12</a:t>
            </a:r>
            <a:r>
              <a:rPr lang="en-GB" sz="1600" b="1" baseline="30000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GB" sz="1600" b="1" dirty="0"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, 2018</a:t>
            </a:r>
            <a:endParaRPr lang="en-US" sz="1600" dirty="0"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033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Work Plan: Rel.16 enhanced NR-MIMO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996776"/>
              </p:ext>
            </p:extLst>
          </p:nvPr>
        </p:nvGraphicFramePr>
        <p:xfrm>
          <a:off x="179512" y="670724"/>
          <a:ext cx="8064896" cy="82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">
                  <a:extLst>
                    <a:ext uri="{9D8B030D-6E8A-4147-A177-3AD203B41FA5}">
                      <a16:colId xmlns:a16="http://schemas.microsoft.com/office/drawing/2014/main" val="2051747444"/>
                    </a:ext>
                  </a:extLst>
                </a:gridCol>
                <a:gridCol w="791373">
                  <a:extLst>
                    <a:ext uri="{9D8B030D-6E8A-4147-A177-3AD203B41FA5}">
                      <a16:colId xmlns:a16="http://schemas.microsoft.com/office/drawing/2014/main" val="3042677016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126850151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190734458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3228969780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3548786268"/>
                    </a:ext>
                  </a:extLst>
                </a:gridCol>
                <a:gridCol w="798634">
                  <a:extLst>
                    <a:ext uri="{9D8B030D-6E8A-4147-A177-3AD203B41FA5}">
                      <a16:colId xmlns:a16="http://schemas.microsoft.com/office/drawing/2014/main" val="803949322"/>
                    </a:ext>
                  </a:extLst>
                </a:gridCol>
                <a:gridCol w="817680">
                  <a:extLst>
                    <a:ext uri="{9D8B030D-6E8A-4147-A177-3AD203B41FA5}">
                      <a16:colId xmlns:a16="http://schemas.microsoft.com/office/drawing/2014/main" val="2436947428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4092186268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698164444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2018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2019</a:t>
                      </a:r>
                      <a:endParaRPr 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38248"/>
                  </a:ext>
                </a:extLst>
              </a:tr>
              <a:tr h="127248">
                <a:tc>
                  <a:txBody>
                    <a:bodyPr/>
                    <a:lstStyle/>
                    <a:p>
                      <a:pPr algn="ctr"/>
                      <a:r>
                        <a:rPr lang="en-US" sz="1200" i="1" dirty="0" smtClean="0"/>
                        <a:t>Month</a:t>
                      </a:r>
                      <a:endParaRPr lang="en-US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</a:t>
                      </a:r>
                      <a:r>
                        <a:rPr lang="en-US" sz="1200" baseline="0" dirty="0" smtClean="0"/>
                        <a:t> (</a:t>
                      </a:r>
                      <a:r>
                        <a:rPr lang="en-US" sz="1200" dirty="0" smtClean="0"/>
                        <a:t>94B)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11 (95)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1 (AH)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 (96)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 (94B)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 (97)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8 (98)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 (98B)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11 (99)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0190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i="1" dirty="0" smtClean="0"/>
                        <a:t># TUs</a:t>
                      </a:r>
                      <a:endParaRPr lang="en-US" sz="12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[2/3?]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1093127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043608" y="1522989"/>
            <a:ext cx="792088" cy="288032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35696" y="1522989"/>
            <a:ext cx="792088" cy="288032"/>
          </a:xfrm>
          <a:prstGeom prst="rect">
            <a:avLst/>
          </a:prstGeom>
          <a:solidFill>
            <a:srgbClr val="FFFF00"/>
          </a:solidFill>
          <a:ln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35696" y="1868904"/>
            <a:ext cx="6408712" cy="30010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2075" indent="-92075" algn="ctr">
              <a:buFontTx/>
              <a:buChar char="-"/>
            </a:pPr>
            <a:endParaRPr lang="en-US" sz="1300" b="1" dirty="0" smtClean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95221" y="1491630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919990" y="1851670"/>
            <a:ext cx="3000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B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121287"/>
              </p:ext>
            </p:extLst>
          </p:nvPr>
        </p:nvGraphicFramePr>
        <p:xfrm>
          <a:off x="107504" y="2283718"/>
          <a:ext cx="8712968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922630365"/>
                    </a:ext>
                  </a:extLst>
                </a:gridCol>
                <a:gridCol w="2160240">
                  <a:extLst>
                    <a:ext uri="{9D8B030D-6E8A-4147-A177-3AD203B41FA5}">
                      <a16:colId xmlns:a16="http://schemas.microsoft.com/office/drawing/2014/main" val="3339107345"/>
                    </a:ext>
                  </a:extLst>
                </a:gridCol>
                <a:gridCol w="4968552">
                  <a:extLst>
                    <a:ext uri="{9D8B030D-6E8A-4147-A177-3AD203B41FA5}">
                      <a16:colId xmlns:a16="http://schemas.microsoft.com/office/drawing/2014/main" val="3927296510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Sub-item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Phase A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Phase B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1052103"/>
                  </a:ext>
                </a:extLst>
              </a:tr>
              <a:tr h="133216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MU-MIMO 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FL-MU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Evaluation methodology 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FL-EV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To be finalized in RAN1#94B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To be used for proposal</a:t>
                      </a:r>
                      <a:r>
                        <a:rPr lang="en-US" altLang="ko-KR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assessment starting in RAN1#95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R"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Type II overhead reduction</a:t>
                      </a:r>
                    </a:p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Type II </a:t>
                      </a:r>
                      <a:r>
                        <a:rPr lang="en-US" altLang="ko-KR" sz="1200" noProof="0" smtClean="0">
                          <a:solidFill>
                            <a:schemeClr val="tx1"/>
                          </a:solidFill>
                          <a:latin typeface="+mn-lt"/>
                        </a:rPr>
                        <a:t>extension to rank 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&gt;</a:t>
                      </a:r>
                      <a:r>
                        <a:rPr lang="ko-KR" altLang="en-US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  <a:endParaRPr lang="ko-KR" altLang="en-US" sz="12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0538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Multi-TRP 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FL-MTRP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R"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DL control for NC-JT</a:t>
                      </a:r>
                    </a:p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 control and/or RS for NC-JT</a:t>
                      </a:r>
                      <a:endParaRPr lang="ko-KR" altLang="en-US" sz="12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525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Multi-beam 1</a:t>
                      </a:r>
                      <a:r>
                        <a:rPr lang="en-US" altLang="ko-KR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FL-MB1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indent="-228600">
                        <a:buAutoNum type="arabicParenR"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 beam selection for multi-panel</a:t>
                      </a:r>
                    </a:p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UL/DL</a:t>
                      </a:r>
                      <a:r>
                        <a:rPr lang="en-US" altLang="ko-KR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beam selection with lower latency &amp; overhead</a:t>
                      </a:r>
                      <a:endParaRPr lang="ko-KR" altLang="en-US" sz="12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23313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Multi-beam 2</a:t>
                      </a:r>
                      <a:r>
                        <a:rPr lang="en-US" altLang="ko-KR" sz="1200" baseline="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FL-MB2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BFR for </a:t>
                      </a:r>
                      <a:r>
                        <a:rPr lang="en-US" altLang="ko-KR" sz="1200" noProof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SCell</a:t>
                      </a:r>
                      <a:endParaRPr lang="en-US" altLang="ko-KR" sz="12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indent="-22860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L1-RSRQ/SINR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908547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UL TX 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FL-UL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 WI task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Maintenance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4624704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Low PAPR RS (</a:t>
                      </a:r>
                      <a:r>
                        <a:rPr lang="en-US" altLang="ko-KR" sz="1200" noProof="0" dirty="0" smtClean="0">
                          <a:solidFill>
                            <a:srgbClr val="0000FF"/>
                          </a:solidFill>
                          <a:latin typeface="+mn-lt"/>
                        </a:rPr>
                        <a:t>FL-RS</a:t>
                      </a: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)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Complete WI task</a:t>
                      </a:r>
                      <a:endParaRPr lang="ko-KR" altLang="en-US" sz="1200" noProof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 noProof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Maintenance</a:t>
                      </a:r>
                      <a:endParaRPr lang="ko-KR" altLang="en-US" sz="1200" noProof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672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0711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RAN1#94B: </a:t>
            </a:r>
            <a:r>
              <a:rPr lang="en-US" smtClean="0"/>
              <a:t>toward progress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5486483"/>
              </p:ext>
            </p:extLst>
          </p:nvPr>
        </p:nvGraphicFramePr>
        <p:xfrm>
          <a:off x="252413" y="843558"/>
          <a:ext cx="8710614" cy="3357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1235">
                  <a:extLst>
                    <a:ext uri="{9D8B030D-6E8A-4147-A177-3AD203B41FA5}">
                      <a16:colId xmlns:a16="http://schemas.microsoft.com/office/drawing/2014/main" val="101755718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2798021763"/>
                    </a:ext>
                  </a:extLst>
                </a:gridCol>
                <a:gridCol w="3886971">
                  <a:extLst>
                    <a:ext uri="{9D8B030D-6E8A-4147-A177-3AD203B41FA5}">
                      <a16:colId xmlns:a16="http://schemas.microsoft.com/office/drawing/2014/main" val="4249254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Sub-item</a:t>
                      </a:r>
                      <a:endParaRPr lang="ko-KR" alt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Goal</a:t>
                      </a:r>
                      <a:endParaRPr lang="ko-KR" alt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Expected outcome at the</a:t>
                      </a:r>
                      <a:r>
                        <a:rPr lang="en-US" altLang="ko-KR" sz="1400" baseline="0" noProof="0" dirty="0" smtClean="0"/>
                        <a:t> end of RAN1#94B</a:t>
                      </a:r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88622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EV</a:t>
                      </a:r>
                      <a:endParaRPr lang="ko-KR" alt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aseline="0" noProof="0" dirty="0" smtClean="0"/>
                        <a:t>FL </a:t>
                      </a:r>
                      <a:r>
                        <a:rPr lang="en-US" altLang="ko-KR" sz="1400" baseline="0" noProof="0" dirty="0" err="1" smtClean="0"/>
                        <a:t>Tdoc</a:t>
                      </a:r>
                      <a:r>
                        <a:rPr lang="en-US" altLang="ko-KR" sz="1400" baseline="0" noProof="0" dirty="0" smtClean="0"/>
                        <a:t>: summary and proposed agreements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400" baseline="0" noProof="0" dirty="0" smtClean="0"/>
                        <a:t>Offline </a:t>
                      </a:r>
                      <a:r>
                        <a:rPr lang="en-US" altLang="ko-KR" sz="1400" baseline="0" noProof="0" dirty="0" smtClean="0"/>
                        <a:t>discussion</a:t>
                      </a:r>
                      <a:endParaRPr lang="ko-KR" altLang="en-US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Finalize</a:t>
                      </a:r>
                      <a:r>
                        <a:rPr lang="en-US" altLang="ko-KR" sz="1400" baseline="0" noProof="0" dirty="0" smtClean="0"/>
                        <a:t> evaluation methodology, ready to be used for proposal down selection (when applicable) in RAN1#95</a:t>
                      </a:r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7744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UL</a:t>
                      </a:r>
                      <a:endParaRPr lang="ko-KR" altLang="en-US" sz="1400" noProof="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285750" marR="0" indent="-28575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baseline="0" noProof="0" dirty="0" smtClean="0"/>
                        <a:t>FL </a:t>
                      </a:r>
                      <a:r>
                        <a:rPr lang="en-US" altLang="ko-KR" sz="1400" baseline="0" noProof="0" dirty="0" err="1" smtClean="0"/>
                        <a:t>Tdoc</a:t>
                      </a:r>
                      <a:r>
                        <a:rPr lang="en-US" altLang="ko-KR" sz="1400" baseline="0" noProof="0" dirty="0" smtClean="0"/>
                        <a:t>: per-sub-item work plan, summary of proposals, and proposed conclusion</a:t>
                      </a:r>
                    </a:p>
                    <a:p>
                      <a:pPr marL="285750" marR="0" indent="-28575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baseline="0" noProof="0" dirty="0" smtClean="0"/>
                        <a:t>Offline </a:t>
                      </a:r>
                      <a:r>
                        <a:rPr lang="en-US" altLang="ko-KR" sz="1400" baseline="0" noProof="0" dirty="0" smtClean="0"/>
                        <a:t>discussion</a:t>
                      </a:r>
                      <a:endParaRPr lang="ko-KR" altLang="en-US" sz="1400" noProof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Establish baseline</a:t>
                      </a:r>
                      <a:r>
                        <a:rPr lang="en-US" altLang="ko-KR" sz="1400" baseline="0" noProof="0" dirty="0" smtClean="0"/>
                        <a:t>, direction for down selection in RAN1#95</a:t>
                      </a:r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2639944"/>
                  </a:ext>
                </a:extLst>
              </a:tr>
              <a:tr h="177904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RS</a:t>
                      </a:r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Decide on the need for enhancement, (if needed) direction for down selection in RAN1#95</a:t>
                      </a:r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3094716"/>
                  </a:ext>
                </a:extLst>
              </a:tr>
              <a:tr h="14986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MU</a:t>
                      </a:r>
                      <a:endParaRPr lang="ko-KR" altLang="en-US" sz="1400" noProof="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285750" marR="0" indent="-28575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baseline="0" noProof="0" dirty="0" smtClean="0"/>
                        <a:t>FL </a:t>
                      </a:r>
                      <a:r>
                        <a:rPr lang="en-US" altLang="ko-KR" sz="1400" baseline="0" noProof="0" dirty="0" err="1" smtClean="0"/>
                        <a:t>Tdoc</a:t>
                      </a:r>
                      <a:r>
                        <a:rPr lang="en-US" altLang="ko-KR" sz="1400" baseline="0" noProof="0" dirty="0" smtClean="0"/>
                        <a:t>: per-sub-item work plan, summary of proposals (excluding evaluation methodology discussion), and proposed conclusion (if possible)</a:t>
                      </a:r>
                    </a:p>
                    <a:p>
                      <a:pPr marL="285750" marR="0" indent="-285750" algn="l" defTabSz="843987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1400" baseline="0" noProof="0" dirty="0" smtClean="0"/>
                        <a:t>(</a:t>
                      </a:r>
                      <a:r>
                        <a:rPr lang="en-US" altLang="ko-KR" sz="1400" u="sng" baseline="0" noProof="0" dirty="0" smtClean="0"/>
                        <a:t>Optional</a:t>
                      </a:r>
                      <a:r>
                        <a:rPr lang="en-US" altLang="ko-KR" sz="1400" baseline="0" noProof="0" dirty="0" smtClean="0"/>
                        <a:t>) </a:t>
                      </a:r>
                      <a:r>
                        <a:rPr lang="en-US" altLang="ko-KR" sz="1400" baseline="0" noProof="0" dirty="0" smtClean="0"/>
                        <a:t>Offline </a:t>
                      </a:r>
                      <a:r>
                        <a:rPr lang="en-US" altLang="ko-KR" sz="1400" baseline="0" noProof="0" dirty="0" smtClean="0"/>
                        <a:t>discussion</a:t>
                      </a:r>
                      <a:endParaRPr lang="ko-KR" altLang="en-US" sz="1400" noProof="0" dirty="0" smtClean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Establish initial conclusion (if possible), categorization, baseline, etc.</a:t>
                      </a:r>
                      <a:r>
                        <a:rPr lang="en-US" altLang="ko-KR" sz="1400" baseline="0" noProof="0" dirty="0" smtClean="0"/>
                        <a:t> and direction for RAN1#95</a:t>
                      </a:r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825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MTRP</a:t>
                      </a:r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5377634"/>
                  </a:ext>
                </a:extLst>
              </a:tr>
              <a:tr h="22352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MB1</a:t>
                      </a:r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762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ko-KR" sz="1400" noProof="0" dirty="0" smtClean="0"/>
                        <a:t>MB2</a:t>
                      </a:r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sz="1400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033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32196"/>
      </p:ext>
    </p:extLst>
  </p:cSld>
  <p:clrMapOvr>
    <a:masterClrMapping/>
  </p:clrMapOvr>
</p:sld>
</file>

<file path=ppt/theme/theme1.xml><?xml version="1.0" encoding="utf-8"?>
<a:theme xmlns:a="http://schemas.openxmlformats.org/drawingml/2006/main" name="6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맑은 고딕"/>
        <a:cs typeface=""/>
      </a:majorFont>
      <a:minorFont>
        <a:latin typeface="Calibri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7_간지_마스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C00000"/>
          </a:solidFill>
        </a:ln>
      </a:spPr>
      <a:bodyPr rtlCol="0" anchor="ctr"/>
      <a:lstStyle>
        <a:defPPr marL="92075" indent="-92075">
          <a:buFontTx/>
          <a:buChar char="-"/>
          <a:defRPr sz="13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E50532033943874A96EB894C7A17BBB0" ma:contentTypeVersion="0" ma:contentTypeDescription="새 문서를 만듭니다." ma:contentTypeScope="" ma:versionID="8976b4e93194d5a9bafb481efcf51a50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EA5808B-C448-4025-B92D-A1FDC2D8FD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57B32BE-F0EA-4FEF-8CFF-1B0292B7A82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2A01601-D01E-4595-BFDF-2EAEB4DD64E5}">
  <ds:schemaRefs>
    <ds:schemaRef ds:uri="http://purl.org/dc/elements/1.1/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103191</TotalTime>
  <Words>304</Words>
  <Application>Microsoft Office PowerPoint</Application>
  <PresentationFormat>On-screen Show (16:9)</PresentationFormat>
  <Paragraphs>76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Batang</vt:lpstr>
      <vt:lpstr>맑은 고딕</vt:lpstr>
      <vt:lpstr>맑은 고딕</vt:lpstr>
      <vt:lpstr>MS Mincho</vt:lpstr>
      <vt:lpstr>Arial</vt:lpstr>
      <vt:lpstr>Calibri</vt:lpstr>
      <vt:lpstr>Times New Roman</vt:lpstr>
      <vt:lpstr>Wingdings</vt:lpstr>
      <vt:lpstr>6_간지_마스터</vt:lpstr>
      <vt:lpstr>7_간지_마스터</vt:lpstr>
      <vt:lpstr>PowerPoint Presentation</vt:lpstr>
      <vt:lpstr>Proposed Work Plan: Rel.16 enhanced NR-MIMO</vt:lpstr>
      <vt:lpstr>RAN1#94B: toward progress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Younsun Kim</dc:creator>
  <cp:lastModifiedBy>Eko Onggosanusi</cp:lastModifiedBy>
  <cp:revision>4119</cp:revision>
  <cp:lastPrinted>2018-09-20T02:43:27Z</cp:lastPrinted>
  <dcterms:created xsi:type="dcterms:W3CDTF">2011-03-23T06:47:33Z</dcterms:created>
  <dcterms:modified xsi:type="dcterms:W3CDTF">2018-09-27T20:21:58Z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0x010100E50532033943874A96EB894C7A17BBB0</vt:lpwstr>
  </property>
  <property fmtid="{D5CDD505-2E9C-101B-9397-08002B2CF9AE}" pid="3" name="IsMyDocuments">
    <vt:bool>true</vt:bool>
  </property>
  <property fmtid="{D5CDD505-2E9C-101B-9397-08002B2CF9AE}" pid="4" name="NSCPROP_SA">
    <vt:lpwstr>D:\2017\공유폴더\(1128) Samsung Research 워크샵\(1130) 발표 자료 양식\2. 2017_SW센터_중장기전략_SW Platform팀.pptx</vt:lpwstr>
  </property>
  <property fmtid="{5C58129F-E5B8-477A-9B38-B3E54BFA04C8}" pid="2">
    <vt:lpwstr>1FAA8994B682C09ED011F662213DDBDF6135FFE06BD2FDF86BA7A7542E080C75</vt:lpwstr>
  </property>
</Properties>
</file>