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56" r:id="rId2"/>
    <p:sldId id="266" r:id="rId3"/>
    <p:sldId id="267" r:id="rId4"/>
    <p:sldId id="257" r:id="rId5"/>
    <p:sldId id="260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9" d="100"/>
          <a:sy n="89" d="100"/>
        </p:scale>
        <p:origin x="466" y="-191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965B8A7-C19C-4764-8514-0D1D6ABC9567}" type="datetimeFigureOut">
              <a:rPr lang="en-US" smtClean="0"/>
              <a:t>8/23/2018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DDC28EC-5C83-4985-845B-BA501080C1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220059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DC28EC-5C83-4985-845B-BA501080C17D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725471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DC28EC-5C83-4985-845B-BA501080C17D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642306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41C7AB-D6A9-41E8-A944-4C2B3DEB39B3}" type="datetimeFigureOut">
              <a:rPr lang="en-US" smtClean="0"/>
              <a:t>8/23/2018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7D2E2B-552C-476C-9181-42DF74729D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54025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41C7AB-D6A9-41E8-A944-4C2B3DEB39B3}" type="datetimeFigureOut">
              <a:rPr lang="en-US" smtClean="0"/>
              <a:t>8/23/2018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7D2E2B-552C-476C-9181-42DF74729D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64891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41C7AB-D6A9-41E8-A944-4C2B3DEB39B3}" type="datetimeFigureOut">
              <a:rPr lang="en-US" smtClean="0"/>
              <a:t>8/23/2018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7D2E2B-552C-476C-9181-42DF74729D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4491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41C7AB-D6A9-41E8-A944-4C2B3DEB39B3}" type="datetimeFigureOut">
              <a:rPr lang="en-US" smtClean="0"/>
              <a:t>8/23/2018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7D2E2B-552C-476C-9181-42DF74729D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00371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41C7AB-D6A9-41E8-A944-4C2B3DEB39B3}" type="datetimeFigureOut">
              <a:rPr lang="en-US" smtClean="0"/>
              <a:t>8/23/2018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7D2E2B-552C-476C-9181-42DF74729D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58805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41C7AB-D6A9-41E8-A944-4C2B3DEB39B3}" type="datetimeFigureOut">
              <a:rPr lang="en-US" smtClean="0"/>
              <a:t>8/23/2018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7D2E2B-552C-476C-9181-42DF74729D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47857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41C7AB-D6A9-41E8-A944-4C2B3DEB39B3}" type="datetimeFigureOut">
              <a:rPr lang="en-US" smtClean="0"/>
              <a:t>8/23/2018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7D2E2B-552C-476C-9181-42DF74729D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1558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41C7AB-D6A9-41E8-A944-4C2B3DEB39B3}" type="datetimeFigureOut">
              <a:rPr lang="en-US" smtClean="0"/>
              <a:t>8/23/2018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7D2E2B-552C-476C-9181-42DF74729D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67209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41C7AB-D6A9-41E8-A944-4C2B3DEB39B3}" type="datetimeFigureOut">
              <a:rPr lang="en-US" smtClean="0"/>
              <a:t>8/23/2018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7D2E2B-552C-476C-9181-42DF74729D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25744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41C7AB-D6A9-41E8-A944-4C2B3DEB39B3}" type="datetimeFigureOut">
              <a:rPr lang="en-US" smtClean="0"/>
              <a:t>8/23/2018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7D2E2B-552C-476C-9181-42DF74729D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02137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41C7AB-D6A9-41E8-A944-4C2B3DEB39B3}" type="datetimeFigureOut">
              <a:rPr lang="en-US" smtClean="0"/>
              <a:t>8/23/2018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7D2E2B-552C-476C-9181-42DF74729D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99429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E41C7AB-D6A9-41E8-A944-4C2B3DEB39B3}" type="datetimeFigureOut">
              <a:rPr lang="en-US" smtClean="0"/>
              <a:t>8/23/2018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07D2E2B-552C-476C-9181-42DF74729D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68651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829730"/>
            <a:ext cx="9144000" cy="2387600"/>
          </a:xfrm>
        </p:spPr>
        <p:txBody>
          <a:bodyPr>
            <a:normAutofit fontScale="90000"/>
          </a:bodyPr>
          <a:lstStyle/>
          <a:p>
            <a:r>
              <a:rPr lang="en-US" dirty="0"/>
              <a:t>Proposal on Rel-15 UE feature group </a:t>
            </a:r>
            <a:r>
              <a:rPr lang="en-US" dirty="0" smtClean="0"/>
              <a:t>6-23, 4-19 </a:t>
            </a:r>
            <a:r>
              <a:rPr lang="en-US" dirty="0"/>
              <a:t>and 8-2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601638" y="4576823"/>
            <a:ext cx="9144000" cy="1655762"/>
          </a:xfrm>
        </p:spPr>
        <p:txBody>
          <a:bodyPr/>
          <a:lstStyle/>
          <a:p>
            <a:r>
              <a:rPr lang="en-US" dirty="0" smtClean="0"/>
              <a:t>Intel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10668000" y="232913"/>
            <a:ext cx="13163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R1-1809883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405442" y="232913"/>
            <a:ext cx="399109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3GPP TSG RAN WG1 #94</a:t>
            </a:r>
          </a:p>
          <a:p>
            <a:r>
              <a:rPr lang="en-US" dirty="0" smtClean="0"/>
              <a:t>Gothenburg, Sweden, August 20</a:t>
            </a:r>
            <a:r>
              <a:rPr lang="en-US" baseline="30000" dirty="0" smtClean="0"/>
              <a:t>th</a:t>
            </a:r>
            <a:r>
              <a:rPr lang="en-US" dirty="0" smtClean="0"/>
              <a:t> – 24</a:t>
            </a:r>
            <a:r>
              <a:rPr lang="en-US" baseline="30000" dirty="0" smtClean="0"/>
              <a:t>th</a:t>
            </a:r>
            <a:r>
              <a:rPr lang="en-US" dirty="0" smtClean="0"/>
              <a:t> </a:t>
            </a:r>
          </a:p>
          <a:p>
            <a:r>
              <a:rPr lang="en-US" dirty="0" smtClean="0"/>
              <a:t>Agenda Item: 7.1.7</a:t>
            </a:r>
          </a:p>
          <a:p>
            <a:r>
              <a:rPr lang="en-US" dirty="0" smtClean="0"/>
              <a:t>Document for: Discussion/Decision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133029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FG 6-23 (New)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Agreement on Thursday</a:t>
            </a:r>
          </a:p>
          <a:p>
            <a:pPr lvl="1"/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3797" y="2518770"/>
            <a:ext cx="10023894" cy="36435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51335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FG 6-23 (New) – Cont’d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</a:p>
          <a:p>
            <a:pPr lvl="1"/>
            <a:r>
              <a:rPr lang="en-US" dirty="0" smtClean="0"/>
              <a:t>Add FG 6-23</a:t>
            </a:r>
          </a:p>
          <a:p>
            <a:pPr lvl="2"/>
            <a:r>
              <a:rPr lang="en-US" dirty="0" smtClean="0"/>
              <a:t>FG name &amp; component: Incapability motivated by impacts of PA phase discontinuity </a:t>
            </a:r>
            <a:r>
              <a:rPr lang="en-GB" dirty="0"/>
              <a:t>with overlapping transmissions with non-aligned starting or ending times or hop boundaries across </a:t>
            </a:r>
            <a:r>
              <a:rPr lang="en-GB" dirty="0" smtClean="0"/>
              <a:t>carriers for intra-band EN-DC, intra-band CA, and FDM based ULSUP</a:t>
            </a:r>
          </a:p>
          <a:p>
            <a:pPr lvl="2"/>
            <a:r>
              <a:rPr lang="en-US" dirty="0"/>
              <a:t>Need for </a:t>
            </a:r>
            <a:r>
              <a:rPr lang="en-US" dirty="0" err="1"/>
              <a:t>gNB</a:t>
            </a:r>
            <a:r>
              <a:rPr lang="en-US" dirty="0"/>
              <a:t> to </a:t>
            </a:r>
            <a:r>
              <a:rPr lang="en-US" dirty="0" smtClean="0"/>
              <a:t>know: Yes</a:t>
            </a:r>
          </a:p>
          <a:p>
            <a:pPr lvl="2"/>
            <a:r>
              <a:rPr lang="en-US" dirty="0" smtClean="0"/>
              <a:t>Type: Type 3 (</a:t>
            </a:r>
            <a:r>
              <a:rPr lang="en-US" dirty="0" smtClean="0">
                <a:solidFill>
                  <a:srgbClr val="FF0000"/>
                </a:solidFill>
              </a:rPr>
              <a:t>per band per band combination</a:t>
            </a:r>
            <a:r>
              <a:rPr lang="en-US" dirty="0" smtClean="0"/>
              <a:t>)</a:t>
            </a:r>
          </a:p>
          <a:p>
            <a:pPr lvl="2"/>
            <a:r>
              <a:rPr lang="en-US" dirty="0" smtClean="0"/>
              <a:t>Need of FDD/TDD differentiation: No</a:t>
            </a:r>
          </a:p>
          <a:p>
            <a:pPr lvl="2"/>
            <a:r>
              <a:rPr lang="en-US" dirty="0" smtClean="0"/>
              <a:t>Need of FR1/FR2 differentiation: N.A.</a:t>
            </a:r>
          </a:p>
          <a:p>
            <a:pPr lvl="2"/>
            <a:r>
              <a:rPr lang="en-US" dirty="0" smtClean="0"/>
              <a:t>Responsible WG: RAN1</a:t>
            </a:r>
          </a:p>
          <a:p>
            <a:pPr lvl="2"/>
            <a:r>
              <a:rPr lang="en-US" dirty="0" smtClean="0"/>
              <a:t>RAN WG recommendation: Optional with capability signaling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101313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325563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FG 4-19: </a:t>
            </a:r>
            <a:r>
              <a:rPr lang="en-US" dirty="0"/>
              <a:t>SR/HARQ-ACK/CSI multiplexing once per slot using a PUCCH (or piggybacked on a PUSCH)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130060"/>
            <a:ext cx="10515600" cy="5046903"/>
          </a:xfrm>
        </p:spPr>
        <p:txBody>
          <a:bodyPr/>
          <a:lstStyle/>
          <a:p>
            <a:r>
              <a:rPr lang="en-US" dirty="0" smtClean="0"/>
              <a:t>Proposal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54136147"/>
              </p:ext>
            </p:extLst>
          </p:nvPr>
        </p:nvGraphicFramePr>
        <p:xfrm>
          <a:off x="838200" y="2345456"/>
          <a:ext cx="10515599" cy="805465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88450"/>
                <a:gridCol w="1226188"/>
                <a:gridCol w="1869018"/>
                <a:gridCol w="270799"/>
                <a:gridCol w="353051"/>
                <a:gridCol w="969308"/>
                <a:gridCol w="577029"/>
                <a:gridCol w="600439"/>
                <a:gridCol w="597909"/>
                <a:gridCol w="481490"/>
                <a:gridCol w="749759"/>
                <a:gridCol w="553619"/>
                <a:gridCol w="918691"/>
                <a:gridCol w="859849"/>
              </a:tblGrid>
              <a:tr h="1438543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0" kern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Times New Roman" panose="02020603050405020304" pitchFamily="18" charset="0"/>
                        </a:rPr>
                        <a:t>4-1</a:t>
                      </a:r>
                      <a:endParaRPr lang="en-US" sz="1050" b="0" kern="100" dirty="0">
                        <a:solidFill>
                          <a:schemeClr val="tx1"/>
                        </a:solidFill>
                        <a:effectLst/>
                        <a:latin typeface="Century" panose="02040604050505020304" pitchFamily="18" charset="0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0" kern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Times New Roman" panose="02020603050405020304" pitchFamily="18" charset="0"/>
                        </a:rPr>
                        <a:t>Basic UL control channel</a:t>
                      </a:r>
                      <a:endParaRPr lang="en-US" sz="1050" b="0" kern="100" dirty="0">
                        <a:solidFill>
                          <a:schemeClr val="tx1"/>
                        </a:solidFill>
                        <a:effectLst/>
                        <a:latin typeface="Century" panose="02040604050505020304" pitchFamily="18" charset="0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0" kern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Times New Roman" panose="02020603050405020304" pitchFamily="18" charset="0"/>
                        </a:rPr>
                        <a:t>1) PUCCH format 0 over 1 OFDM symbols once per slot </a:t>
                      </a:r>
                      <a:endParaRPr lang="en-US" sz="1050" b="0" kern="100" dirty="0">
                        <a:solidFill>
                          <a:schemeClr val="tx1"/>
                        </a:solidFill>
                        <a:effectLst/>
                        <a:latin typeface="Century" panose="02040604050505020304" pitchFamily="18" charset="0"/>
                        <a:ea typeface="MS Mincho"/>
                        <a:cs typeface="Times New Roman" panose="02020603050405020304" pitchFamily="18" charset="0"/>
                      </a:endParaRPr>
                    </a:p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0" kern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Times New Roman" panose="02020603050405020304" pitchFamily="18" charset="0"/>
                        </a:rPr>
                        <a:t>2) PUCCH format 0 over 2 OFDM symbols once per slot with frequency hopping as “enabled”</a:t>
                      </a:r>
                      <a:endParaRPr lang="en-US" sz="1050" b="0" kern="100" dirty="0">
                        <a:solidFill>
                          <a:schemeClr val="tx1"/>
                        </a:solidFill>
                        <a:effectLst/>
                        <a:latin typeface="Century" panose="02040604050505020304" pitchFamily="18" charset="0"/>
                        <a:ea typeface="MS Mincho"/>
                        <a:cs typeface="Times New Roman" panose="02020603050405020304" pitchFamily="18" charset="0"/>
                      </a:endParaRPr>
                    </a:p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0" kern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Times New Roman" panose="02020603050405020304" pitchFamily="18" charset="0"/>
                        </a:rPr>
                        <a:t>3) PUCCH format 1 over 4 – 14 OFDM symbols once per slot with intra-slot frequency hopping as “enabled”</a:t>
                      </a:r>
                      <a:endParaRPr lang="en-US" sz="1050" b="0" kern="100" dirty="0">
                        <a:solidFill>
                          <a:schemeClr val="tx1"/>
                        </a:solidFill>
                        <a:effectLst/>
                        <a:latin typeface="Century" panose="02040604050505020304" pitchFamily="18" charset="0"/>
                        <a:ea typeface="MS Mincho"/>
                        <a:cs typeface="Times New Roman" panose="02020603050405020304" pitchFamily="18" charset="0"/>
                      </a:endParaRPr>
                    </a:p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0" kern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Times New Roman" panose="02020603050405020304" pitchFamily="18" charset="0"/>
                        </a:rPr>
                        <a:t>5) One SR configuration per PUCCH group</a:t>
                      </a:r>
                      <a:endParaRPr lang="en-US" sz="1050" b="0" kern="100" dirty="0">
                        <a:solidFill>
                          <a:schemeClr val="tx1"/>
                        </a:solidFill>
                        <a:effectLst/>
                        <a:latin typeface="Century" panose="02040604050505020304" pitchFamily="18" charset="0"/>
                        <a:ea typeface="MS Mincho"/>
                        <a:cs typeface="Times New Roman" panose="02020603050405020304" pitchFamily="18" charset="0"/>
                      </a:endParaRPr>
                    </a:p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0" kern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Times New Roman" panose="02020603050405020304" pitchFamily="18" charset="0"/>
                        </a:rPr>
                        <a:t>6) HARQ-ACK transmission once per slot with its resource/timing determined by using the DCI</a:t>
                      </a:r>
                      <a:endParaRPr lang="en-US" sz="1050" b="0" kern="100" dirty="0">
                        <a:solidFill>
                          <a:schemeClr val="tx1"/>
                        </a:solidFill>
                        <a:effectLst/>
                        <a:latin typeface="Century" panose="02040604050505020304" pitchFamily="18" charset="0"/>
                        <a:ea typeface="MS Mincho"/>
                        <a:cs typeface="Times New Roman" panose="02020603050405020304" pitchFamily="18" charset="0"/>
                      </a:endParaRPr>
                    </a:p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0" kern="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Times New Roman" panose="02020603050405020304" pitchFamily="18" charset="0"/>
                        </a:rPr>
                        <a:t>7) </a:t>
                      </a:r>
                      <a:r>
                        <a:rPr lang="en-US" sz="900" b="0" strike="sngStrike" kern="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Times New Roman" panose="02020603050405020304" pitchFamily="18" charset="0"/>
                        </a:rPr>
                        <a:t>Multiplexing of SR and HARQ-ACK on a </a:t>
                      </a:r>
                      <a:r>
                        <a:rPr lang="en-US" sz="900" b="0" strike="sngStrike" kern="0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Times New Roman" panose="02020603050405020304" pitchFamily="18" charset="0"/>
                        </a:rPr>
                        <a:t>PUCCH</a:t>
                      </a:r>
                      <a:r>
                        <a:rPr lang="en-US" sz="900" b="0" kern="0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Times New Roman" panose="02020603050405020304" pitchFamily="18" charset="0"/>
                        </a:rPr>
                        <a:t> SR/HARQ multiplexing once per slot using a PUCCH (or piggybacked on a PUSCH) when SR/HARQ-ACK are supposed to be sent by</a:t>
                      </a:r>
                      <a:r>
                        <a:rPr lang="en-US" sz="900" b="0" kern="0" baseline="0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Times New Roman" panose="02020603050405020304" pitchFamily="18" charset="0"/>
                        </a:rPr>
                        <a:t> overlapping PUCCH resources with the same starting symbols in a slot</a:t>
                      </a:r>
                      <a:endParaRPr lang="en-US" sz="1050" b="0" kern="100" dirty="0">
                        <a:solidFill>
                          <a:srgbClr val="FF0000"/>
                        </a:solidFill>
                        <a:effectLst/>
                        <a:latin typeface="Century" panose="02040604050505020304" pitchFamily="18" charset="0"/>
                        <a:ea typeface="MS Mincho"/>
                        <a:cs typeface="Times New Roman" panose="02020603050405020304" pitchFamily="18" charset="0"/>
                      </a:endParaRPr>
                    </a:p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0" strike="sngStrike" kern="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Times New Roman" panose="02020603050405020304" pitchFamily="18" charset="0"/>
                        </a:rPr>
                        <a:t>8) HARQ-ACK piggyback on PUSCH</a:t>
                      </a:r>
                      <a:endParaRPr lang="en-US" sz="1050" b="0" strike="sngStrike" kern="100" dirty="0">
                        <a:solidFill>
                          <a:srgbClr val="FF0000"/>
                        </a:solidFill>
                        <a:effectLst/>
                        <a:latin typeface="Century" panose="02040604050505020304" pitchFamily="18" charset="0"/>
                        <a:ea typeface="MS Mincho"/>
                        <a:cs typeface="Times New Roman" panose="02020603050405020304" pitchFamily="18" charset="0"/>
                      </a:endParaRPr>
                    </a:p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0" kern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Times New Roman" panose="02020603050405020304" pitchFamily="18" charset="0"/>
                        </a:rPr>
                        <a:t>9) Semi-static beta-offset configuration for HARQ-ACK</a:t>
                      </a:r>
                      <a:endParaRPr lang="en-US" sz="1050" b="0" kern="100" dirty="0">
                        <a:solidFill>
                          <a:schemeClr val="tx1"/>
                        </a:solidFill>
                        <a:effectLst/>
                        <a:latin typeface="Century" panose="02040604050505020304" pitchFamily="18" charset="0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0" kern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Times New Roman" panose="02020603050405020304" pitchFamily="18" charset="0"/>
                        </a:rPr>
                        <a:t> </a:t>
                      </a:r>
                      <a:endParaRPr lang="en-US" sz="1050" b="0" kern="100" dirty="0">
                        <a:solidFill>
                          <a:schemeClr val="tx1"/>
                        </a:solidFill>
                        <a:effectLst/>
                        <a:latin typeface="Century" panose="02040604050505020304" pitchFamily="18" charset="0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0" kern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Times New Roman" panose="02020603050405020304" pitchFamily="18" charset="0"/>
                        </a:rPr>
                        <a:t>Yes</a:t>
                      </a:r>
                      <a:endParaRPr lang="en-US" sz="1050" b="0" kern="100" dirty="0">
                        <a:solidFill>
                          <a:schemeClr val="tx1"/>
                        </a:solidFill>
                        <a:effectLst/>
                        <a:latin typeface="Century" panose="02040604050505020304" pitchFamily="18" charset="0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0" kern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Times New Roman" panose="02020603050405020304" pitchFamily="18" charset="0"/>
                        </a:rPr>
                        <a:t> </a:t>
                      </a:r>
                      <a:endParaRPr lang="en-US" sz="1050" b="0" kern="100" dirty="0">
                        <a:solidFill>
                          <a:schemeClr val="tx1"/>
                        </a:solidFill>
                        <a:effectLst/>
                        <a:latin typeface="Century" panose="02040604050505020304" pitchFamily="18" charset="0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0" ker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Times New Roman" panose="02020603050405020304" pitchFamily="18" charset="0"/>
                        </a:rPr>
                        <a:t>N.A.</a:t>
                      </a:r>
                      <a:endParaRPr lang="en-US" sz="1050" b="0" kern="100">
                        <a:solidFill>
                          <a:schemeClr val="tx1"/>
                        </a:solidFill>
                        <a:effectLst/>
                        <a:latin typeface="Century" panose="02040604050505020304" pitchFamily="18" charset="0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0" ker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Times New Roman" panose="02020603050405020304" pitchFamily="18" charset="0"/>
                        </a:rPr>
                        <a:t>N.A.</a:t>
                      </a:r>
                      <a:endParaRPr lang="en-US" sz="1050" b="0" kern="100">
                        <a:solidFill>
                          <a:schemeClr val="tx1"/>
                        </a:solidFill>
                        <a:effectLst/>
                        <a:latin typeface="Century" panose="02040604050505020304" pitchFamily="18" charset="0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0" kern="0" dirty="0">
                          <a:solidFill>
                            <a:schemeClr val="tx1"/>
                          </a:solidFill>
                          <a:effectLst/>
                          <a:latin typeface="Malgun Gothic" panose="020B0503020000020004" pitchFamily="34" charset="-127"/>
                          <a:ea typeface="MS Mincho"/>
                          <a:cs typeface="MS PGothic" panose="020B0600070205080204" pitchFamily="34" charset="-128"/>
                        </a:rPr>
                        <a:t>N.A.</a:t>
                      </a:r>
                      <a:endParaRPr lang="en-US" sz="1050" b="0" kern="100" dirty="0">
                        <a:solidFill>
                          <a:schemeClr val="tx1"/>
                        </a:solidFill>
                        <a:effectLst/>
                        <a:latin typeface="Century" panose="02040604050505020304" pitchFamily="18" charset="0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0" kern="0" dirty="0">
                          <a:solidFill>
                            <a:schemeClr val="tx1"/>
                          </a:solidFill>
                          <a:effectLst/>
                          <a:latin typeface="Malgun Gothic" panose="020B0503020000020004" pitchFamily="34" charset="-127"/>
                          <a:ea typeface="MS Mincho"/>
                          <a:cs typeface="MS PGothic" panose="020B0600070205080204" pitchFamily="34" charset="-128"/>
                        </a:rPr>
                        <a:t> </a:t>
                      </a:r>
                      <a:endParaRPr lang="en-US" sz="1050" b="0" kern="100" dirty="0">
                        <a:solidFill>
                          <a:schemeClr val="tx1"/>
                        </a:solidFill>
                        <a:effectLst/>
                        <a:latin typeface="Century" panose="02040604050505020304" pitchFamily="18" charset="0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0" kern="0">
                          <a:solidFill>
                            <a:schemeClr val="tx1"/>
                          </a:solidFill>
                          <a:effectLst/>
                          <a:latin typeface="Malgun Gothic" panose="020B0503020000020004" pitchFamily="34" charset="-127"/>
                          <a:ea typeface="MS Mincho"/>
                          <a:cs typeface="MS PGothic" panose="020B0600070205080204" pitchFamily="34" charset="-128"/>
                        </a:rPr>
                        <a:t>RAN4 to check feasibility of frequency hopping for PUCCH formats for FR2</a:t>
                      </a:r>
                      <a:endParaRPr lang="en-US" sz="1050" b="0" kern="100">
                        <a:solidFill>
                          <a:schemeClr val="tx1"/>
                        </a:solidFill>
                        <a:effectLst/>
                        <a:latin typeface="Century" panose="02040604050505020304" pitchFamily="18" charset="0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0" kern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Times New Roman" panose="02020603050405020304" pitchFamily="18" charset="0"/>
                        </a:rPr>
                        <a:t> </a:t>
                      </a:r>
                      <a:endParaRPr lang="en-US" sz="1050" b="0" kern="100" dirty="0">
                        <a:solidFill>
                          <a:schemeClr val="tx1"/>
                        </a:solidFill>
                        <a:effectLst/>
                        <a:latin typeface="Century" panose="02040604050505020304" pitchFamily="18" charset="0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0" kern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Times New Roman" panose="02020603050405020304" pitchFamily="18" charset="0"/>
                        </a:rPr>
                        <a:t>Mandatory without capability signaling</a:t>
                      </a:r>
                      <a:endParaRPr lang="en-US" sz="1050" b="0" kern="100" dirty="0">
                        <a:solidFill>
                          <a:schemeClr val="tx1"/>
                        </a:solidFill>
                        <a:effectLst/>
                        <a:latin typeface="Century" panose="02040604050505020304" pitchFamily="18" charset="0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0" kern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Times New Roman" panose="02020603050405020304" pitchFamily="18" charset="0"/>
                        </a:rPr>
                        <a:t>Mandatory without capability signaling</a:t>
                      </a:r>
                      <a:endParaRPr lang="en-US" sz="1050" b="0" kern="100" dirty="0">
                        <a:solidFill>
                          <a:schemeClr val="tx1"/>
                        </a:solidFill>
                        <a:effectLst/>
                        <a:latin typeface="Century" panose="02040604050505020304" pitchFamily="18" charset="0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/>
                </a:tc>
              </a:tr>
              <a:tr h="1438543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solidFill>
                            <a:srgbClr val="FF0000"/>
                          </a:solidFill>
                          <a:effectLst/>
                        </a:rPr>
                        <a:t>4-19</a:t>
                      </a:r>
                      <a:endParaRPr lang="en-US" sz="8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</a:endParaRPr>
                    </a:p>
                  </a:txBody>
                  <a:tcPr marL="47774" marR="47774" marT="7239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solidFill>
                            <a:srgbClr val="FF0000"/>
                          </a:solidFill>
                          <a:effectLst/>
                        </a:rPr>
                        <a:t>SR/HARQ-ACK/CSI multiplexing once per slot using a PUCCH (or piggybacked on a PUSCH) when SR/HARQ-ACK/CSI are supposed to be sent </a:t>
                      </a:r>
                      <a:endParaRPr lang="en-US" sz="8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</a:endParaRPr>
                    </a:p>
                  </a:txBody>
                  <a:tcPr marL="47774" marR="47774" marT="7239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solidFill>
                            <a:srgbClr val="FF0000"/>
                          </a:solidFill>
                          <a:effectLst/>
                        </a:rPr>
                        <a:t>Overlapping PUCCH resources have the same starting symbols in a </a:t>
                      </a:r>
                      <a:r>
                        <a:rPr lang="en-US" sz="800" dirty="0" smtClean="0">
                          <a:solidFill>
                            <a:srgbClr val="FF0000"/>
                          </a:solidFill>
                          <a:effectLst/>
                        </a:rPr>
                        <a:t>slot while precluding the case</a:t>
                      </a:r>
                      <a:r>
                        <a:rPr lang="en-US" sz="800" baseline="0" dirty="0" smtClean="0">
                          <a:solidFill>
                            <a:srgbClr val="FF0000"/>
                          </a:solidFill>
                          <a:effectLst/>
                        </a:rPr>
                        <a:t> of SR/HARQ-ACK by overlapping PUCCH resources with the same starting symbols in a slot</a:t>
                      </a:r>
                      <a:endParaRPr lang="en-US" sz="8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</a:endParaRPr>
                    </a:p>
                  </a:txBody>
                  <a:tcPr marL="47774" marR="47774" marT="7239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solidFill>
                            <a:srgbClr val="FF0000"/>
                          </a:solidFill>
                          <a:effectLst/>
                        </a:rPr>
                        <a:t> </a:t>
                      </a:r>
                      <a:endParaRPr lang="en-US" sz="8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</a:endParaRPr>
                    </a:p>
                  </a:txBody>
                  <a:tcPr marL="47774" marR="47774" marT="7239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solidFill>
                            <a:srgbClr val="FF0000"/>
                          </a:solidFill>
                          <a:effectLst/>
                        </a:rPr>
                        <a:t>Yes</a:t>
                      </a:r>
                      <a:endParaRPr lang="en-US" sz="8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</a:endParaRPr>
                    </a:p>
                  </a:txBody>
                  <a:tcPr marL="47774" marR="47774" marT="7239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solidFill>
                            <a:srgbClr val="FF0000"/>
                          </a:solidFill>
                          <a:effectLst/>
                        </a:rPr>
                        <a:t> </a:t>
                      </a:r>
                      <a:endParaRPr lang="en-US" sz="8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</a:endParaRPr>
                    </a:p>
                  </a:txBody>
                  <a:tcPr marL="47774" marR="47774" marT="7239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solidFill>
                            <a:srgbClr val="FF0000"/>
                          </a:solidFill>
                          <a:effectLst/>
                        </a:rPr>
                        <a:t>Type 4</a:t>
                      </a:r>
                      <a:endParaRPr lang="en-US" sz="8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</a:endParaRPr>
                    </a:p>
                  </a:txBody>
                  <a:tcPr marL="47774" marR="47774" marT="7239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solidFill>
                            <a:srgbClr val="FF0000"/>
                          </a:solidFill>
                          <a:effectLst/>
                        </a:rPr>
                        <a:t>No need</a:t>
                      </a:r>
                      <a:endParaRPr lang="en-US" sz="8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</a:endParaRPr>
                    </a:p>
                  </a:txBody>
                  <a:tcPr marL="47774" marR="47774" marT="7239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solidFill>
                            <a:srgbClr val="FF0000"/>
                          </a:solidFill>
                          <a:effectLst/>
                        </a:rPr>
                        <a:t>Yes</a:t>
                      </a:r>
                      <a:endParaRPr lang="en-US" sz="8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</a:endParaRPr>
                    </a:p>
                  </a:txBody>
                  <a:tcPr marL="47774" marR="47774" marT="7239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solidFill>
                            <a:srgbClr val="FF0000"/>
                          </a:solidFill>
                          <a:effectLst/>
                        </a:rPr>
                        <a:t> </a:t>
                      </a:r>
                      <a:endParaRPr lang="en-US" sz="8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</a:endParaRPr>
                    </a:p>
                  </a:txBody>
                  <a:tcPr marL="47774" marR="47774" marT="7239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solidFill>
                            <a:srgbClr val="FF0000"/>
                          </a:solidFill>
                          <a:effectLst/>
                        </a:rPr>
                        <a:t> </a:t>
                      </a:r>
                      <a:endParaRPr lang="en-US" sz="8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</a:endParaRPr>
                    </a:p>
                  </a:txBody>
                  <a:tcPr marL="47774" marR="47774" marT="7239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solidFill>
                            <a:srgbClr val="FF0000"/>
                          </a:solidFill>
                          <a:effectLst/>
                        </a:rPr>
                        <a:t>RAN1</a:t>
                      </a:r>
                      <a:endParaRPr lang="en-US" sz="8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</a:endParaRPr>
                    </a:p>
                  </a:txBody>
                  <a:tcPr marL="47774" marR="47774" marT="7239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 smtClean="0">
                          <a:solidFill>
                            <a:srgbClr val="FF0000"/>
                          </a:solidFill>
                          <a:effectLst/>
                        </a:rPr>
                        <a:t>Mandatory</a:t>
                      </a:r>
                      <a:r>
                        <a:rPr lang="en-US" sz="800" baseline="0" dirty="0" smtClean="0">
                          <a:solidFill>
                            <a:srgbClr val="FF0000"/>
                          </a:solidFill>
                          <a:effectLst/>
                        </a:rPr>
                        <a:t> with </a:t>
                      </a:r>
                      <a:r>
                        <a:rPr lang="en-US" sz="800" baseline="0" smtClean="0">
                          <a:solidFill>
                            <a:srgbClr val="FF0000"/>
                          </a:solidFill>
                          <a:effectLst/>
                        </a:rPr>
                        <a:t>capability signaling</a:t>
                      </a:r>
                      <a:r>
                        <a:rPr lang="en-US" sz="800" smtClean="0">
                          <a:solidFill>
                            <a:srgbClr val="FF0000"/>
                          </a:solidFill>
                          <a:effectLst/>
                        </a:rPr>
                        <a:t> </a:t>
                      </a:r>
                      <a:endParaRPr lang="en-US" sz="8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</a:endParaRPr>
                    </a:p>
                  </a:txBody>
                  <a:tcPr marL="47774" marR="47774" marT="7239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solidFill>
                            <a:srgbClr val="FF0000"/>
                          </a:solidFill>
                          <a:effectLst/>
                        </a:rPr>
                        <a:t> </a:t>
                      </a:r>
                      <a:endParaRPr lang="en-US" sz="8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</a:endParaRPr>
                    </a:p>
                  </a:txBody>
                  <a:tcPr marL="47774" marR="47774" marT="7239" marB="0"/>
                </a:tc>
              </a:tr>
              <a:tr h="1456398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FF0000"/>
                          </a:solidFill>
                          <a:effectLst/>
                        </a:rPr>
                        <a:t>4-19a</a:t>
                      </a:r>
                      <a:endParaRPr lang="en-US" sz="80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</a:endParaRPr>
                    </a:p>
                  </a:txBody>
                  <a:tcPr marL="47774" marR="47774" marT="7239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solidFill>
                            <a:srgbClr val="FF0000"/>
                          </a:solidFill>
                          <a:effectLst/>
                        </a:rPr>
                        <a:t> SR/HARQ-ACK/CSI multiplexing once per slot using a PUCCH (or piggybacked on a PUSCH) when SR/HARQ-ACK/CSI are supposed to be sent </a:t>
                      </a:r>
                      <a:endParaRPr lang="en-US" sz="8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</a:endParaRPr>
                    </a:p>
                  </a:txBody>
                  <a:tcPr marL="47774" marR="47774" marT="7239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solidFill>
                            <a:srgbClr val="FF0000"/>
                          </a:solidFill>
                          <a:effectLst/>
                        </a:rPr>
                        <a:t>Overlapping PUCCH resources have different starting symbols in a slot</a:t>
                      </a:r>
                      <a:endParaRPr lang="en-US" sz="8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</a:endParaRPr>
                    </a:p>
                  </a:txBody>
                  <a:tcPr marL="47774" marR="47774" marT="7239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solidFill>
                            <a:srgbClr val="FF0000"/>
                          </a:solidFill>
                          <a:effectLst/>
                        </a:rPr>
                        <a:t> </a:t>
                      </a:r>
                      <a:endParaRPr lang="en-US" sz="8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</a:endParaRPr>
                    </a:p>
                  </a:txBody>
                  <a:tcPr marL="47774" marR="47774" marT="7239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FF0000"/>
                          </a:solidFill>
                          <a:effectLst/>
                        </a:rPr>
                        <a:t> Yes</a:t>
                      </a:r>
                      <a:endParaRPr lang="en-US" sz="80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</a:endParaRPr>
                    </a:p>
                  </a:txBody>
                  <a:tcPr marL="47774" marR="47774" marT="7239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solidFill>
                            <a:srgbClr val="FF0000"/>
                          </a:solidFill>
                          <a:effectLst/>
                        </a:rPr>
                        <a:t> </a:t>
                      </a:r>
                      <a:endParaRPr lang="en-US" sz="8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</a:endParaRPr>
                    </a:p>
                  </a:txBody>
                  <a:tcPr marL="47774" marR="47774" marT="7239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FF0000"/>
                          </a:solidFill>
                          <a:effectLst/>
                        </a:rPr>
                        <a:t> Type 4</a:t>
                      </a:r>
                      <a:endParaRPr lang="en-US" sz="80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</a:endParaRPr>
                    </a:p>
                  </a:txBody>
                  <a:tcPr marL="47774" marR="47774" marT="7239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FF0000"/>
                          </a:solidFill>
                          <a:effectLst/>
                        </a:rPr>
                        <a:t> No need</a:t>
                      </a:r>
                      <a:endParaRPr lang="en-US" sz="80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</a:endParaRPr>
                    </a:p>
                  </a:txBody>
                  <a:tcPr marL="47774" marR="47774" marT="7239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solidFill>
                            <a:srgbClr val="FF0000"/>
                          </a:solidFill>
                          <a:effectLst/>
                        </a:rPr>
                        <a:t> Yes</a:t>
                      </a:r>
                      <a:endParaRPr lang="en-US" sz="8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</a:endParaRPr>
                    </a:p>
                  </a:txBody>
                  <a:tcPr marL="47774" marR="47774" marT="7239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solidFill>
                            <a:srgbClr val="FF0000"/>
                          </a:solidFill>
                          <a:effectLst/>
                        </a:rPr>
                        <a:t> </a:t>
                      </a:r>
                      <a:endParaRPr lang="en-US" sz="8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</a:endParaRPr>
                    </a:p>
                  </a:txBody>
                  <a:tcPr marL="47774" marR="47774" marT="7239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FF0000"/>
                          </a:solidFill>
                          <a:effectLst/>
                        </a:rPr>
                        <a:t> </a:t>
                      </a:r>
                      <a:endParaRPr lang="en-US" sz="80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</a:endParaRPr>
                    </a:p>
                  </a:txBody>
                  <a:tcPr marL="47774" marR="47774" marT="7239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FF0000"/>
                          </a:solidFill>
                          <a:effectLst/>
                        </a:rPr>
                        <a:t> RAN1</a:t>
                      </a:r>
                      <a:endParaRPr lang="en-US" sz="80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</a:endParaRPr>
                    </a:p>
                  </a:txBody>
                  <a:tcPr marL="47774" marR="47774" marT="7239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FF0000"/>
                          </a:solidFill>
                          <a:effectLst/>
                        </a:rPr>
                        <a:t> Optional with capability signaling</a:t>
                      </a:r>
                      <a:endParaRPr lang="en-US" sz="80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</a:endParaRPr>
                    </a:p>
                  </a:txBody>
                  <a:tcPr marL="47774" marR="47774" marT="7239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FF0000"/>
                          </a:solidFill>
                          <a:effectLst/>
                        </a:rPr>
                        <a:t> </a:t>
                      </a:r>
                      <a:endParaRPr lang="en-US" sz="80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</a:endParaRPr>
                    </a:p>
                  </a:txBody>
                  <a:tcPr marL="47774" marR="47774" marT="7239" marB="0"/>
                </a:tc>
              </a:tr>
              <a:tr h="1456398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FF0000"/>
                          </a:solidFill>
                          <a:effectLst/>
                        </a:rPr>
                        <a:t>4-19b</a:t>
                      </a:r>
                      <a:endParaRPr lang="en-US" sz="80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</a:endParaRPr>
                    </a:p>
                  </a:txBody>
                  <a:tcPr marL="47774" marR="47774" marT="7239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FF0000"/>
                          </a:solidFill>
                          <a:effectLst/>
                        </a:rPr>
                        <a:t>SR/HARQ-ACK/CSI multiplexing more than once per slot using a PUCCH (or piggybacked on a PUSCH) when SR/HARQ-ACK/CSI are supposed to be sent </a:t>
                      </a:r>
                      <a:endParaRPr lang="en-US" sz="80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</a:endParaRPr>
                    </a:p>
                  </a:txBody>
                  <a:tcPr marL="47774" marR="47774" marT="7239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FF0000"/>
                          </a:solidFill>
                          <a:effectLst/>
                        </a:rPr>
                        <a:t>Overlapping PUCCH resources have same or different starting symbols in a slot</a:t>
                      </a:r>
                      <a:endParaRPr lang="en-US" sz="80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</a:endParaRPr>
                    </a:p>
                  </a:txBody>
                  <a:tcPr marL="47774" marR="47774" marT="7239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FF0000"/>
                          </a:solidFill>
                          <a:effectLst/>
                        </a:rPr>
                        <a:t> </a:t>
                      </a:r>
                      <a:endParaRPr lang="en-US" sz="80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</a:endParaRPr>
                    </a:p>
                  </a:txBody>
                  <a:tcPr marL="47774" marR="47774" marT="7239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FF0000"/>
                          </a:solidFill>
                          <a:effectLst/>
                        </a:rPr>
                        <a:t> Yes</a:t>
                      </a:r>
                      <a:endParaRPr lang="en-US" sz="80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</a:endParaRPr>
                    </a:p>
                  </a:txBody>
                  <a:tcPr marL="47774" marR="47774" marT="7239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solidFill>
                            <a:srgbClr val="FF0000"/>
                          </a:solidFill>
                          <a:effectLst/>
                        </a:rPr>
                        <a:t> </a:t>
                      </a:r>
                      <a:endParaRPr lang="en-US" sz="8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</a:endParaRPr>
                    </a:p>
                  </a:txBody>
                  <a:tcPr marL="47774" marR="47774" marT="7239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FF0000"/>
                          </a:solidFill>
                          <a:effectLst/>
                        </a:rPr>
                        <a:t> Type 4</a:t>
                      </a:r>
                      <a:endParaRPr lang="en-US" sz="80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</a:endParaRPr>
                    </a:p>
                  </a:txBody>
                  <a:tcPr marL="47774" marR="47774" marT="7239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solidFill>
                            <a:srgbClr val="FF0000"/>
                          </a:solidFill>
                          <a:effectLst/>
                        </a:rPr>
                        <a:t> No need</a:t>
                      </a:r>
                      <a:endParaRPr lang="en-US" sz="8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</a:endParaRPr>
                    </a:p>
                  </a:txBody>
                  <a:tcPr marL="47774" marR="47774" marT="7239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solidFill>
                            <a:srgbClr val="FF0000"/>
                          </a:solidFill>
                          <a:effectLst/>
                        </a:rPr>
                        <a:t> Yes</a:t>
                      </a:r>
                      <a:endParaRPr lang="en-US" sz="8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</a:endParaRPr>
                    </a:p>
                  </a:txBody>
                  <a:tcPr marL="47774" marR="47774" marT="7239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solidFill>
                            <a:srgbClr val="FF0000"/>
                          </a:solidFill>
                          <a:effectLst/>
                        </a:rPr>
                        <a:t> </a:t>
                      </a:r>
                      <a:endParaRPr lang="en-US" sz="8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</a:endParaRPr>
                    </a:p>
                  </a:txBody>
                  <a:tcPr marL="47774" marR="47774" marT="7239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solidFill>
                            <a:srgbClr val="FF0000"/>
                          </a:solidFill>
                          <a:effectLst/>
                        </a:rPr>
                        <a:t> </a:t>
                      </a:r>
                      <a:endParaRPr lang="en-US" sz="8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</a:endParaRPr>
                    </a:p>
                  </a:txBody>
                  <a:tcPr marL="47774" marR="47774" marT="7239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solidFill>
                            <a:srgbClr val="FF0000"/>
                          </a:solidFill>
                          <a:effectLst/>
                        </a:rPr>
                        <a:t> RAN1</a:t>
                      </a:r>
                      <a:endParaRPr lang="en-US" sz="8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</a:endParaRPr>
                    </a:p>
                  </a:txBody>
                  <a:tcPr marL="47774" marR="47774" marT="7239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solidFill>
                            <a:srgbClr val="FF0000"/>
                          </a:solidFill>
                          <a:effectLst/>
                        </a:rPr>
                        <a:t> Optional with capability signaling</a:t>
                      </a:r>
                      <a:endParaRPr lang="en-US" sz="8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</a:endParaRPr>
                    </a:p>
                  </a:txBody>
                  <a:tcPr marL="47774" marR="47774" marT="7239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solidFill>
                            <a:srgbClr val="FF0000"/>
                          </a:solidFill>
                          <a:effectLst/>
                        </a:rPr>
                        <a:t> </a:t>
                      </a:r>
                      <a:endParaRPr lang="en-US" sz="8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</a:endParaRPr>
                    </a:p>
                  </a:txBody>
                  <a:tcPr marL="47774" marR="47774" marT="7239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800266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FG 8-2/8-2a/8-2b: Basic power control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Proposals</a:t>
            </a:r>
          </a:p>
          <a:p>
            <a:endParaRPr lang="en-US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40792117"/>
              </p:ext>
            </p:extLst>
          </p:nvPr>
        </p:nvGraphicFramePr>
        <p:xfrm>
          <a:off x="953315" y="2466817"/>
          <a:ext cx="10959765" cy="362343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51130"/>
                <a:gridCol w="1121513"/>
                <a:gridCol w="1787564"/>
                <a:gridCol w="634219"/>
                <a:gridCol w="524025"/>
                <a:gridCol w="1145999"/>
                <a:gridCol w="641563"/>
                <a:gridCol w="700333"/>
                <a:gridCol w="700333"/>
                <a:gridCol w="575447"/>
                <a:gridCol w="795834"/>
                <a:gridCol w="651358"/>
                <a:gridCol w="874191"/>
                <a:gridCol w="656256"/>
              </a:tblGrid>
              <a:tr h="2365410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kern="0" dirty="0">
                          <a:solidFill>
                            <a:schemeClr val="tx1"/>
                          </a:solidFill>
                          <a:effectLst/>
                        </a:rPr>
                        <a:t>8-2</a:t>
                      </a:r>
                      <a:endParaRPr lang="en-US" sz="900" kern="100" dirty="0">
                        <a:solidFill>
                          <a:schemeClr val="tx1"/>
                        </a:solidFill>
                        <a:effectLst/>
                        <a:latin typeface="Century" panose="02040604050505020304" pitchFamily="18" charset="0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52599" marR="52599" marT="0" marB="0" anchor="ctr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kern="0" dirty="0">
                          <a:solidFill>
                            <a:schemeClr val="tx1"/>
                          </a:solidFill>
                          <a:effectLst/>
                        </a:rPr>
                        <a:t>Basic power control operation</a:t>
                      </a:r>
                      <a:endParaRPr lang="en-US" sz="900" kern="100" dirty="0">
                        <a:solidFill>
                          <a:schemeClr val="tx1"/>
                        </a:solidFill>
                        <a:effectLst/>
                        <a:latin typeface="Century" panose="02040604050505020304" pitchFamily="18" charset="0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52599" marR="52599" marT="0" marB="0" anchor="ctr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kern="0" dirty="0" smtClean="0">
                          <a:solidFill>
                            <a:schemeClr val="tx1"/>
                          </a:solidFill>
                          <a:effectLst/>
                        </a:rPr>
                        <a:t>1) Accumulated power control mode for </a:t>
                      </a:r>
                      <a:r>
                        <a:rPr lang="en-US" sz="800" b="1" kern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closed loop</a:t>
                      </a:r>
                    </a:p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b="1" kern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2) 1 TPC command loop for PUSCH, PUCCH respectively</a:t>
                      </a:r>
                    </a:p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kern="0" dirty="0" smtClean="0">
                          <a:solidFill>
                            <a:schemeClr val="tx1"/>
                          </a:solidFill>
                          <a:effectLst/>
                        </a:rPr>
                        <a:t>3) One </a:t>
                      </a:r>
                      <a:r>
                        <a:rPr lang="en-US" sz="800" strike="sngStrike" kern="0" dirty="0" smtClean="0">
                          <a:solidFill>
                            <a:srgbClr val="FF0000"/>
                          </a:solidFill>
                          <a:effectLst/>
                        </a:rPr>
                        <a:t>or multiple </a:t>
                      </a:r>
                      <a:r>
                        <a:rPr lang="en-US" sz="800" kern="0" dirty="0" smtClean="0">
                          <a:solidFill>
                            <a:schemeClr val="tx1"/>
                          </a:solidFill>
                          <a:effectLst/>
                        </a:rPr>
                        <a:t>DL RS configured for </a:t>
                      </a:r>
                      <a:r>
                        <a:rPr lang="en-US" sz="800" kern="0" dirty="0" err="1" smtClean="0">
                          <a:solidFill>
                            <a:schemeClr val="tx1"/>
                          </a:solidFill>
                          <a:effectLst/>
                        </a:rPr>
                        <a:t>pathloss</a:t>
                      </a:r>
                      <a:r>
                        <a:rPr lang="en-US" sz="800" kern="0" dirty="0" smtClean="0">
                          <a:solidFill>
                            <a:schemeClr val="tx1"/>
                          </a:solidFill>
                          <a:effectLst/>
                        </a:rPr>
                        <a:t> estimation</a:t>
                      </a:r>
                    </a:p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kern="0" dirty="0" smtClean="0">
                          <a:solidFill>
                            <a:srgbClr val="FF0000"/>
                          </a:solidFill>
                          <a:effectLst/>
                        </a:rPr>
                        <a:t>4) Multiple DL RS up to 4 configured for </a:t>
                      </a:r>
                      <a:r>
                        <a:rPr lang="en-US" sz="800" kern="0" dirty="0" err="1" smtClean="0">
                          <a:solidFill>
                            <a:srgbClr val="FF0000"/>
                          </a:solidFill>
                          <a:effectLst/>
                        </a:rPr>
                        <a:t>pathloss</a:t>
                      </a:r>
                      <a:r>
                        <a:rPr lang="en-US" sz="800" kern="0" dirty="0" smtClean="0">
                          <a:solidFill>
                            <a:srgbClr val="FF0000"/>
                          </a:solidFill>
                          <a:effectLst/>
                        </a:rPr>
                        <a:t> estimation in FR2</a:t>
                      </a:r>
                    </a:p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kern="0" dirty="0" smtClean="0">
                          <a:solidFill>
                            <a:srgbClr val="FF0000"/>
                          </a:solidFill>
                          <a:effectLst/>
                        </a:rPr>
                        <a:t>5</a:t>
                      </a:r>
                      <a:r>
                        <a:rPr lang="en-US" sz="800" kern="0" dirty="0" smtClean="0">
                          <a:solidFill>
                            <a:schemeClr val="tx1"/>
                          </a:solidFill>
                          <a:effectLst/>
                        </a:rPr>
                        <a:t>) One or multiple p0-alpha  values configured for open loop PC</a:t>
                      </a:r>
                    </a:p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kern="0" dirty="0" smtClean="0">
                          <a:solidFill>
                            <a:srgbClr val="FF0000"/>
                          </a:solidFill>
                          <a:effectLst/>
                        </a:rPr>
                        <a:t>6</a:t>
                      </a:r>
                      <a:r>
                        <a:rPr lang="en-US" sz="800" kern="0" dirty="0" smtClean="0">
                          <a:solidFill>
                            <a:schemeClr val="tx1"/>
                          </a:solidFill>
                          <a:effectLst/>
                        </a:rPr>
                        <a:t>) PUSCH power control </a:t>
                      </a:r>
                    </a:p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kern="0" dirty="0" smtClean="0">
                          <a:solidFill>
                            <a:srgbClr val="FF0000"/>
                          </a:solidFill>
                          <a:effectLst/>
                        </a:rPr>
                        <a:t>7</a:t>
                      </a:r>
                      <a:r>
                        <a:rPr lang="en-US" sz="800" kern="0" dirty="0" smtClean="0">
                          <a:solidFill>
                            <a:schemeClr val="tx1"/>
                          </a:solidFill>
                          <a:effectLst/>
                        </a:rPr>
                        <a:t>) PUCCH power control </a:t>
                      </a:r>
                    </a:p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kern="0" dirty="0" smtClean="0">
                          <a:solidFill>
                            <a:srgbClr val="FF0000"/>
                          </a:solidFill>
                          <a:effectLst/>
                        </a:rPr>
                        <a:t>8</a:t>
                      </a:r>
                      <a:r>
                        <a:rPr lang="en-US" sz="800" kern="0" dirty="0" smtClean="0">
                          <a:solidFill>
                            <a:schemeClr val="tx1"/>
                          </a:solidFill>
                          <a:effectLst/>
                        </a:rPr>
                        <a:t>) PRACH power control</a:t>
                      </a:r>
                    </a:p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kern="0" dirty="0" smtClean="0">
                          <a:solidFill>
                            <a:srgbClr val="FF0000"/>
                          </a:solidFill>
                          <a:effectLst/>
                        </a:rPr>
                        <a:t>9</a:t>
                      </a:r>
                      <a:r>
                        <a:rPr lang="en-US" sz="800" kern="0" dirty="0" smtClean="0">
                          <a:solidFill>
                            <a:schemeClr val="tx1"/>
                          </a:solidFill>
                          <a:effectLst/>
                        </a:rPr>
                        <a:t>) SRS power control </a:t>
                      </a:r>
                    </a:p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kern="0" dirty="0" smtClean="0">
                          <a:solidFill>
                            <a:schemeClr val="tx1"/>
                          </a:solidFill>
                          <a:effectLst/>
                        </a:rPr>
                        <a:t>10) PHR</a:t>
                      </a:r>
                    </a:p>
                  </a:txBody>
                  <a:tcPr marL="52599" marR="52599" marT="0" marB="0" anchor="ctr"/>
                </a:tc>
                <a:tc>
                  <a:txBody>
                    <a:bodyPr/>
                    <a:lstStyle/>
                    <a:p>
                      <a:endParaRPr lang="en-US" sz="900" kern="100" dirty="0">
                        <a:solidFill>
                          <a:schemeClr val="tx1"/>
                        </a:solidFill>
                        <a:effectLst/>
                        <a:latin typeface="Century" panose="02040604050505020304" pitchFamily="18" charset="0"/>
                      </a:endParaRPr>
                    </a:p>
                  </a:txBody>
                  <a:tcPr marL="52599" marR="52599" marT="0" marB="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kern="0">
                          <a:solidFill>
                            <a:schemeClr val="tx1"/>
                          </a:solidFill>
                          <a:effectLst/>
                        </a:rPr>
                        <a:t>Yes</a:t>
                      </a:r>
                      <a:endParaRPr lang="en-US" sz="900" kern="100">
                        <a:solidFill>
                          <a:schemeClr val="tx1"/>
                        </a:solidFill>
                        <a:effectLst/>
                        <a:latin typeface="Century" panose="02040604050505020304" pitchFamily="18" charset="0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52599" marR="52599" marT="0" marB="0" anchor="ctr"/>
                </a:tc>
                <a:tc>
                  <a:txBody>
                    <a:bodyPr/>
                    <a:lstStyle/>
                    <a:p>
                      <a:endParaRPr lang="en-US" sz="900" kern="100" dirty="0">
                        <a:solidFill>
                          <a:schemeClr val="tx1"/>
                        </a:solidFill>
                        <a:effectLst/>
                        <a:latin typeface="Century" panose="02040604050505020304" pitchFamily="18" charset="0"/>
                      </a:endParaRPr>
                    </a:p>
                  </a:txBody>
                  <a:tcPr marL="52599" marR="52599" marT="0" marB="0" anchor="ctr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kern="0" dirty="0">
                          <a:solidFill>
                            <a:schemeClr val="tx1"/>
                          </a:solidFill>
                          <a:effectLst/>
                        </a:rPr>
                        <a:t>Type 4</a:t>
                      </a:r>
                      <a:endParaRPr lang="en-US" sz="900" kern="100" dirty="0">
                        <a:solidFill>
                          <a:schemeClr val="tx1"/>
                        </a:solidFill>
                        <a:effectLst/>
                        <a:latin typeface="Century" panose="02040604050505020304" pitchFamily="18" charset="0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52599" marR="52599" marT="0" marB="0" anchor="ctr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kern="0" dirty="0">
                          <a:solidFill>
                            <a:schemeClr val="tx1"/>
                          </a:solidFill>
                          <a:effectLst/>
                        </a:rPr>
                        <a:t>No need</a:t>
                      </a:r>
                      <a:endParaRPr lang="en-US" sz="900" kern="100" dirty="0">
                        <a:solidFill>
                          <a:schemeClr val="tx1"/>
                        </a:solidFill>
                        <a:effectLst/>
                        <a:latin typeface="Century" panose="02040604050505020304" pitchFamily="18" charset="0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52599" marR="5259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kern="0">
                          <a:solidFill>
                            <a:schemeClr val="tx1"/>
                          </a:solidFill>
                          <a:effectLst/>
                        </a:rPr>
                        <a:t>No need</a:t>
                      </a:r>
                      <a:endParaRPr lang="en-US" sz="900" kern="100">
                        <a:solidFill>
                          <a:schemeClr val="tx1"/>
                        </a:solidFill>
                        <a:effectLst/>
                        <a:latin typeface="Century" panose="02040604050505020304" pitchFamily="18" charset="0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52599" marR="52599" marT="0" marB="0" anchor="ctr"/>
                </a:tc>
                <a:tc>
                  <a:txBody>
                    <a:bodyPr/>
                    <a:lstStyle/>
                    <a:p>
                      <a:endParaRPr lang="en-US" sz="900" kern="100">
                        <a:solidFill>
                          <a:schemeClr val="tx1"/>
                        </a:solidFill>
                        <a:effectLst/>
                        <a:latin typeface="Century" panose="02040604050505020304" pitchFamily="18" charset="0"/>
                      </a:endParaRPr>
                    </a:p>
                  </a:txBody>
                  <a:tcPr marL="52599" marR="52599" marT="0" marB="0" anchor="ctr"/>
                </a:tc>
                <a:tc>
                  <a:txBody>
                    <a:bodyPr/>
                    <a:lstStyle/>
                    <a:p>
                      <a:endParaRPr lang="en-US" sz="900" kern="100">
                        <a:solidFill>
                          <a:schemeClr val="tx1"/>
                        </a:solidFill>
                        <a:effectLst/>
                        <a:latin typeface="Century" panose="02040604050505020304" pitchFamily="18" charset="0"/>
                      </a:endParaRPr>
                    </a:p>
                  </a:txBody>
                  <a:tcPr marL="52599" marR="52599" marT="0" marB="0" anchor="ctr"/>
                </a:tc>
                <a:tc>
                  <a:txBody>
                    <a:bodyPr/>
                    <a:lstStyle/>
                    <a:p>
                      <a:endParaRPr lang="en-US" sz="900" kern="100">
                        <a:solidFill>
                          <a:schemeClr val="tx1"/>
                        </a:solidFill>
                        <a:effectLst/>
                        <a:latin typeface="Century" panose="02040604050505020304" pitchFamily="18" charset="0"/>
                      </a:endParaRPr>
                    </a:p>
                  </a:txBody>
                  <a:tcPr marL="52599" marR="52599" marT="0" marB="0" anchor="ctr"/>
                </a:tc>
                <a:tc>
                  <a:txBody>
                    <a:bodyPr/>
                    <a:lstStyle/>
                    <a:p>
                      <a:endParaRPr lang="en-US" sz="900" kern="100">
                        <a:solidFill>
                          <a:schemeClr val="tx1"/>
                        </a:solidFill>
                        <a:effectLst/>
                        <a:latin typeface="Century" panose="02040604050505020304" pitchFamily="18" charset="0"/>
                      </a:endParaRPr>
                    </a:p>
                  </a:txBody>
                  <a:tcPr marL="52599" marR="52599" marT="0" marB="0" anchor="ctr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kern="0">
                          <a:solidFill>
                            <a:schemeClr val="tx1"/>
                          </a:solidFill>
                          <a:effectLst/>
                        </a:rPr>
                        <a:t>Mandatory without capability signaling</a:t>
                      </a:r>
                      <a:endParaRPr lang="en-US" sz="900" kern="100">
                        <a:solidFill>
                          <a:schemeClr val="tx1"/>
                        </a:solidFill>
                        <a:effectLst/>
                        <a:latin typeface="Century" panose="02040604050505020304" pitchFamily="18" charset="0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52599" marR="52599" marT="0" marB="0"/>
                </a:tc>
              </a:tr>
              <a:tr h="1258021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kern="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Times New Roman" panose="02020603050405020304" pitchFamily="18" charset="0"/>
                        </a:rPr>
                        <a:t>8-2a</a:t>
                      </a:r>
                      <a:endParaRPr lang="en-US" sz="1050" kern="100" dirty="0">
                        <a:solidFill>
                          <a:srgbClr val="FF0000"/>
                        </a:solidFill>
                        <a:effectLst/>
                        <a:latin typeface="Century" panose="02040604050505020304" pitchFamily="18" charset="0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kern="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Times New Roman" panose="02020603050405020304" pitchFamily="18" charset="0"/>
                        </a:rPr>
                        <a:t>More than one DL RS configured for </a:t>
                      </a:r>
                      <a:r>
                        <a:rPr lang="en-US" sz="900" kern="0" dirty="0" err="1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Times New Roman" panose="02020603050405020304" pitchFamily="18" charset="0"/>
                        </a:rPr>
                        <a:t>pathloss</a:t>
                      </a:r>
                      <a:r>
                        <a:rPr lang="en-US" sz="900" kern="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900" kern="0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Times New Roman" panose="02020603050405020304" pitchFamily="18" charset="0"/>
                        </a:rPr>
                        <a:t>estimation in FR1</a:t>
                      </a:r>
                      <a:endParaRPr lang="en-US" sz="1050" kern="100" dirty="0">
                        <a:solidFill>
                          <a:srgbClr val="FF0000"/>
                        </a:solidFill>
                        <a:effectLst/>
                        <a:latin typeface="Century" panose="02040604050505020304" pitchFamily="18" charset="0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kern="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en-US" sz="900" kern="0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Times New Roman" panose="02020603050405020304" pitchFamily="18" charset="0"/>
                        </a:rPr>
                        <a:t>More</a:t>
                      </a:r>
                      <a:r>
                        <a:rPr lang="en-US" sz="900" kern="0" baseline="0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Times New Roman" panose="02020603050405020304" pitchFamily="18" charset="0"/>
                        </a:rPr>
                        <a:t> than one DL RS up to 4 configured for </a:t>
                      </a:r>
                      <a:r>
                        <a:rPr lang="en-US" sz="900" kern="0" baseline="0" dirty="0" err="1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Times New Roman" panose="02020603050405020304" pitchFamily="18" charset="0"/>
                        </a:rPr>
                        <a:t>pathloss</a:t>
                      </a:r>
                      <a:r>
                        <a:rPr lang="en-US" sz="900" kern="0" baseline="0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Times New Roman" panose="02020603050405020304" pitchFamily="18" charset="0"/>
                        </a:rPr>
                        <a:t> estimation in FR1</a:t>
                      </a:r>
                      <a:endParaRPr lang="en-US" sz="1050" kern="100" dirty="0">
                        <a:solidFill>
                          <a:srgbClr val="FF0000"/>
                        </a:solidFill>
                        <a:effectLst/>
                        <a:latin typeface="Century" panose="02040604050505020304" pitchFamily="18" charset="0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kern="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Times New Roman" panose="02020603050405020304" pitchFamily="18" charset="0"/>
                        </a:rPr>
                        <a:t>8-2</a:t>
                      </a:r>
                      <a:endParaRPr lang="en-US" sz="1050" kern="100" dirty="0">
                        <a:solidFill>
                          <a:srgbClr val="FF0000"/>
                        </a:solidFill>
                        <a:effectLst/>
                        <a:latin typeface="Century" panose="02040604050505020304" pitchFamily="18" charset="0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kern="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Times New Roman" panose="02020603050405020304" pitchFamily="18" charset="0"/>
                        </a:rPr>
                        <a:t>Yes</a:t>
                      </a:r>
                      <a:endParaRPr lang="en-US" sz="1050" kern="100" dirty="0">
                        <a:solidFill>
                          <a:srgbClr val="FF0000"/>
                        </a:solidFill>
                        <a:effectLst/>
                        <a:latin typeface="Century" panose="02040604050505020304" pitchFamily="18" charset="0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kern="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Times New Roman" panose="02020603050405020304" pitchFamily="18" charset="0"/>
                        </a:rPr>
                        <a:t> </a:t>
                      </a:r>
                      <a:endParaRPr lang="en-US" sz="1050" kern="100" dirty="0">
                        <a:solidFill>
                          <a:srgbClr val="FF0000"/>
                        </a:solidFill>
                        <a:effectLst/>
                        <a:latin typeface="Century" panose="02040604050505020304" pitchFamily="18" charset="0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ker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Times New Roman" panose="02020603050405020304" pitchFamily="18" charset="0"/>
                        </a:rPr>
                        <a:t>Type 4</a:t>
                      </a:r>
                      <a:endParaRPr lang="en-US" sz="1050" kern="100">
                        <a:solidFill>
                          <a:srgbClr val="FF0000"/>
                        </a:solidFill>
                        <a:effectLst/>
                        <a:latin typeface="Century" panose="02040604050505020304" pitchFamily="18" charset="0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ker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Times New Roman" panose="02020603050405020304" pitchFamily="18" charset="0"/>
                        </a:rPr>
                        <a:t>No need</a:t>
                      </a:r>
                      <a:endParaRPr lang="en-US" sz="1050" kern="100">
                        <a:solidFill>
                          <a:srgbClr val="FF0000"/>
                        </a:solidFill>
                        <a:effectLst/>
                        <a:latin typeface="Century" panose="02040604050505020304" pitchFamily="18" charset="0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kern="0" dirty="0" smtClean="0">
                          <a:solidFill>
                            <a:srgbClr val="FF0000"/>
                          </a:solidFill>
                          <a:effectLst/>
                          <a:latin typeface="Malgun Gothic" panose="020B0503020000020004" pitchFamily="34" charset="-127"/>
                          <a:ea typeface="MS Mincho"/>
                          <a:cs typeface="MS PGothic" panose="020B0600070205080204" pitchFamily="34" charset="-128"/>
                        </a:rPr>
                        <a:t>Yes</a:t>
                      </a:r>
                      <a:endParaRPr lang="en-US" sz="1050" kern="100" dirty="0">
                        <a:solidFill>
                          <a:srgbClr val="FF0000"/>
                        </a:solidFill>
                        <a:effectLst/>
                        <a:latin typeface="Century" panose="02040604050505020304" pitchFamily="18" charset="0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kern="0">
                          <a:solidFill>
                            <a:srgbClr val="FF0000"/>
                          </a:solidFill>
                          <a:effectLst/>
                          <a:latin typeface="Malgun Gothic" panose="020B0503020000020004" pitchFamily="34" charset="-127"/>
                          <a:ea typeface="MS Mincho"/>
                          <a:cs typeface="MS PGothic" panose="020B0600070205080204" pitchFamily="34" charset="-128"/>
                        </a:rPr>
                        <a:t> </a:t>
                      </a:r>
                      <a:endParaRPr lang="en-US" sz="1050" kern="100">
                        <a:solidFill>
                          <a:srgbClr val="FF0000"/>
                        </a:solidFill>
                        <a:effectLst/>
                        <a:latin typeface="Century" panose="02040604050505020304" pitchFamily="18" charset="0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kern="0">
                          <a:solidFill>
                            <a:srgbClr val="FF0000"/>
                          </a:solidFill>
                          <a:effectLst/>
                          <a:latin typeface="Malgun Gothic" panose="020B0503020000020004" pitchFamily="34" charset="-127"/>
                          <a:ea typeface="MS Mincho"/>
                          <a:cs typeface="MS PGothic" panose="020B0600070205080204" pitchFamily="34" charset="-128"/>
                        </a:rPr>
                        <a:t> </a:t>
                      </a:r>
                      <a:endParaRPr lang="en-US" sz="1050" kern="100">
                        <a:solidFill>
                          <a:srgbClr val="FF0000"/>
                        </a:solidFill>
                        <a:effectLst/>
                        <a:latin typeface="Century" panose="02040604050505020304" pitchFamily="18" charset="0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ker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Times New Roman" panose="02020603050405020304" pitchFamily="18" charset="0"/>
                        </a:rPr>
                        <a:t> </a:t>
                      </a:r>
                      <a:endParaRPr lang="en-US" sz="1050" kern="100">
                        <a:solidFill>
                          <a:srgbClr val="FF0000"/>
                        </a:solidFill>
                        <a:effectLst/>
                        <a:latin typeface="Century" panose="02040604050505020304" pitchFamily="18" charset="0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ker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Times New Roman" panose="02020603050405020304" pitchFamily="18" charset="0"/>
                        </a:rPr>
                        <a:t> </a:t>
                      </a:r>
                      <a:endParaRPr lang="en-US" sz="1050" kern="100">
                        <a:solidFill>
                          <a:srgbClr val="FF0000"/>
                        </a:solidFill>
                        <a:effectLst/>
                        <a:latin typeface="Century" panose="02040604050505020304" pitchFamily="18" charset="0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kern="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Times New Roman" panose="02020603050405020304" pitchFamily="18" charset="0"/>
                        </a:rPr>
                        <a:t>Optional with capability signaling</a:t>
                      </a:r>
                      <a:endParaRPr lang="en-US" sz="1050" kern="100" dirty="0">
                        <a:solidFill>
                          <a:srgbClr val="FF0000"/>
                        </a:solidFill>
                        <a:effectLst/>
                        <a:latin typeface="Century" panose="02040604050505020304" pitchFamily="18" charset="0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7604357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810</TotalTime>
  <Words>558</Words>
  <Application>Microsoft Office PowerPoint</Application>
  <PresentationFormat>Widescreen</PresentationFormat>
  <Paragraphs>119</Paragraphs>
  <Slides>5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4" baseType="lpstr">
      <vt:lpstr>Malgun Gothic</vt:lpstr>
      <vt:lpstr>MS Mincho</vt:lpstr>
      <vt:lpstr>MS PGothic</vt:lpstr>
      <vt:lpstr>Arial</vt:lpstr>
      <vt:lpstr>Calibri</vt:lpstr>
      <vt:lpstr>Calibri Light</vt:lpstr>
      <vt:lpstr>Century</vt:lpstr>
      <vt:lpstr>Times New Roman</vt:lpstr>
      <vt:lpstr>Office Theme</vt:lpstr>
      <vt:lpstr>Proposal on Rel-15 UE feature group 6-23, 4-19 and 8-2</vt:lpstr>
      <vt:lpstr>FG 6-23 (New)</vt:lpstr>
      <vt:lpstr>FG 6-23 (New) – Cont’d</vt:lpstr>
      <vt:lpstr>FG 4-19: SR/HARQ-ACK/CSI multiplexing once per slot using a PUCCH (or piggybacked on a PUSCH)</vt:lpstr>
      <vt:lpstr>FG 8-2/8-2a/8-2b: Basic power control</vt:lpstr>
    </vt:vector>
  </TitlesOfParts>
  <Company>Intel Corporation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Rel-15 NR UE Features (FG 4-19, 6-7/6-8/6-9, 8-2/8-2a/8-2b</dc:title>
  <dc:creator>Intel</dc:creator>
  <cp:keywords>CTPClassification=CTP_NT</cp:keywords>
  <cp:lastModifiedBy>Intel</cp:lastModifiedBy>
  <cp:revision>48</cp:revision>
  <dcterms:created xsi:type="dcterms:W3CDTF">2018-08-22T20:05:39Z</dcterms:created>
  <dcterms:modified xsi:type="dcterms:W3CDTF">2018-08-23T22:17:09Z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fb181eb9-b3a3-42f8-a06a-009119353c4f</vt:lpwstr>
  </property>
  <property fmtid="{D5CDD505-2E9C-101B-9397-08002B2CF9AE}" pid="3" name="CTP_TimeStamp">
    <vt:lpwstr>2018-08-23 22:17:09Z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</Properties>
</file>