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6"/>
  </p:notesMasterIdLst>
  <p:sldIdLst>
    <p:sldId id="256" r:id="rId2"/>
    <p:sldId id="338" r:id="rId3"/>
    <p:sldId id="337" r:id="rId4"/>
    <p:sldId id="33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7" autoAdjust="0"/>
    <p:restoredTop sz="81349" autoAdjust="0"/>
  </p:normalViewPr>
  <p:slideViewPr>
    <p:cSldViewPr>
      <p:cViewPr varScale="1">
        <p:scale>
          <a:sx n="75" d="100"/>
          <a:sy n="75" d="100"/>
        </p:scale>
        <p:origin x="12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 dirty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4B34CD1-F1A7-49E7-915D-C4C32A7E99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2359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B34CD1-F1A7-49E7-915D-C4C32A7E992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298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C0F46-1809-4975-AF05-B50753C795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1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DEEED-D12D-451A-8AC9-ED9EBECB4F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1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E872F-DDAD-49FE-8C5D-C244E481470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43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B7B65-C803-41C7-B6E4-8475F34B0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64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57E601-BD1B-4492-8CF4-AAA0026D2A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343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31D03-4284-47D1-94F2-5E0BFA20BBC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09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1F601-6A7E-4F45-9532-162AFE5F16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1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009A19-AE8A-4864-A464-E4592C9AB1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974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D844A-EEBE-4621-BC78-B5DF1AA470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786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52205-6CC7-467C-A1D2-547AA6CB83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3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B2148-0427-4529-BE49-001EEA4B29E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505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E5474-8E99-43B1-8496-CD3197E845B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499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0734" y="2015237"/>
            <a:ext cx="10286730" cy="2133544"/>
          </a:xfrm>
        </p:spPr>
        <p:txBody>
          <a:bodyPr>
            <a:normAutofit fontScale="90000"/>
          </a:bodyPr>
          <a:lstStyle/>
          <a:p>
            <a:pPr latinLnBrk="0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Summary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phase continuity issue of intra-band EN-DC 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8874" y="4648168"/>
            <a:ext cx="8360411" cy="1142970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Intel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29702" y="274850"/>
            <a:ext cx="1981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R1-180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9823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952" y="228684"/>
            <a:ext cx="54100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altLang="ko-K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</a:t>
            </a:r>
            <a:endParaRPr lang="en-US" altLang="ko-K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Gothenburg, Sweden, August </a:t>
            </a:r>
            <a:r>
              <a:rPr lang="en-US" altLang="ko-K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ko-KR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-24</a:t>
            </a:r>
            <a:r>
              <a:rPr lang="en-US" altLang="ko-KR" sz="20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ko-K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2018</a:t>
            </a:r>
          </a:p>
          <a:p>
            <a:r>
              <a:rPr lang="en-US" altLang="ko-K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Agenda </a:t>
            </a:r>
            <a:r>
              <a:rPr lang="en-US" altLang="ko-K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item </a:t>
            </a:r>
            <a:r>
              <a:rPr lang="en-US" altLang="ko-KR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7.1.4</a:t>
            </a:r>
            <a:endParaRPr lang="en-US" altLang="ko-KR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83"/>
            <a:ext cx="10515600" cy="838178"/>
          </a:xfrm>
        </p:spPr>
        <p:txBody>
          <a:bodyPr/>
          <a:lstStyle/>
          <a:p>
            <a:r>
              <a:rPr lang="en-US" dirty="0" smtClean="0">
                <a:cs typeface="Arial" panose="020B0604020202020204" pitchFamily="34" charset="0"/>
              </a:rPr>
              <a:t>Issue description 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86750"/>
            <a:ext cx="10515600" cy="20472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F</a:t>
            </a:r>
            <a:r>
              <a:rPr lang="en-US" dirty="0" smtClean="0"/>
              <a:t>or a </a:t>
            </a:r>
            <a:r>
              <a:rPr lang="en-US" dirty="0"/>
              <a:t>common power amplifier (PA) </a:t>
            </a:r>
            <a:r>
              <a:rPr lang="en-US" dirty="0" smtClean="0"/>
              <a:t>structure, phase discontinuity of transmitted signal happens in some cases, e.g. starting positions of NR and LTE are not aligned. </a:t>
            </a:r>
          </a:p>
          <a:p>
            <a:pPr lvl="1"/>
            <a:r>
              <a:rPr lang="en-US" dirty="0" smtClean="0"/>
              <a:t>When </a:t>
            </a:r>
            <a:r>
              <a:rPr lang="en-US" dirty="0"/>
              <a:t>the PA is shared, transmission power change of one CC may lead to the analog gain change of the shared </a:t>
            </a:r>
            <a:r>
              <a:rPr lang="en-US" dirty="0" smtClean="0"/>
              <a:t>PA, distorting </a:t>
            </a:r>
            <a:r>
              <a:rPr lang="en-US" dirty="0"/>
              <a:t>the channel estimation and significantly </a:t>
            </a:r>
            <a:r>
              <a:rPr lang="en-US" dirty="0" smtClean="0"/>
              <a:t>degrading </a:t>
            </a:r>
            <a:r>
              <a:rPr lang="en-US" dirty="0"/>
              <a:t>the uplink </a:t>
            </a:r>
            <a:r>
              <a:rPr lang="en-US" dirty="0" smtClean="0"/>
              <a:t>performance</a:t>
            </a:r>
            <a:r>
              <a:rPr lang="en-US" dirty="0"/>
              <a:t> </a:t>
            </a:r>
            <a:r>
              <a:rPr lang="en-US" dirty="0" smtClean="0"/>
              <a:t>of both LTE and NR. </a:t>
            </a:r>
          </a:p>
          <a:p>
            <a:r>
              <a:rPr lang="en-US" dirty="0" smtClean="0"/>
              <a:t>The issue can happen for both intra-band EN-DC and Intra-band CA with a single PA</a:t>
            </a:r>
          </a:p>
          <a:p>
            <a:r>
              <a:rPr lang="en-US" dirty="0" smtClean="0"/>
              <a:t>In LTE, the similar situation happens for the case of parallel transmission of SRS and PUSCH for intra-band CA. UE is allowed to drop SRS transmission to solve this problem. </a:t>
            </a:r>
            <a:endParaRPr lang="en-US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47" y="935982"/>
            <a:ext cx="3581306" cy="235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254392"/>
              </p:ext>
            </p:extLst>
          </p:nvPr>
        </p:nvGraphicFramePr>
        <p:xfrm>
          <a:off x="990734" y="5434986"/>
          <a:ext cx="10591522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9152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solidFill>
                            <a:srgbClr val="0000FF"/>
                          </a:solidFill>
                        </a:rPr>
                        <a:t>==================Cited</a:t>
                      </a:r>
                      <a:r>
                        <a:rPr lang="en-US" b="1" i="1" baseline="0" dirty="0" smtClean="0">
                          <a:solidFill>
                            <a:srgbClr val="0000FF"/>
                          </a:solidFill>
                        </a:rPr>
                        <a:t> from TS 36.213==========================</a:t>
                      </a:r>
                      <a:endParaRPr lang="en-US" b="1" i="1" dirty="0" smtClean="0">
                        <a:solidFill>
                          <a:srgbClr val="0000FF"/>
                        </a:solidFill>
                      </a:endParaRPr>
                    </a:p>
                    <a:p>
                      <a:r>
                        <a:rPr lang="en-US" b="0" i="1" dirty="0" smtClean="0">
                          <a:solidFill>
                            <a:schemeClr val="tx1"/>
                          </a:solidFill>
                        </a:rPr>
                        <a:t>For the case when an SRS transmission in a first serving cell happens to overlap in the same symbol as a PUSCH transmission in a second serving cell, and the first and second serving cells are in the same TAG, </a:t>
                      </a:r>
                      <a:r>
                        <a:rPr lang="en-US" b="0" i="1" dirty="0" smtClean="0">
                          <a:solidFill>
                            <a:srgbClr val="FF0000"/>
                          </a:solidFill>
                        </a:rPr>
                        <a:t>same band</a:t>
                      </a:r>
                      <a:r>
                        <a:rPr lang="en-US" b="0" i="1" dirty="0" smtClean="0">
                          <a:solidFill>
                            <a:schemeClr val="tx1"/>
                          </a:solidFill>
                        </a:rPr>
                        <a:t>, and use the same cyclic prefix, </a:t>
                      </a:r>
                      <a:r>
                        <a:rPr lang="en-US" b="0" i="1" dirty="0" smtClean="0">
                          <a:solidFill>
                            <a:srgbClr val="FF0000"/>
                          </a:solidFill>
                        </a:rPr>
                        <a:t>the UE may drop the SRS transmission.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0744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2F2C15-BEEB-47F7-9914-909789C3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62" y="304882"/>
            <a:ext cx="10515600" cy="930331"/>
          </a:xfrm>
        </p:spPr>
        <p:txBody>
          <a:bodyPr/>
          <a:lstStyle/>
          <a:p>
            <a:r>
              <a:rPr lang="en-US" dirty="0" smtClean="0">
                <a:cs typeface="Arial" panose="020B0604020202020204" pitchFamily="34" charset="0"/>
              </a:rPr>
              <a:t>Proposal (1/2)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3A662B6A-3BCC-4FAA-A4D4-EC9D62C9A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5456"/>
            <a:ext cx="10667858" cy="5410057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Option 1: 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Introduce </a:t>
            </a:r>
            <a:r>
              <a:rPr lang="en-US" dirty="0">
                <a:solidFill>
                  <a:srgbClr val="FF0000"/>
                </a:solidFill>
              </a:rPr>
              <a:t>UE </a:t>
            </a:r>
            <a:r>
              <a:rPr lang="en-US" dirty="0" smtClean="0">
                <a:solidFill>
                  <a:srgbClr val="FF0000"/>
                </a:solidFill>
              </a:rPr>
              <a:t>capability </a:t>
            </a:r>
            <a:r>
              <a:rPr lang="en-US" dirty="0"/>
              <a:t>to indicate whether the following is needed or not </a:t>
            </a:r>
            <a:r>
              <a:rPr lang="en-US" dirty="0" smtClean="0"/>
              <a:t>for intra-band EN-DC or NR CA on a per band combination basis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a same band </a:t>
            </a:r>
            <a:r>
              <a:rPr lang="en-US" dirty="0" smtClean="0"/>
              <a:t>combination, it is assumed that this UE capability is not indicated together with single UL transmission. </a:t>
            </a:r>
            <a:endParaRPr lang="en-US" dirty="0"/>
          </a:p>
          <a:p>
            <a:pPr lvl="1"/>
            <a:r>
              <a:rPr lang="en-US" dirty="0" smtClean="0"/>
              <a:t>Option 1-1: 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intra-band EN-DC and intra-band Carrier </a:t>
            </a:r>
            <a:r>
              <a:rPr lang="en-US" dirty="0" smtClean="0"/>
              <a:t>Aggregation (CA), the UE is not expected to be configured or scheduled with overlapped UL transmissions across CCs that do not meet the following conditions:</a:t>
            </a:r>
          </a:p>
          <a:p>
            <a:pPr lvl="3"/>
            <a:r>
              <a:rPr lang="en-US" dirty="0" smtClean="0"/>
              <a:t>The </a:t>
            </a:r>
            <a:r>
              <a:rPr lang="en-US" dirty="0"/>
              <a:t>starting and end times are </a:t>
            </a:r>
            <a:r>
              <a:rPr lang="en-US" dirty="0" smtClean="0"/>
              <a:t>aligned; </a:t>
            </a:r>
            <a:endParaRPr lang="en-US" dirty="0"/>
          </a:p>
          <a:p>
            <a:pPr lvl="3"/>
            <a:r>
              <a:rPr lang="en-US" dirty="0" smtClean="0"/>
              <a:t>Frequency </a:t>
            </a:r>
            <a:r>
              <a:rPr lang="en-US" dirty="0"/>
              <a:t>hop boundaries </a:t>
            </a:r>
            <a:r>
              <a:rPr lang="en-US" dirty="0" smtClean="0"/>
              <a:t>are aligned</a:t>
            </a:r>
          </a:p>
          <a:p>
            <a:pPr lvl="4"/>
            <a:r>
              <a:rPr lang="en-US" dirty="0"/>
              <a:t> Either both NR and LTE doesn’t hop or both NR and LTE hops at the same </a:t>
            </a:r>
            <a:r>
              <a:rPr lang="en-US" dirty="0" smtClean="0"/>
              <a:t>boundary</a:t>
            </a:r>
          </a:p>
          <a:p>
            <a:pPr lvl="2"/>
            <a:r>
              <a:rPr lang="en-US" dirty="0" smtClean="0"/>
              <a:t>PRACH is transmitted </a:t>
            </a:r>
            <a:r>
              <a:rPr lang="en-US" dirty="0"/>
              <a:t>if PRACH is </a:t>
            </a:r>
            <a:r>
              <a:rPr lang="en-US" dirty="0" smtClean="0"/>
              <a:t>triggered and the above conditions are not met for overlapped transmissions. </a:t>
            </a:r>
            <a:endParaRPr lang="en-US" dirty="0" smtClean="0"/>
          </a:p>
          <a:p>
            <a:pPr lvl="2"/>
            <a:r>
              <a:rPr lang="en-US" dirty="0" smtClean="0"/>
              <a:t>Supported </a:t>
            </a:r>
            <a:r>
              <a:rPr lang="en-US" dirty="0" smtClean="0"/>
              <a:t>companies: </a:t>
            </a:r>
          </a:p>
          <a:p>
            <a:pPr lvl="3"/>
            <a:r>
              <a:rPr lang="en-US" dirty="0" smtClean="0">
                <a:solidFill>
                  <a:srgbClr val="0000FF"/>
                </a:solidFill>
              </a:rPr>
              <a:t>Qualcomm[2</a:t>
            </a:r>
            <a:r>
              <a:rPr lang="en-US" baseline="30000" dirty="0" smtClean="0">
                <a:solidFill>
                  <a:srgbClr val="0000FF"/>
                </a:solidFill>
              </a:rPr>
              <a:t>nd</a:t>
            </a:r>
            <a:r>
              <a:rPr lang="en-US" dirty="0" smtClean="0">
                <a:solidFill>
                  <a:srgbClr val="0000FF"/>
                </a:solidFill>
              </a:rPr>
              <a:t> preference], Intel</a:t>
            </a:r>
            <a:r>
              <a:rPr lang="en-US" dirty="0">
                <a:solidFill>
                  <a:srgbClr val="0000FF"/>
                </a:solidFill>
              </a:rPr>
              <a:t>, MediaTek</a:t>
            </a:r>
            <a:r>
              <a:rPr lang="en-US" altLang="zh-CN" dirty="0" smtClean="0">
                <a:solidFill>
                  <a:srgbClr val="0000FF"/>
                </a:solidFill>
              </a:rPr>
              <a:t>, [Huawei],</a:t>
            </a:r>
            <a:r>
              <a:rPr lang="en-US" dirty="0" smtClean="0">
                <a:solidFill>
                  <a:srgbClr val="0000FF"/>
                </a:solidFill>
              </a:rPr>
              <a:t> [S</a:t>
            </a:r>
            <a:r>
              <a:rPr lang="en-US" altLang="zh-CN" dirty="0" smtClean="0">
                <a:solidFill>
                  <a:srgbClr val="0000FF"/>
                </a:solidFill>
              </a:rPr>
              <a:t>print</a:t>
            </a:r>
            <a:r>
              <a:rPr lang="en-US" dirty="0" smtClean="0">
                <a:solidFill>
                  <a:srgbClr val="0000FF"/>
                </a:solidFill>
              </a:rPr>
              <a:t>], CATT [2</a:t>
            </a:r>
            <a:r>
              <a:rPr lang="en-US" baseline="30000" dirty="0" smtClean="0">
                <a:solidFill>
                  <a:srgbClr val="0000FF"/>
                </a:solidFill>
              </a:rPr>
              <a:t>nd</a:t>
            </a:r>
            <a:r>
              <a:rPr lang="en-US" dirty="0" smtClean="0">
                <a:solidFill>
                  <a:srgbClr val="0000FF"/>
                </a:solidFill>
              </a:rPr>
              <a:t> preference], </a:t>
            </a:r>
            <a:r>
              <a:rPr lang="en-US" dirty="0">
                <a:solidFill>
                  <a:srgbClr val="0000FF"/>
                </a:solidFill>
              </a:rPr>
              <a:t>Panasonic, </a:t>
            </a:r>
            <a:r>
              <a:rPr lang="en-US" dirty="0" smtClean="0">
                <a:solidFill>
                  <a:srgbClr val="0000FF"/>
                </a:solidFill>
              </a:rPr>
              <a:t>Samsung[2</a:t>
            </a:r>
            <a:r>
              <a:rPr lang="en-US" baseline="30000" dirty="0" smtClean="0">
                <a:solidFill>
                  <a:srgbClr val="0000FF"/>
                </a:solidFill>
              </a:rPr>
              <a:t>nd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preference</a:t>
            </a:r>
            <a:r>
              <a:rPr lang="en-US" dirty="0" smtClean="0">
                <a:solidFill>
                  <a:srgbClr val="0000FF"/>
                </a:solidFill>
              </a:rPr>
              <a:t>] </a:t>
            </a:r>
          </a:p>
          <a:p>
            <a:pPr lvl="1"/>
            <a:r>
              <a:rPr lang="en-US" dirty="0" smtClean="0"/>
              <a:t>Option 1-2: 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intra-band EN-DC and intra-band Carrier Aggregation (CA</a:t>
            </a:r>
            <a:r>
              <a:rPr lang="en-US" dirty="0" smtClean="0"/>
              <a:t>), </a:t>
            </a:r>
            <a:r>
              <a:rPr lang="en-US" dirty="0"/>
              <a:t>the </a:t>
            </a:r>
            <a:r>
              <a:rPr lang="en-US" dirty="0" smtClean="0"/>
              <a:t>UE may drop the SCG transmissions in case of EN-DC or drop the later transmissions in case of NR CA, if the overlapped </a:t>
            </a:r>
            <a:r>
              <a:rPr lang="en-US" dirty="0"/>
              <a:t>UL transmissions across CCs </a:t>
            </a:r>
            <a:r>
              <a:rPr lang="en-US" dirty="0" smtClean="0"/>
              <a:t>do </a:t>
            </a:r>
            <a:r>
              <a:rPr lang="en-US" dirty="0"/>
              <a:t>not meet the following conditions:</a:t>
            </a:r>
          </a:p>
          <a:p>
            <a:pPr lvl="3"/>
            <a:r>
              <a:rPr lang="en-US" dirty="0"/>
              <a:t>The starting and end times are </a:t>
            </a:r>
            <a:r>
              <a:rPr lang="en-US" dirty="0" smtClean="0"/>
              <a:t>aligned</a:t>
            </a:r>
            <a:r>
              <a:rPr lang="en-US" dirty="0"/>
              <a:t>; </a:t>
            </a:r>
          </a:p>
          <a:p>
            <a:pPr lvl="3"/>
            <a:r>
              <a:rPr lang="en-US" dirty="0"/>
              <a:t>Frequency hop boundaries are </a:t>
            </a:r>
            <a:r>
              <a:rPr lang="en-US" dirty="0" smtClean="0"/>
              <a:t>aligned</a:t>
            </a:r>
            <a:endParaRPr lang="en-US" dirty="0"/>
          </a:p>
          <a:p>
            <a:pPr lvl="4"/>
            <a:r>
              <a:rPr lang="en-US" dirty="0"/>
              <a:t> Either both NR and LTE doesn’t hop or both NR and LTE hops at the same </a:t>
            </a:r>
            <a:r>
              <a:rPr lang="en-US" dirty="0" smtClean="0"/>
              <a:t>boundary</a:t>
            </a:r>
          </a:p>
          <a:p>
            <a:pPr lvl="2"/>
            <a:r>
              <a:rPr lang="en-US" dirty="0"/>
              <a:t>PRACH is transmitted if PRACH is triggered and the above conditions are not met for overlapped transmissions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Supported </a:t>
            </a:r>
            <a:r>
              <a:rPr lang="en-US" dirty="0"/>
              <a:t>companies: </a:t>
            </a:r>
          </a:p>
          <a:p>
            <a:pPr lvl="3"/>
            <a:r>
              <a:rPr lang="en-US" dirty="0" smtClean="0">
                <a:solidFill>
                  <a:srgbClr val="0000FF"/>
                </a:solidFill>
              </a:rPr>
              <a:t>[Ericsson] </a:t>
            </a:r>
            <a:endParaRPr lang="en-US" dirty="0">
              <a:solidFill>
                <a:srgbClr val="0000FF"/>
              </a:solidFill>
            </a:endParaRPr>
          </a:p>
          <a:p>
            <a:pPr lvl="1"/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243B827A-B2B6-4832-B84E-3D474686A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BADC3B58-AA07-47B9-B4C2-07A043A0A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2116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B2F2C15-BEEB-47F7-9914-909789C3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62" y="304882"/>
            <a:ext cx="10515600" cy="930331"/>
          </a:xfrm>
        </p:spPr>
        <p:txBody>
          <a:bodyPr/>
          <a:lstStyle/>
          <a:p>
            <a:r>
              <a:rPr lang="en-US" dirty="0" smtClean="0">
                <a:cs typeface="Arial" panose="020B0604020202020204" pitchFamily="34" charset="0"/>
              </a:rPr>
              <a:t>Proposal (2/2)</a:t>
            </a:r>
            <a:endParaRPr lang="en-US" dirty="0"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3A662B6A-3BCC-4FAA-A4D4-EC9D62C9A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95456"/>
            <a:ext cx="10667858" cy="5105266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Option 2: </a:t>
            </a:r>
          </a:p>
          <a:p>
            <a:pPr lvl="1"/>
            <a:r>
              <a:rPr lang="en-US" dirty="0" smtClean="0"/>
              <a:t>Option 2-1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intra-band EN-DC and intra-band Carrier </a:t>
            </a:r>
            <a:r>
              <a:rPr lang="en-US" dirty="0" smtClean="0"/>
              <a:t>Aggregation (CA) </a:t>
            </a:r>
            <a:r>
              <a:rPr lang="en-US" dirty="0" smtClean="0">
                <a:solidFill>
                  <a:srgbClr val="FF0000"/>
                </a:solidFill>
              </a:rPr>
              <a:t>and subcarrier spacing of SCG </a:t>
            </a:r>
            <a:r>
              <a:rPr lang="en-US" dirty="0">
                <a:solidFill>
                  <a:srgbClr val="FF0000"/>
                </a:solidFill>
              </a:rPr>
              <a:t>transmission(s) </a:t>
            </a:r>
            <a:r>
              <a:rPr lang="en-US" dirty="0" smtClean="0">
                <a:solidFill>
                  <a:srgbClr val="FF0000"/>
                </a:solidFill>
              </a:rPr>
              <a:t>is 15kHz</a:t>
            </a:r>
            <a:r>
              <a:rPr lang="en-US" dirty="0" smtClean="0"/>
              <a:t>, the UE is not expected to be configured or scheduled with overlapped UL transmissions across CCs that do not meet the following conditions:</a:t>
            </a:r>
          </a:p>
          <a:p>
            <a:pPr lvl="3"/>
            <a:r>
              <a:rPr lang="en-US" dirty="0" smtClean="0"/>
              <a:t>The </a:t>
            </a:r>
            <a:r>
              <a:rPr lang="en-US" dirty="0"/>
              <a:t>starting and end times </a:t>
            </a:r>
            <a:r>
              <a:rPr lang="en-US" dirty="0" smtClean="0"/>
              <a:t>are aligned; </a:t>
            </a:r>
            <a:endParaRPr lang="en-US" dirty="0"/>
          </a:p>
          <a:p>
            <a:pPr lvl="3"/>
            <a:r>
              <a:rPr lang="en-US" dirty="0" smtClean="0"/>
              <a:t>Frequency </a:t>
            </a:r>
            <a:r>
              <a:rPr lang="en-US" dirty="0"/>
              <a:t>hop boundaries </a:t>
            </a:r>
            <a:r>
              <a:rPr lang="en-US" dirty="0" smtClean="0"/>
              <a:t>are aligned</a:t>
            </a:r>
          </a:p>
          <a:p>
            <a:pPr lvl="4"/>
            <a:r>
              <a:rPr lang="en-US" dirty="0"/>
              <a:t> Either both NR and LTE doesn’t hop or both NR and LTE hops at the same </a:t>
            </a:r>
            <a:r>
              <a:rPr lang="en-US" dirty="0" smtClean="0"/>
              <a:t>boundary</a:t>
            </a:r>
          </a:p>
          <a:p>
            <a:pPr lvl="2"/>
            <a:r>
              <a:rPr lang="en-US" dirty="0" smtClean="0"/>
              <a:t>PRACH is transmitted </a:t>
            </a:r>
            <a:r>
              <a:rPr lang="en-US" dirty="0"/>
              <a:t>if PRACH is </a:t>
            </a:r>
            <a:r>
              <a:rPr lang="en-US" dirty="0" smtClean="0"/>
              <a:t>triggered and the above conditions are not met for overlapped transmissions. </a:t>
            </a:r>
            <a:endParaRPr lang="en-US" dirty="0" smtClean="0"/>
          </a:p>
          <a:p>
            <a:pPr lvl="2"/>
            <a:r>
              <a:rPr lang="en-US" dirty="0" smtClean="0"/>
              <a:t>Supported </a:t>
            </a:r>
            <a:r>
              <a:rPr lang="en-US" dirty="0" smtClean="0"/>
              <a:t>companies: </a:t>
            </a:r>
          </a:p>
          <a:p>
            <a:pPr lvl="3"/>
            <a:r>
              <a:rPr lang="en-US" dirty="0" smtClean="0">
                <a:solidFill>
                  <a:srgbClr val="0000FF"/>
                </a:solidFill>
              </a:rPr>
              <a:t>Qualcomm [1</a:t>
            </a:r>
            <a:r>
              <a:rPr lang="en-US" baseline="30000" dirty="0" smtClean="0">
                <a:solidFill>
                  <a:srgbClr val="0000FF"/>
                </a:solidFill>
              </a:rPr>
              <a:t>st</a:t>
            </a:r>
            <a:r>
              <a:rPr lang="en-US" dirty="0" smtClean="0">
                <a:solidFill>
                  <a:srgbClr val="0000FF"/>
                </a:solidFill>
              </a:rPr>
              <a:t> preference], CATT [1</a:t>
            </a:r>
            <a:r>
              <a:rPr lang="en-US" baseline="30000" dirty="0" smtClean="0">
                <a:solidFill>
                  <a:srgbClr val="0000FF"/>
                </a:solidFill>
              </a:rPr>
              <a:t>st</a:t>
            </a:r>
            <a:r>
              <a:rPr lang="en-US" dirty="0" smtClean="0">
                <a:solidFill>
                  <a:srgbClr val="0000FF"/>
                </a:solidFill>
              </a:rPr>
              <a:t> preference], Samsung[1</a:t>
            </a:r>
            <a:r>
              <a:rPr lang="en-US" baseline="30000" dirty="0" smtClean="0">
                <a:solidFill>
                  <a:srgbClr val="0000FF"/>
                </a:solidFill>
              </a:rPr>
              <a:t>st</a:t>
            </a:r>
            <a:r>
              <a:rPr lang="en-US" dirty="0" smtClean="0">
                <a:solidFill>
                  <a:srgbClr val="0000FF"/>
                </a:solidFill>
              </a:rPr>
              <a:t> preference]</a:t>
            </a:r>
          </a:p>
          <a:p>
            <a:pPr lvl="1"/>
            <a:r>
              <a:rPr lang="en-US" dirty="0" smtClean="0"/>
              <a:t>Option 2-2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intra-band EN-DC and intra-band Carrier Aggregation (CA) </a:t>
            </a:r>
            <a:r>
              <a:rPr lang="en-US" dirty="0">
                <a:solidFill>
                  <a:srgbClr val="FF0000"/>
                </a:solidFill>
              </a:rPr>
              <a:t>and subcarrier spacing of SCG transmission(s) is 15kHz</a:t>
            </a:r>
            <a:r>
              <a:rPr lang="en-US" dirty="0"/>
              <a:t>, the </a:t>
            </a:r>
            <a:r>
              <a:rPr lang="en-US" dirty="0" smtClean="0"/>
              <a:t>UE may drop the SCG transmissions in case of EN-DC or drop the later transmissions in case of NR CA, if the overlapped </a:t>
            </a:r>
            <a:r>
              <a:rPr lang="en-US" dirty="0"/>
              <a:t>UL transmissions across CCs </a:t>
            </a:r>
            <a:r>
              <a:rPr lang="en-US" dirty="0" smtClean="0"/>
              <a:t>do </a:t>
            </a:r>
            <a:r>
              <a:rPr lang="en-US" dirty="0"/>
              <a:t>not meet the following conditions:</a:t>
            </a:r>
          </a:p>
          <a:p>
            <a:pPr lvl="3"/>
            <a:r>
              <a:rPr lang="en-US" dirty="0"/>
              <a:t>The starting and end times are </a:t>
            </a:r>
            <a:r>
              <a:rPr lang="en-US" dirty="0" smtClean="0"/>
              <a:t>aligned</a:t>
            </a:r>
            <a:r>
              <a:rPr lang="en-US" dirty="0"/>
              <a:t>; </a:t>
            </a:r>
          </a:p>
          <a:p>
            <a:pPr lvl="3"/>
            <a:r>
              <a:rPr lang="en-US" dirty="0"/>
              <a:t>Frequency hop boundaries are </a:t>
            </a:r>
            <a:r>
              <a:rPr lang="en-US" dirty="0" smtClean="0"/>
              <a:t>aligned</a:t>
            </a:r>
            <a:endParaRPr lang="en-US" dirty="0"/>
          </a:p>
          <a:p>
            <a:pPr lvl="4"/>
            <a:r>
              <a:rPr lang="en-US" dirty="0"/>
              <a:t> Either both NR and LTE doesn’t hop or both NR and LTE hops at the same </a:t>
            </a:r>
            <a:r>
              <a:rPr lang="en-US" dirty="0" smtClean="0"/>
              <a:t>boundary</a:t>
            </a:r>
          </a:p>
          <a:p>
            <a:pPr lvl="2"/>
            <a:r>
              <a:rPr lang="en-US" dirty="0"/>
              <a:t>PRACH is transmitted if PRACH is triggered and the above conditions are not met for overlapped transmissions. </a:t>
            </a:r>
          </a:p>
          <a:p>
            <a:pPr lvl="1"/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="" xmlns:a16="http://schemas.microsoft.com/office/drawing/2014/main" id="{243B827A-B2B6-4832-B84E-3D474686AA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>
            <a:extLst>
              <a:ext uri="{FF2B5EF4-FFF2-40B4-BE49-F238E27FC236}">
                <a16:creationId xmlns="" xmlns:a16="http://schemas.microsoft.com/office/drawing/2014/main" id="{BADC3B58-AA07-47B9-B4C2-07A043A0AC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52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2282</TotalTime>
  <Words>711</Words>
  <Application>Microsoft Office PowerPoint</Application>
  <PresentationFormat>Widescreen</PresentationFormat>
  <Paragraphs>50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等线</vt:lpstr>
      <vt:lpstr>맑은 고딕</vt:lpstr>
      <vt:lpstr>宋体</vt:lpstr>
      <vt:lpstr>Arial</vt:lpstr>
      <vt:lpstr>Calibri</vt:lpstr>
      <vt:lpstr>Calibri Light</vt:lpstr>
      <vt:lpstr>Times New Roman</vt:lpstr>
      <vt:lpstr>Office Theme</vt:lpstr>
      <vt:lpstr>Summary on the phase continuity issue of intra-band EN-DC  </vt:lpstr>
      <vt:lpstr>Issue description 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keywords>CTPClassification=CTP_NT</cp:keywords>
  <cp:lastModifiedBy>He, Hong</cp:lastModifiedBy>
  <cp:revision>1973</cp:revision>
  <dcterms:created xsi:type="dcterms:W3CDTF">2010-05-12T23:28:00Z</dcterms:created>
  <dcterms:modified xsi:type="dcterms:W3CDTF">2018-08-22T10:15:32Z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A1FE6BE5614D44DC740DB04AE534AC306873A04519D8E4B3F4378548F042AE68</vt:lpwstr>
  </property>
  <property fmtid="{D5CDD505-2E9C-101B-9397-08002B2CF9AE}" pid="2" name="sflag">
    <vt:lpwstr>1280969395</vt:lpwstr>
  </property>
  <property fmtid="{D5CDD505-2E9C-101B-9397-08002B2CF9AE}" pid="3" name="KSOProductBuildVer">
    <vt:lpwstr>2052-10.8.0.6308</vt:lpwstr>
  </property>
  <property fmtid="{D5CDD505-2E9C-101B-9397-08002B2CF9AE}" pid="4" name="NSCPROP_SA">
    <vt:lpwstr>C:\Users\samsung\AppData\Local\Microsoft\Windows\Temporary Internet Files\Content.Outlook\M0X402C2\R1-17xxxxx WF on explicit HARQ-ACK feedback for multiple UEs.pptx</vt:lpwstr>
  </property>
  <property fmtid="{D5CDD505-2E9C-101B-9397-08002B2CF9AE}" pid="5" name="TitusGUID">
    <vt:lpwstr>e7d586fe-3af5-4f3c-ae41-3dac0fd0654f</vt:lpwstr>
  </property>
  <property fmtid="{D5CDD505-2E9C-101B-9397-08002B2CF9AE}" pid="6" name="CTP_TimeStamp">
    <vt:lpwstr>2018-08-22 10:15:32Z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