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5" r:id="rId4"/>
    <p:sldId id="262" r:id="rId5"/>
    <p:sldId id="263" r:id="rId6"/>
    <p:sldId id="277" r:id="rId7"/>
    <p:sldId id="278" r:id="rId8"/>
    <p:sldId id="276" r:id="rId9"/>
    <p:sldId id="267" r:id="rId10"/>
    <p:sldId id="266" r:id="rId11"/>
    <p:sldId id="269" r:id="rId12"/>
    <p:sldId id="268" r:id="rId13"/>
    <p:sldId id="280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6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9E120-5EF5-4C12-8636-5428ABC063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62690-A6DF-49CA-B955-28DDE97862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04097-D014-4534-8630-D6EBA0777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A954E-5DBF-4ADD-901E-E878EEA3D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78CAF-1E0E-4D4A-907C-CD027BD9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234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582D0-3B75-490D-AE62-0F6705C71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EA0BDB-6330-47D7-BEC2-C53EF1BD1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0088A-272E-4AB8-A51A-F55D95270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DAABA-7099-491A-818D-F4B315CB8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1617A-5C7C-42A3-B6CB-54E33553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34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048570-035F-4EFC-921C-62BDFB9FAB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7D3BD5-8F55-4D80-9F3E-856C58343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6F9C7-E7DB-468D-887F-777592C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1A6D2-2EFA-4B2B-8257-B5D70DACE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64ECF-E724-4C05-A4BB-F4095EA7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752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7FEC5-38E5-4A3F-9E2A-677FB495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F52A1-EE40-4260-9BE7-0ECD962E8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528B-CABB-4FCC-A3A8-7F4C95457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46EDD0-9BBD-46DE-AD0E-3D27D6D99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5FB8C-5DEB-49D7-9178-927A53D5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55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079E5-3C43-4B3D-BC42-D2A3B9D0E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1E895F-A131-4E1F-A3D1-24D7DF156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F1EA2-FE3E-4FFD-BB48-5382A7D5B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D5EF4-FBFB-4A1B-906D-F16B3367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F9FCD8-81D2-4D07-9BFB-399A2AF7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8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BB45-FE92-4ED3-A322-8966574C2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7021A-80C5-45D8-9224-42BC26E3A5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85EDDA-6D63-46FA-910F-3A683F2DD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3C55F-6338-49AF-9283-2CCD2950A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528D3-C2D2-4F61-9396-15CC0503A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23FCF3-C497-4123-9832-894F66271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37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511D9-1235-477B-B558-7FB72A76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0FEF0-B7EE-44BD-8863-51EE74EEF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767E4D-C13B-484F-954C-BA3C7606B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9C584D-4F39-452B-B65A-4D24E418B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FBD16E-6F99-42DD-A248-6D41EB081B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1862ED-E598-456B-B5DA-755E61168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BCC3DA-AAE2-4966-8047-1F0D57A11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72F3F7-1913-4EDD-939E-54DED07E8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97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C9E0E-442C-4C52-BEB8-E92C517AC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C9CF25-7283-4BBA-9CEA-66AB898A0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D43D2-9AC5-43AE-BCB7-5058E6579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E863E7-478F-46AC-8C9A-D42BF521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71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861943-1B47-4300-BF98-B39C29FFF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1C302B-4F8C-484B-94B3-D106AE1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E44BD-C1EC-42CD-AA31-2BDE3F96D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13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4797A-6638-40A5-905C-A81607B4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CAE50-90C8-4441-A791-D207537E4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B6776-9B4F-4E4C-B9D9-3033B1538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2E105C-4173-47BE-B4B8-DF7C04A40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E4A66-2743-47B1-AB14-AF95DA9FA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61970-E3E1-4C86-A0B7-3F6C6DD41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034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049BB-C776-46B7-BA8F-B748EF43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5D4E19-4C48-4DE3-86D2-B77CCE0D8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0073F5-063B-4C7C-9834-AE5237902B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AAD2F-C13D-4709-95F3-08C5C7712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9E8056-A461-42E5-AC27-4DAB4B1E5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8D606-1A98-41FA-BE8F-2188BB64B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23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0ECE97-49CC-483B-9068-D53F41012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7A8D0F-DB84-43CC-A0B7-86C340EFA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A8A1E-AEB4-4227-8D16-D4CE0BF45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7CDB2-3C4F-44A0-BF74-4474DD859619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12F5A-B376-4EE2-B156-649DCEEFF0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6822F-A045-4984-BC25-DFF658F7B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E7B14-0858-49EF-954D-EE31AA7FFC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25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41653B5-39C7-48F1-AAF4-998696A5A530}"/>
              </a:ext>
            </a:extLst>
          </p:cNvPr>
          <p:cNvSpPr txBox="1">
            <a:spLocks/>
          </p:cNvSpPr>
          <p:nvPr/>
        </p:nvSpPr>
        <p:spPr>
          <a:xfrm>
            <a:off x="1524000" y="158705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/>
              <a:t>Summary of offline discussions on UCI multiplexing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B580E37-AEA3-4C65-A679-42F780A5A38A}"/>
              </a:ext>
            </a:extLst>
          </p:cNvPr>
          <p:cNvSpPr txBox="1">
            <a:spLocks/>
          </p:cNvSpPr>
          <p:nvPr/>
        </p:nvSpPr>
        <p:spPr>
          <a:xfrm>
            <a:off x="1524000" y="4389119"/>
            <a:ext cx="9144000" cy="139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4000" dirty="0"/>
          </a:p>
          <a:p>
            <a:r>
              <a:rPr lang="en-US" sz="4000" dirty="0"/>
              <a:t>Ericsson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B02C4A-E5E7-49FC-8E5F-0AD66BB8D184}"/>
              </a:ext>
            </a:extLst>
          </p:cNvPr>
          <p:cNvSpPr/>
          <p:nvPr/>
        </p:nvSpPr>
        <p:spPr>
          <a:xfrm>
            <a:off x="618308" y="41572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4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Gothenburg, Sweden, 20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– 24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August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7" name="正方形/長方形 4">
            <a:extLst>
              <a:ext uri="{FF2B5EF4-FFF2-40B4-BE49-F238E27FC236}">
                <a16:creationId xmlns:a16="http://schemas.microsoft.com/office/drawing/2014/main" id="{D7580F47-CF2F-4A4A-B0EE-18BAC2F0335E}"/>
              </a:ext>
            </a:extLst>
          </p:cNvPr>
          <p:cNvSpPr/>
          <p:nvPr/>
        </p:nvSpPr>
        <p:spPr>
          <a:xfrm>
            <a:off x="9935258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 dirty="0">
                <a:ea typeface="ＭＳ ゴシック" panose="020B0609070205080204" pitchFamily="49" charset="-128"/>
              </a:rPr>
              <a:t>R1-1809806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358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EC00-C7EC-4457-8BED-007651450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highlight>
                  <a:srgbClr val="00FFFF"/>
                </a:highlight>
              </a:rPr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F0FEC-2DB9-4930-9859-E31B590C6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When grant-based PUSCH overlaps with configured PUCCH resource(s) for CSI and/or SR in a slot, the timeline requirement for UCI multiplexing on PUCCH or PUSCH is satisfied if the earliest symbol among these PUCCHs/PUSCH starts no earlier than N2+Y symbols after the last symbol of the DCI scheduling PUSCH.</a:t>
            </a:r>
          </a:p>
          <a:p>
            <a:pPr lvl="2"/>
            <a:r>
              <a:rPr lang="en-US" sz="3200" dirty="0"/>
              <a:t>Y is defined as agreed in RAN1#93.</a:t>
            </a:r>
            <a:endParaRPr lang="sv-SE" sz="32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332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CC7C4-7B3E-4187-979E-FEE425F1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Grant-free PUSCH overlapping with configured PUCCH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0F7D3-9AD5-4D52-BDE5-99A840033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1E0420-EAA1-4C9B-8DA8-5E0F70C8A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270703"/>
              </p:ext>
            </p:extLst>
          </p:nvPr>
        </p:nvGraphicFramePr>
        <p:xfrm>
          <a:off x="1553699" y="3434729"/>
          <a:ext cx="8128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06147558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91886659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14189542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26771515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561819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666706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PUCCH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68466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6F693A1-33E9-4FA2-809D-F2EB4453E6BD}"/>
              </a:ext>
            </a:extLst>
          </p:cNvPr>
          <p:cNvSpPr/>
          <p:nvPr/>
        </p:nvSpPr>
        <p:spPr>
          <a:xfrm>
            <a:off x="8581293" y="2811001"/>
            <a:ext cx="1212949" cy="3708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GF PUSCH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DF2D7A-9EE5-45CC-9272-4FF53FDD4C2C}"/>
              </a:ext>
            </a:extLst>
          </p:cNvPr>
          <p:cNvSpPr/>
          <p:nvPr/>
        </p:nvSpPr>
        <p:spPr>
          <a:xfrm>
            <a:off x="8903283" y="4001294"/>
            <a:ext cx="1212949" cy="37084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PUCCH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5DED3A-802E-4812-A495-A599DDB25764}"/>
              </a:ext>
            </a:extLst>
          </p:cNvPr>
          <p:cNvSpPr/>
          <p:nvPr/>
        </p:nvSpPr>
        <p:spPr>
          <a:xfrm>
            <a:off x="7948245" y="2372213"/>
            <a:ext cx="2675987" cy="23610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7E3D4D-504B-4498-9396-BBD273B68303}"/>
              </a:ext>
            </a:extLst>
          </p:cNvPr>
          <p:cNvSpPr txBox="1"/>
          <p:nvPr/>
        </p:nvSpPr>
        <p:spPr>
          <a:xfrm>
            <a:off x="7695027" y="4806600"/>
            <a:ext cx="361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Configured PUCCH/PUSCH resources</a:t>
            </a:r>
          </a:p>
        </p:txBody>
      </p:sp>
    </p:spTree>
    <p:extLst>
      <p:ext uri="{BB962C8B-B14F-4D97-AF65-F5344CB8AC3E}">
        <p14:creationId xmlns:p14="http://schemas.microsoft.com/office/powerpoint/2010/main" val="120142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EC00-C7EC-4457-8BED-007651450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highlight>
                  <a:srgbClr val="00FFFF"/>
                </a:highlight>
              </a:rPr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F0FEC-2DB9-4930-9859-E31B590C6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PUSCH overlaps with configured PUCCH resource(s) for CSI and/or SR in a slot, and the PUSCH resources are grant-free,</a:t>
            </a:r>
          </a:p>
          <a:p>
            <a:pPr lvl="1"/>
            <a:r>
              <a:rPr lang="en-US" dirty="0"/>
              <a:t>The timeline requirement for UCI multiplexing is not applicable.</a:t>
            </a:r>
          </a:p>
          <a:p>
            <a:pPr lvl="1"/>
            <a:r>
              <a:rPr lang="en-US" dirty="0"/>
              <a:t>The pseudo-code in 9.2.5 of TS38.213 is applicable to resolve overlapping among PUCCH resources (if any)</a:t>
            </a:r>
            <a:endParaRPr lang="sv-SE" dirty="0"/>
          </a:p>
          <a:p>
            <a:pPr lvl="1"/>
            <a:r>
              <a:rPr lang="en-US" dirty="0"/>
              <a:t>After resolving overlapping among PUCCH resources (if any),  the PUCCH UCI is multiplexed on the grant-free PUSCH if overlapping occurs</a:t>
            </a:r>
            <a:r>
              <a:rPr lang="en-US" i="1" dirty="0"/>
              <a:t>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375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3A883-990D-47AC-B13D-E631AE202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Multi-CSI resource and PUCCH resources for CSI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B791F-CB4C-4CED-9969-D08C33571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FF"/>
                </a:highlight>
              </a:rPr>
              <a:t>Conclusion:</a:t>
            </a:r>
          </a:p>
          <a:p>
            <a:pPr marL="0" indent="0">
              <a:buNone/>
            </a:pPr>
            <a:r>
              <a:rPr lang="en-GB" dirty="0"/>
              <a:t>Editorial changes are needed to align the text in section 9.2.5 in TS 38.213 such that in the highlighted text in the agreement below is properly captured.</a:t>
            </a:r>
            <a:r>
              <a:rPr lang="en-GB" dirty="0">
                <a:highlight>
                  <a:srgbClr val="00FFFF"/>
                </a:highlight>
              </a:rPr>
              <a:t> </a:t>
            </a:r>
            <a:endParaRPr lang="en-GB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Agreements (RAN1#93):</a:t>
            </a:r>
            <a:endParaRPr lang="sv-SE" dirty="0">
              <a:highlight>
                <a:srgbClr val="00FF00"/>
              </a:highlight>
            </a:endParaRPr>
          </a:p>
          <a:p>
            <a:pPr lvl="0"/>
            <a:r>
              <a:rPr lang="en-GB" dirty="0"/>
              <a:t>On a per PUCCH group basis:</a:t>
            </a:r>
            <a:endParaRPr lang="sv-SE" dirty="0"/>
          </a:p>
          <a:p>
            <a:pPr lvl="1"/>
            <a:r>
              <a:rPr lang="en-US" dirty="0"/>
              <a:t>If a UE is configured with overlapping PUCCH resources for CSI-only reporting in a slot,</a:t>
            </a:r>
            <a:endParaRPr lang="sv-SE" dirty="0"/>
          </a:p>
          <a:p>
            <a:pPr lvl="2"/>
            <a:r>
              <a:rPr lang="en-US" dirty="0"/>
              <a:t>If  a UE is configured with multi-CSI-PUCCH-Config, the UE multiplexes all the CSI reports corresponding to CSI only PUCCH resources</a:t>
            </a:r>
            <a:r>
              <a:rPr lang="en-US" dirty="0">
                <a:highlight>
                  <a:srgbClr val="FFFF00"/>
                </a:highlight>
              </a:rPr>
              <a:t> (overlapping or not) </a:t>
            </a:r>
            <a:r>
              <a:rPr lang="en-US" dirty="0"/>
              <a:t>in the slot on a single multi-CSI-PUCCH resource, following the agreed priority rules for CSI reporting.</a:t>
            </a:r>
            <a:endParaRPr lang="sv-SE" dirty="0"/>
          </a:p>
          <a:p>
            <a:pPr lvl="2"/>
            <a:r>
              <a:rPr lang="en-US" dirty="0"/>
              <a:t>If a UE is not configured with multi-CSI-PUCCH-Config, among all the PUCCH resources for CSI reporting, the UE selects maximum two non-overlapping PUCCH resources for CSI reports with the highest priority.</a:t>
            </a:r>
            <a:endParaRPr lang="sv-SE" dirty="0"/>
          </a:p>
          <a:p>
            <a:pPr lvl="3"/>
            <a:r>
              <a:rPr lang="en-US" dirty="0"/>
              <a:t>If two non-overlapping PUCCH resources are selected, they include at least one with PUCCH format 2. </a:t>
            </a:r>
            <a:endParaRPr lang="sv-SE" dirty="0"/>
          </a:p>
          <a:p>
            <a:pPr lvl="1"/>
            <a:r>
              <a:rPr lang="en-US" dirty="0"/>
              <a:t>For CSI-only reporting in a slot, if a UE is configured with more than two non-overlapping CSI reports in a slot, the UE selects the maximum two PUCCH resources with the highest priority CSI repots.</a:t>
            </a:r>
            <a:endParaRPr lang="sv-SE" dirty="0"/>
          </a:p>
          <a:p>
            <a:pPr lvl="2"/>
            <a:r>
              <a:rPr lang="en-US" dirty="0"/>
              <a:t>If two non-overlapping PUCCH resources are selected, they include at least one with PUCCH format 2.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60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4D38B-BC65-4455-B5D9-66C1A1F2F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00386-FEDF-4D5A-A5B6-EF6FC3EEB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highlight>
                  <a:srgbClr val="FFFF00"/>
                </a:highlight>
              </a:rPr>
              <a:t>The following proposals were discussed during an offline session:</a:t>
            </a:r>
            <a:endParaRPr lang="en-US" b="1" i="1" u="sng" dirty="0">
              <a:highlight>
                <a:srgbClr val="00FFFF"/>
              </a:highlight>
            </a:endParaRPr>
          </a:p>
          <a:p>
            <a:pPr marL="457200" lvl="1" indent="0">
              <a:buNone/>
            </a:pPr>
            <a:r>
              <a:rPr lang="en-US" b="1" i="1" u="sng" dirty="0">
                <a:highlight>
                  <a:srgbClr val="00FFFF"/>
                </a:highlight>
              </a:rPr>
              <a:t>Proposed offline agreement:</a:t>
            </a:r>
            <a:endParaRPr lang="sv-SE" sz="3200" dirty="0">
              <a:highlight>
                <a:srgbClr val="00FFFF"/>
              </a:highlight>
            </a:endParaRPr>
          </a:p>
          <a:p>
            <a:pPr lvl="1"/>
            <a:r>
              <a:rPr lang="en-US" i="1" dirty="0"/>
              <a:t>Pseudo-code in 9.2.5 of TS38.213 is applicable to overlapping PUCCH resources semi-statically configured</a:t>
            </a:r>
            <a:endParaRPr lang="sv-SE" dirty="0"/>
          </a:p>
          <a:p>
            <a:pPr lvl="2"/>
            <a:r>
              <a:rPr lang="en-US" i="1" dirty="0"/>
              <a:t>Note: timeline requirement for UCI multiplexing is not applied if none of these PUCCH resources correspond to DL SPS HARQ-ACK</a:t>
            </a:r>
          </a:p>
          <a:p>
            <a:pPr lvl="2"/>
            <a:endParaRPr lang="sv-SE" sz="3200" dirty="0"/>
          </a:p>
          <a:p>
            <a:pPr marL="457200" lvl="1" indent="0">
              <a:buNone/>
            </a:pPr>
            <a:r>
              <a:rPr lang="en-US" b="1" i="1" u="sng" dirty="0">
                <a:highlight>
                  <a:srgbClr val="00FFFF"/>
                </a:highlight>
              </a:rPr>
              <a:t>Proposed offline agreements:</a:t>
            </a:r>
            <a:endParaRPr lang="sv-SE" sz="2000" dirty="0">
              <a:highlight>
                <a:srgbClr val="00FFFF"/>
              </a:highlight>
            </a:endParaRPr>
          </a:p>
          <a:p>
            <a:pPr lvl="1"/>
            <a:r>
              <a:rPr lang="en-US" i="1" dirty="0"/>
              <a:t>When a UE is not configured with multi-CSI-PUCCH report,</a:t>
            </a:r>
            <a:endParaRPr lang="sv-SE" dirty="0"/>
          </a:p>
          <a:p>
            <a:pPr lvl="2"/>
            <a:r>
              <a:rPr lang="en-US" i="1" dirty="0"/>
              <a:t>When SR occasion and/or DL SPS HARQ-ACK and two non-overlapping CSI PUCCH resources contained in Resource A and Set X  (as defined in RAN1 #93 meeting) decided by the pseudo code in a slot</a:t>
            </a:r>
            <a:endParaRPr lang="sv-SE" dirty="0"/>
          </a:p>
          <a:p>
            <a:pPr lvl="3"/>
            <a:r>
              <a:rPr lang="en-US" i="1" dirty="0"/>
              <a:t>DL SPS HARQ-ACK/SR is multiplexed on the CSI PUCCH resource with higher priority, and CSI on the CSI PUCCH resource with lower priority is dropped</a:t>
            </a:r>
            <a:endParaRPr lang="sv-SE" dirty="0"/>
          </a:p>
          <a:p>
            <a:pPr lvl="4"/>
            <a:r>
              <a:rPr lang="en-US" i="1" dirty="0"/>
              <a:t>In case of presence of DL SPS HARQ-ACK, multiplexing occurs if the corresponding timeline requirement is met, otherwise, it is considered as an error case</a:t>
            </a:r>
          </a:p>
          <a:p>
            <a:pPr marL="0" indent="0">
              <a:buNone/>
            </a:pPr>
            <a:r>
              <a:rPr lang="en-US" sz="3200" i="1" dirty="0">
                <a:highlight>
                  <a:srgbClr val="FFFF00"/>
                </a:highlight>
              </a:rPr>
              <a:t>The next slides, presents proposals on the remaining issues for UCI multiplexing that were discussed in the follow-on offline sessions.</a:t>
            </a:r>
            <a:endParaRPr lang="sv-SE" sz="3200" dirty="0">
              <a:highlight>
                <a:srgbClr val="FFFF00"/>
              </a:highlight>
            </a:endParaRPr>
          </a:p>
          <a:p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51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485C4-6CC3-43F3-8695-3530E009A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5166D-61D2-49A3-BB16-566F9E494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891330" cy="4351338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highlight>
                  <a:srgbClr val="00FF00"/>
                </a:highlight>
              </a:rPr>
              <a:t>Agreements (RAN1#93):</a:t>
            </a:r>
            <a:endParaRPr lang="sv-SE" dirty="0">
              <a:highlight>
                <a:srgbClr val="00FF00"/>
              </a:highlight>
            </a:endParaRPr>
          </a:p>
          <a:p>
            <a:pPr lvl="1"/>
            <a:r>
              <a:rPr lang="en-US" dirty="0"/>
              <a:t>When a UE is configured for one PUCCH resource set for UCI transmission including HARQ-ACK, the UE is not expected to be provided with </a:t>
            </a:r>
            <a:r>
              <a:rPr lang="en-US" i="1" dirty="0" err="1"/>
              <a:t>simultanouesARQ</a:t>
            </a:r>
            <a:r>
              <a:rPr lang="en-US" i="1" dirty="0"/>
              <a:t>-ACK-CSI=TRUE.</a:t>
            </a:r>
            <a:endParaRPr lang="sv-SE" dirty="0"/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Question: </a:t>
            </a:r>
            <a:r>
              <a:rPr lang="en-US" dirty="0"/>
              <a:t>How to resolve </a:t>
            </a:r>
            <a:r>
              <a:rPr lang="en-US" u="sng" dirty="0"/>
              <a:t>overlapping between CSI and DL SPS AN/SR PUCCH resource</a:t>
            </a:r>
            <a:r>
              <a:rPr lang="en-US" dirty="0"/>
              <a:t>?</a:t>
            </a:r>
          </a:p>
          <a:p>
            <a:r>
              <a:rPr lang="en-US" dirty="0">
                <a:solidFill>
                  <a:srgbClr val="FF0000"/>
                </a:solidFill>
              </a:rPr>
              <a:t>Solution: </a:t>
            </a:r>
            <a:r>
              <a:rPr lang="en-US" dirty="0"/>
              <a:t>Aim for consistent behavior as compared to case of AN granted PDSCH overlaps with CSI when UE is configured with one PUCCH resource set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highlight>
                  <a:srgbClr val="FFFF00"/>
                </a:highlight>
              </a:rPr>
              <a:t>Alt 1: Multiplex DL SPS AN/SR on CSI resource based on the PUCCH/PUSCH overlapping framework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Revert previous agreement above</a:t>
            </a:r>
          </a:p>
          <a:p>
            <a:pPr lvl="2"/>
            <a:r>
              <a:rPr lang="en-US" dirty="0">
                <a:highlight>
                  <a:srgbClr val="FFFF00"/>
                </a:highlight>
              </a:rPr>
              <a:t>ZTE, E//, DCM, HW, </a:t>
            </a:r>
            <a:r>
              <a:rPr lang="en-US" dirty="0" err="1">
                <a:highlight>
                  <a:srgbClr val="FFFF00"/>
                </a:highlight>
              </a:rPr>
              <a:t>HiSilicon</a:t>
            </a:r>
            <a:r>
              <a:rPr lang="en-US" dirty="0">
                <a:highlight>
                  <a:srgbClr val="FFFF00"/>
                </a:highlight>
              </a:rPr>
              <a:t>, QC, Samsung, Intel, Vivo, MTK</a:t>
            </a:r>
          </a:p>
          <a:p>
            <a:pPr lvl="1"/>
            <a:r>
              <a:rPr lang="en-US" dirty="0"/>
              <a:t>Alt 2: Drop CSI and transmit DL SPS AN/SR</a:t>
            </a:r>
          </a:p>
          <a:p>
            <a:pPr lvl="2"/>
            <a:r>
              <a:rPr lang="en-US" dirty="0"/>
              <a:t>Keep previous agreement above</a:t>
            </a:r>
          </a:p>
          <a:p>
            <a:pPr lvl="2"/>
            <a:r>
              <a:rPr lang="en-US" dirty="0"/>
              <a:t>[LG]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50AD4B-B612-47F4-8D14-6DF8386F07B7}"/>
              </a:ext>
            </a:extLst>
          </p:cNvPr>
          <p:cNvSpPr/>
          <p:nvPr/>
        </p:nvSpPr>
        <p:spPr>
          <a:xfrm>
            <a:off x="8323972" y="1396915"/>
            <a:ext cx="2021305" cy="483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CSI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E58C160-5847-4A54-83AA-8134CD203F91}"/>
              </a:ext>
            </a:extLst>
          </p:cNvPr>
          <p:cNvSpPr/>
          <p:nvPr/>
        </p:nvSpPr>
        <p:spPr>
          <a:xfrm>
            <a:off x="7339389" y="2034586"/>
            <a:ext cx="2021305" cy="409074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AN (DL grant)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41681B-E73A-4E0C-9932-0B50EE56FBC9}"/>
              </a:ext>
            </a:extLst>
          </p:cNvPr>
          <p:cNvSpPr txBox="1"/>
          <p:nvPr/>
        </p:nvSpPr>
        <p:spPr>
          <a:xfrm>
            <a:off x="7141977" y="2492430"/>
            <a:ext cx="2940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Only one PUCCH resource set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E4537A-4557-4651-9BE3-FD9D0DFB8938}"/>
              </a:ext>
            </a:extLst>
          </p:cNvPr>
          <p:cNvSpPr txBox="1"/>
          <p:nvPr/>
        </p:nvSpPr>
        <p:spPr>
          <a:xfrm>
            <a:off x="9565229" y="1099301"/>
            <a:ext cx="5838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</a:rPr>
              <a:t>X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D763C60-DFCF-4643-B050-CD21CCF1C2D4}"/>
              </a:ext>
            </a:extLst>
          </p:cNvPr>
          <p:cNvGrpSpPr/>
          <p:nvPr/>
        </p:nvGrpSpPr>
        <p:grpSpPr>
          <a:xfrm>
            <a:off x="9427730" y="3214252"/>
            <a:ext cx="2643190" cy="3139821"/>
            <a:chOff x="6785556" y="3140663"/>
            <a:chExt cx="2643190" cy="3139821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FC27372-AEFE-4CF8-AEBF-B67A5D1BF78C}"/>
                </a:ext>
              </a:extLst>
            </p:cNvPr>
            <p:cNvSpPr/>
            <p:nvPr/>
          </p:nvSpPr>
          <p:spPr>
            <a:xfrm>
              <a:off x="7666122" y="5261820"/>
              <a:ext cx="1509962" cy="380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CSI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7C7F5BC-DA1F-43C0-8B2A-2BB95BF38A15}"/>
                </a:ext>
              </a:extLst>
            </p:cNvPr>
            <p:cNvSpPr/>
            <p:nvPr/>
          </p:nvSpPr>
          <p:spPr>
            <a:xfrm>
              <a:off x="7066549" y="5899491"/>
              <a:ext cx="1469599" cy="280936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DL SPS AN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7D4CB61-1225-4F15-AAE9-B36E5058B0B9}"/>
                </a:ext>
              </a:extLst>
            </p:cNvPr>
            <p:cNvSpPr/>
            <p:nvPr/>
          </p:nvSpPr>
          <p:spPr>
            <a:xfrm>
              <a:off x="7678154" y="3793087"/>
              <a:ext cx="1509962" cy="380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CSI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3FEA4CA-09BA-4DC6-8436-E528D766E498}"/>
                </a:ext>
              </a:extLst>
            </p:cNvPr>
            <p:cNvSpPr/>
            <p:nvPr/>
          </p:nvSpPr>
          <p:spPr>
            <a:xfrm>
              <a:off x="7066549" y="4430758"/>
              <a:ext cx="1469599" cy="280936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AN (DL grant)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DA96D1C-89F3-4AC3-B666-73470474965F}"/>
                </a:ext>
              </a:extLst>
            </p:cNvPr>
            <p:cNvSpPr txBox="1"/>
            <p:nvPr/>
          </p:nvSpPr>
          <p:spPr>
            <a:xfrm>
              <a:off x="7010524" y="4678487"/>
              <a:ext cx="2418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Only one PUCCH resource set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A40BCC0-B7D0-4282-8898-56B5216CD94E}"/>
                </a:ext>
              </a:extLst>
            </p:cNvPr>
            <p:cNvSpPr txBox="1"/>
            <p:nvPr/>
          </p:nvSpPr>
          <p:spPr>
            <a:xfrm>
              <a:off x="8598690" y="3140663"/>
              <a:ext cx="58381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EF4321D-7296-4A19-B1F7-264DD08BBF79}"/>
                </a:ext>
              </a:extLst>
            </p:cNvPr>
            <p:cNvSpPr txBox="1"/>
            <p:nvPr/>
          </p:nvSpPr>
          <p:spPr>
            <a:xfrm>
              <a:off x="8546551" y="4965461"/>
              <a:ext cx="58381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dirty="0">
                  <a:solidFill>
                    <a:srgbClr val="FF0000"/>
                  </a:solidFill>
                </a:rPr>
                <a:t>X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99A0B78-F0D3-46F0-93E3-765E34D31CBB}"/>
                </a:ext>
              </a:extLst>
            </p:cNvPr>
            <p:cNvSpPr/>
            <p:nvPr/>
          </p:nvSpPr>
          <p:spPr>
            <a:xfrm>
              <a:off x="6785556" y="3140663"/>
              <a:ext cx="2575138" cy="3139821"/>
            </a:xfrm>
            <a:prstGeom prst="roundRect">
              <a:avLst>
                <a:gd name="adj" fmla="val 2474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E63ABDF-D784-4523-8379-69D0A311BB9D}"/>
                </a:ext>
              </a:extLst>
            </p:cNvPr>
            <p:cNvSpPr txBox="1"/>
            <p:nvPr/>
          </p:nvSpPr>
          <p:spPr>
            <a:xfrm>
              <a:off x="7823774" y="3248643"/>
              <a:ext cx="6174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Alt 2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74ED495-B33C-4CC3-8985-D93A065B37EC}"/>
              </a:ext>
            </a:extLst>
          </p:cNvPr>
          <p:cNvGrpSpPr/>
          <p:nvPr/>
        </p:nvGrpSpPr>
        <p:grpSpPr>
          <a:xfrm>
            <a:off x="6674876" y="3215586"/>
            <a:ext cx="2612357" cy="3139821"/>
            <a:chOff x="9395161" y="3140662"/>
            <a:chExt cx="2612357" cy="313982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C104424-2A15-482F-B525-4583EEEF6DF2}"/>
                </a:ext>
              </a:extLst>
            </p:cNvPr>
            <p:cNvSpPr/>
            <p:nvPr/>
          </p:nvSpPr>
          <p:spPr>
            <a:xfrm>
              <a:off x="10244894" y="5265833"/>
              <a:ext cx="1509962" cy="380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CSI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CEF1A77-1859-4AE0-A918-B3FCBDCD72E1}"/>
                </a:ext>
              </a:extLst>
            </p:cNvPr>
            <p:cNvSpPr/>
            <p:nvPr/>
          </p:nvSpPr>
          <p:spPr>
            <a:xfrm>
              <a:off x="9645321" y="5903504"/>
              <a:ext cx="1469599" cy="280936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DL SPS AN</a:t>
              </a:r>
            </a:p>
          </p:txBody>
        </p:sp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FA031554-93FB-4549-B72B-4C5045531649}"/>
                </a:ext>
              </a:extLst>
            </p:cNvPr>
            <p:cNvSpPr/>
            <p:nvPr/>
          </p:nvSpPr>
          <p:spPr>
            <a:xfrm rot="16200000">
              <a:off x="10526843" y="5602770"/>
              <a:ext cx="428090" cy="243169"/>
            </a:xfrm>
            <a:prstGeom prst="rightArrow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3BB378-9CB4-479F-8A31-658A883F9903}"/>
                </a:ext>
              </a:extLst>
            </p:cNvPr>
            <p:cNvSpPr/>
            <p:nvPr/>
          </p:nvSpPr>
          <p:spPr>
            <a:xfrm>
              <a:off x="10256926" y="3797100"/>
              <a:ext cx="1509962" cy="380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CSI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143DBE-3B92-47C7-AF51-0C62D7D24FA3}"/>
                </a:ext>
              </a:extLst>
            </p:cNvPr>
            <p:cNvSpPr/>
            <p:nvPr/>
          </p:nvSpPr>
          <p:spPr>
            <a:xfrm>
              <a:off x="9645321" y="4434771"/>
              <a:ext cx="1469599" cy="280936"/>
            </a:xfrm>
            <a:prstGeom prst="rect">
              <a:avLst/>
            </a:prstGeom>
            <a:solidFill>
              <a:schemeClr val="accent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AN (DL grant)</a:t>
              </a:r>
            </a:p>
          </p:txBody>
        </p:sp>
        <p:sp>
          <p:nvSpPr>
            <p:cNvPr id="20" name="Arrow: Right 19">
              <a:extLst>
                <a:ext uri="{FF2B5EF4-FFF2-40B4-BE49-F238E27FC236}">
                  <a16:creationId xmlns:a16="http://schemas.microsoft.com/office/drawing/2014/main" id="{6EBC3AB3-C189-4FC8-82C3-0E0E4C70D724}"/>
                </a:ext>
              </a:extLst>
            </p:cNvPr>
            <p:cNvSpPr/>
            <p:nvPr/>
          </p:nvSpPr>
          <p:spPr>
            <a:xfrm rot="16200000">
              <a:off x="10526843" y="4134037"/>
              <a:ext cx="428090" cy="243169"/>
            </a:xfrm>
            <a:prstGeom prst="rightArrow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1DC0C2-052A-4CF6-8B83-66C84EE148B5}"/>
                </a:ext>
              </a:extLst>
            </p:cNvPr>
            <p:cNvSpPr txBox="1"/>
            <p:nvPr/>
          </p:nvSpPr>
          <p:spPr>
            <a:xfrm>
              <a:off x="9589296" y="4682500"/>
              <a:ext cx="2418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Only one PUCCH resource set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C0F7515-D007-4171-AC3D-37325C1CD14C}"/>
                </a:ext>
              </a:extLst>
            </p:cNvPr>
            <p:cNvSpPr/>
            <p:nvPr/>
          </p:nvSpPr>
          <p:spPr>
            <a:xfrm>
              <a:off x="9395161" y="3140662"/>
              <a:ext cx="2575138" cy="3139821"/>
            </a:xfrm>
            <a:prstGeom prst="roundRect">
              <a:avLst>
                <a:gd name="adj" fmla="val 2474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28327C4-E5D1-49E2-B98E-2FDE2A7AB970}"/>
                </a:ext>
              </a:extLst>
            </p:cNvPr>
            <p:cNvSpPr txBox="1"/>
            <p:nvPr/>
          </p:nvSpPr>
          <p:spPr>
            <a:xfrm flipH="1">
              <a:off x="10467692" y="3214251"/>
              <a:ext cx="8861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Alt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153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EC00-C7EC-4457-8BED-007651450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Proposal for Alt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F0FEC-2DB9-4930-9859-E31B590C6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(revert previous agreement)</a:t>
            </a:r>
          </a:p>
          <a:p>
            <a:pPr lvl="1"/>
            <a:r>
              <a:rPr lang="en-US" dirty="0"/>
              <a:t>When a UE is configured for one PUCCH resource set for UCI transmission including HARQ-ACK, if a PUCCH resource for HARQ-ACK corresponding to PDSCH scheduled by DCI overlaps with CSI PUCCH resource, the UE multiplexes the HARQ-ACK on the CSI PUCCH resource</a:t>
            </a:r>
            <a:r>
              <a:rPr lang="en-US" i="1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06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CC7C4-7B3E-4187-979E-FEE425F1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 SPS A/N overlapping with configured PUCCH/PUSCH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0F7D3-9AD5-4D52-BDE5-99A840033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1E0420-EAA1-4C9B-8DA8-5E0F70C8A72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53699" y="3434729"/>
          <a:ext cx="8128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06147558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91886659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14189542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26771515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561819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666706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PDSCH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PDSCH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PDSCH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CSI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6846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DE7C9F3-CFE9-465A-81B2-B86F66CE3F93}"/>
              </a:ext>
            </a:extLst>
          </p:cNvPr>
          <p:cNvSpPr/>
          <p:nvPr/>
        </p:nvSpPr>
        <p:spPr>
          <a:xfrm>
            <a:off x="1553699" y="3451337"/>
            <a:ext cx="225083" cy="337624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F693A1-33E9-4FA2-809D-F2EB4453E6BD}"/>
              </a:ext>
            </a:extLst>
          </p:cNvPr>
          <p:cNvSpPr/>
          <p:nvPr/>
        </p:nvSpPr>
        <p:spPr>
          <a:xfrm>
            <a:off x="8581293" y="2811001"/>
            <a:ext cx="1212949" cy="3708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SPS A/N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5416B3-1A4B-45EA-98C6-7020A5F36F71}"/>
              </a:ext>
            </a:extLst>
          </p:cNvPr>
          <p:cNvSpPr txBox="1"/>
          <p:nvPr/>
        </p:nvSpPr>
        <p:spPr>
          <a:xfrm>
            <a:off x="925043" y="4001294"/>
            <a:ext cx="1482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activation DCI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C903-FF52-4183-92C4-DFE1AF5C96D6}"/>
              </a:ext>
            </a:extLst>
          </p:cNvPr>
          <p:cNvCxnSpPr/>
          <p:nvPr/>
        </p:nvCxnSpPr>
        <p:spPr>
          <a:xfrm>
            <a:off x="8314006" y="2191869"/>
            <a:ext cx="0" cy="2361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1834B6-80D2-4373-80B6-7EC8327BCCC1}"/>
              </a:ext>
            </a:extLst>
          </p:cNvPr>
          <p:cNvCxnSpPr/>
          <p:nvPr/>
        </p:nvCxnSpPr>
        <p:spPr>
          <a:xfrm>
            <a:off x="5617086" y="2686929"/>
            <a:ext cx="0" cy="21101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2B776CE-EF26-466C-A456-95931CE17EFC}"/>
              </a:ext>
            </a:extLst>
          </p:cNvPr>
          <p:cNvCxnSpPr>
            <a:cxnSpLocks/>
          </p:cNvCxnSpPr>
          <p:nvPr/>
        </p:nvCxnSpPr>
        <p:spPr>
          <a:xfrm flipH="1">
            <a:off x="5652560" y="2811001"/>
            <a:ext cx="26614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5F5B872-E55C-4B56-89F4-59E85871B26F}"/>
              </a:ext>
            </a:extLst>
          </p:cNvPr>
          <p:cNvSpPr txBox="1"/>
          <p:nvPr/>
        </p:nvSpPr>
        <p:spPr>
          <a:xfrm>
            <a:off x="6867750" y="2437237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N1+X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CD8FA16-4C78-4364-8C0E-98FE76578C65}"/>
              </a:ext>
            </a:extLst>
          </p:cNvPr>
          <p:cNvSpPr/>
          <p:nvPr/>
        </p:nvSpPr>
        <p:spPr>
          <a:xfrm>
            <a:off x="1702191" y="2023235"/>
            <a:ext cx="7019778" cy="1324876"/>
          </a:xfrm>
          <a:custGeom>
            <a:avLst/>
            <a:gdLst>
              <a:gd name="connsiteX0" fmla="*/ 0 w 7019778"/>
              <a:gd name="connsiteY0" fmla="*/ 1324876 h 1324876"/>
              <a:gd name="connsiteX1" fmla="*/ 4037427 w 7019778"/>
              <a:gd name="connsiteY1" fmla="*/ 16580 h 1324876"/>
              <a:gd name="connsiteX2" fmla="*/ 7019778 w 7019778"/>
              <a:gd name="connsiteY2" fmla="*/ 705897 h 132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9778" h="1324876">
                <a:moveTo>
                  <a:pt x="0" y="1324876"/>
                </a:moveTo>
                <a:cubicBezTo>
                  <a:pt x="1433732" y="722309"/>
                  <a:pt x="2867464" y="119743"/>
                  <a:pt x="4037427" y="16580"/>
                </a:cubicBezTo>
                <a:cubicBezTo>
                  <a:pt x="5207390" y="-86583"/>
                  <a:pt x="6113584" y="309657"/>
                  <a:pt x="7019778" y="705897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DF2D7A-9EE5-45CC-9272-4FF53FDD4C2C}"/>
              </a:ext>
            </a:extLst>
          </p:cNvPr>
          <p:cNvSpPr/>
          <p:nvPr/>
        </p:nvSpPr>
        <p:spPr>
          <a:xfrm>
            <a:off x="8903283" y="4001294"/>
            <a:ext cx="1212949" cy="37084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SR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5DED3A-802E-4812-A495-A599DDB25764}"/>
              </a:ext>
            </a:extLst>
          </p:cNvPr>
          <p:cNvSpPr/>
          <p:nvPr/>
        </p:nvSpPr>
        <p:spPr>
          <a:xfrm>
            <a:off x="7948245" y="3238113"/>
            <a:ext cx="2675987" cy="14951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7E3D4D-504B-4498-9396-BBD273B68303}"/>
              </a:ext>
            </a:extLst>
          </p:cNvPr>
          <p:cNvSpPr txBox="1"/>
          <p:nvPr/>
        </p:nvSpPr>
        <p:spPr>
          <a:xfrm>
            <a:off x="7371470" y="4806600"/>
            <a:ext cx="361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Configured PUCCH/PUSCH resources</a:t>
            </a:r>
          </a:p>
        </p:txBody>
      </p:sp>
    </p:spTree>
    <p:extLst>
      <p:ext uri="{BB962C8B-B14F-4D97-AF65-F5344CB8AC3E}">
        <p14:creationId xmlns:p14="http://schemas.microsoft.com/office/powerpoint/2010/main" val="1874187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EC00-C7EC-4457-8BED-007651450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Proposal for Alt 1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F0FEC-2DB9-4930-9859-E31B590C6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(for DL SPS A/N)</a:t>
            </a:r>
          </a:p>
          <a:p>
            <a:pPr lvl="1"/>
            <a:r>
              <a:rPr lang="en-US" dirty="0"/>
              <a:t>When HARQ-ACK for SPS PDSCH overlaps with configured PUCCH resource(s) for CSI and/or SR and/or configured PUSCH in a slot, the UE multiplexes HARQ-ACK/SR with CSI on the CSI PUCCH resource if the timeline requirements for UCI multiplexing is satisfied.</a:t>
            </a:r>
          </a:p>
          <a:p>
            <a:pPr lvl="2"/>
            <a:r>
              <a:rPr lang="en-US" dirty="0"/>
              <a:t>the timeline requirement for UCI multiplexing on PUCCH or PUSCH is satisfied if the earliest symbol among these PUCCHs/PUSCH starts no earlier than N1+X symbols after the last symbol of SPS-PDSCH(s).</a:t>
            </a:r>
          </a:p>
          <a:p>
            <a:pPr lvl="4"/>
            <a:r>
              <a:rPr lang="en-US" sz="2200" dirty="0"/>
              <a:t>X is defined as agreed in RAN1#93.</a:t>
            </a:r>
            <a:endParaRPr lang="sv-SE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946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987E3-CB71-401A-B7F1-73A113A7B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Proposed TP for Alt 1 without timeline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75E24-4F12-422D-80B4-EB6C49623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fontAlgn="base" hangingPunct="0">
              <a:buNone/>
            </a:pPr>
            <a:r>
              <a:rPr lang="en-US" sz="2400" dirty="0"/>
              <a:t>-------------------------    End of text proposal to TS 38.213----------------------------</a:t>
            </a:r>
          </a:p>
          <a:p>
            <a:pPr marL="0" indent="0">
              <a:spcAft>
                <a:spcPts val="900"/>
              </a:spcAft>
              <a:buNone/>
            </a:pPr>
            <a:r>
              <a:rPr lang="en-US" sz="2400" b="1" dirty="0"/>
              <a:t>9.2.5.2 </a:t>
            </a:r>
            <a:r>
              <a:rPr lang="en-GB" sz="2400" b="1" dirty="0"/>
              <a:t>UE procedure for multiplexing HARQ-ACK/SR and CSI in a PUCCH</a:t>
            </a:r>
          </a:p>
          <a:p>
            <a:pPr marL="0" indent="0">
              <a:spcAft>
                <a:spcPts val="900"/>
              </a:spcAft>
              <a:buNone/>
            </a:pPr>
            <a:r>
              <a:rPr lang="en-US" sz="2400" dirty="0"/>
              <a:t>&lt;Unchanged text omitted&gt;</a:t>
            </a:r>
            <a:endParaRPr lang="en-GB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sz="2400" dirty="0">
                <a:latin typeface="Times New Roman" panose="02020603050405020304" pitchFamily="18" charset="0"/>
                <a:ea typeface="SimSun" panose="02010600030101010101" pitchFamily="2" charset="-122"/>
              </a:rPr>
              <a:t>If a UE has CSI reports and zero or more HARQ-ACK/SR information bits to transmit in a PUCCH where the HARQ-ACK, if any, is in response to a PDSCH reception without a corresponding PDCCH</a:t>
            </a:r>
            <a:r>
              <a:rPr lang="en-GB" sz="2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or the HARQ-ACK, if any, is in response to a PDSCH reception with a corresponding PDCCH  and the</a:t>
            </a:r>
            <a:r>
              <a:rPr lang="en-GB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UE is provided with only one set of PUCCH resources for transmission of HARQ-ACK information.</a:t>
            </a:r>
            <a:endParaRPr lang="sv-SE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/>
              <a:t>&lt;Unchanged text omitted&gt;</a:t>
            </a:r>
          </a:p>
          <a:p>
            <a:pPr marL="0" indent="0">
              <a:buNone/>
            </a:pPr>
            <a:r>
              <a:rPr lang="en-US" sz="2400" dirty="0"/>
              <a:t>-------------------------    End of text proposal to TS 38.213----------------------------</a:t>
            </a:r>
          </a:p>
          <a:p>
            <a:pPr marL="0" indent="0">
              <a:buNone/>
            </a:pPr>
            <a:endParaRPr lang="en-GB" sz="24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11478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EC00-C7EC-4457-8BED-007651450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Alt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F0FEC-2DB9-4930-9859-E31B590C6A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(for DL SPS)</a:t>
            </a:r>
          </a:p>
          <a:p>
            <a:pPr lvl="1"/>
            <a:r>
              <a:rPr lang="en-US" dirty="0"/>
              <a:t>When HARQ-ACK for SPS PDSCH overlaps with configured PUCCH resource(s) for CSI and/or SR and/or configured PUSCH in a slot, the UE drops CSI and transmits HARQ-ACK/SR.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59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CC7C4-7B3E-4187-979E-FEE425F1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Grant-based PUSCH overlapping with configured PUCCH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0F7D3-9AD5-4D52-BDE5-99A840033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1E0420-EAA1-4C9B-8DA8-5E0F70C8A7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605566"/>
              </p:ext>
            </p:extLst>
          </p:nvPr>
        </p:nvGraphicFramePr>
        <p:xfrm>
          <a:off x="1553699" y="3434729"/>
          <a:ext cx="812800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06147558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918866598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14189542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267715154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05618192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666706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6846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DE7C9F3-CFE9-465A-81B2-B86F66CE3F93}"/>
              </a:ext>
            </a:extLst>
          </p:cNvPr>
          <p:cNvSpPr/>
          <p:nvPr/>
        </p:nvSpPr>
        <p:spPr>
          <a:xfrm>
            <a:off x="1567768" y="3451337"/>
            <a:ext cx="225083" cy="33762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F693A1-33E9-4FA2-809D-F2EB4453E6BD}"/>
              </a:ext>
            </a:extLst>
          </p:cNvPr>
          <p:cNvSpPr/>
          <p:nvPr/>
        </p:nvSpPr>
        <p:spPr>
          <a:xfrm>
            <a:off x="8581293" y="2811001"/>
            <a:ext cx="1212949" cy="37084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PUSCH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5416B3-1A4B-45EA-98C6-7020A5F36F71}"/>
              </a:ext>
            </a:extLst>
          </p:cNvPr>
          <p:cNvSpPr txBox="1"/>
          <p:nvPr/>
        </p:nvSpPr>
        <p:spPr>
          <a:xfrm>
            <a:off x="925043" y="3916887"/>
            <a:ext cx="135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UL grant DCI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D0EC903-FF52-4183-92C4-DFE1AF5C96D6}"/>
              </a:ext>
            </a:extLst>
          </p:cNvPr>
          <p:cNvCxnSpPr/>
          <p:nvPr/>
        </p:nvCxnSpPr>
        <p:spPr>
          <a:xfrm>
            <a:off x="8314006" y="2191869"/>
            <a:ext cx="0" cy="2361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01834B6-80D2-4373-80B6-7EC8327BCCC1}"/>
              </a:ext>
            </a:extLst>
          </p:cNvPr>
          <p:cNvCxnSpPr/>
          <p:nvPr/>
        </p:nvCxnSpPr>
        <p:spPr>
          <a:xfrm>
            <a:off x="1800662" y="2686929"/>
            <a:ext cx="0" cy="21101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2B776CE-EF26-466C-A456-95931CE17EFC}"/>
              </a:ext>
            </a:extLst>
          </p:cNvPr>
          <p:cNvCxnSpPr>
            <a:cxnSpLocks/>
          </p:cNvCxnSpPr>
          <p:nvPr/>
        </p:nvCxnSpPr>
        <p:spPr>
          <a:xfrm flipH="1">
            <a:off x="1800662" y="2811001"/>
            <a:ext cx="638673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5F5B872-E55C-4B56-89F4-59E85871B26F}"/>
              </a:ext>
            </a:extLst>
          </p:cNvPr>
          <p:cNvSpPr txBox="1"/>
          <p:nvPr/>
        </p:nvSpPr>
        <p:spPr>
          <a:xfrm>
            <a:off x="5652560" y="2437237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N2+Y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CD8FA16-4C78-4364-8C0E-98FE76578C65}"/>
              </a:ext>
            </a:extLst>
          </p:cNvPr>
          <p:cNvSpPr/>
          <p:nvPr/>
        </p:nvSpPr>
        <p:spPr>
          <a:xfrm>
            <a:off x="1702191" y="2023235"/>
            <a:ext cx="7019778" cy="1324876"/>
          </a:xfrm>
          <a:custGeom>
            <a:avLst/>
            <a:gdLst>
              <a:gd name="connsiteX0" fmla="*/ 0 w 7019778"/>
              <a:gd name="connsiteY0" fmla="*/ 1324876 h 1324876"/>
              <a:gd name="connsiteX1" fmla="*/ 4037427 w 7019778"/>
              <a:gd name="connsiteY1" fmla="*/ 16580 h 1324876"/>
              <a:gd name="connsiteX2" fmla="*/ 7019778 w 7019778"/>
              <a:gd name="connsiteY2" fmla="*/ 705897 h 132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9778" h="1324876">
                <a:moveTo>
                  <a:pt x="0" y="1324876"/>
                </a:moveTo>
                <a:cubicBezTo>
                  <a:pt x="1433732" y="722309"/>
                  <a:pt x="2867464" y="119743"/>
                  <a:pt x="4037427" y="16580"/>
                </a:cubicBezTo>
                <a:cubicBezTo>
                  <a:pt x="5207390" y="-86583"/>
                  <a:pt x="6113584" y="309657"/>
                  <a:pt x="7019778" y="705897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DF2D7A-9EE5-45CC-9272-4FF53FDD4C2C}"/>
              </a:ext>
            </a:extLst>
          </p:cNvPr>
          <p:cNvSpPr/>
          <p:nvPr/>
        </p:nvSpPr>
        <p:spPr>
          <a:xfrm>
            <a:off x="8903283" y="4001294"/>
            <a:ext cx="1212949" cy="37084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5DED3A-802E-4812-A495-A599DDB25764}"/>
              </a:ext>
            </a:extLst>
          </p:cNvPr>
          <p:cNvSpPr/>
          <p:nvPr/>
        </p:nvSpPr>
        <p:spPr>
          <a:xfrm>
            <a:off x="7948245" y="3238113"/>
            <a:ext cx="2675987" cy="14951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7E3D4D-504B-4498-9396-BBD273B68303}"/>
              </a:ext>
            </a:extLst>
          </p:cNvPr>
          <p:cNvSpPr txBox="1"/>
          <p:nvPr/>
        </p:nvSpPr>
        <p:spPr>
          <a:xfrm>
            <a:off x="7695027" y="4806600"/>
            <a:ext cx="2887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Configured PUCCH resources</a:t>
            </a:r>
          </a:p>
        </p:txBody>
      </p:sp>
    </p:spTree>
    <p:extLst>
      <p:ext uri="{BB962C8B-B14F-4D97-AF65-F5344CB8AC3E}">
        <p14:creationId xmlns:p14="http://schemas.microsoft.com/office/powerpoint/2010/main" val="559496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</TotalTime>
  <Words>1074</Words>
  <Application>Microsoft Office PowerPoint</Application>
  <PresentationFormat>Widescreen</PresentationFormat>
  <Paragraphs>113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ＭＳ ゴシック</vt:lpstr>
      <vt:lpstr>ＭＳ 明朝</vt:lpstr>
      <vt:lpstr>SimSun</vt:lpstr>
      <vt:lpstr>Arial</vt:lpstr>
      <vt:lpstr>Calibri</vt:lpstr>
      <vt:lpstr>Calibri Light</vt:lpstr>
      <vt:lpstr>Times New Roman</vt:lpstr>
      <vt:lpstr>Office Theme</vt:lpstr>
      <vt:lpstr>PowerPoint Presentation</vt:lpstr>
      <vt:lpstr>Background</vt:lpstr>
      <vt:lpstr>Discussion</vt:lpstr>
      <vt:lpstr>Proposal for Alt 1</vt:lpstr>
      <vt:lpstr>PUCCH for SPS A/N overlapping with configured PUCCH/PUSCH </vt:lpstr>
      <vt:lpstr>Proposal for Alt 1 (continued)</vt:lpstr>
      <vt:lpstr>Proposed TP for Alt 1 without timeline check</vt:lpstr>
      <vt:lpstr>Proposal for Alt 2</vt:lpstr>
      <vt:lpstr>Grant-based PUSCH overlapping with configured PUCCH resources</vt:lpstr>
      <vt:lpstr>Proposal </vt:lpstr>
      <vt:lpstr>Grant-free PUSCH overlapping with configured PUCCH resources</vt:lpstr>
      <vt:lpstr>Proposal</vt:lpstr>
      <vt:lpstr>Multi-CSI resource and PUCCH resources for CSI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201</cp:revision>
  <dcterms:created xsi:type="dcterms:W3CDTF">2018-08-20T14:06:06Z</dcterms:created>
  <dcterms:modified xsi:type="dcterms:W3CDTF">2018-08-22T22:15:35Z</dcterms:modified>
</cp:coreProperties>
</file>