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2" r:id="rId1"/>
  </p:sldMasterIdLst>
  <p:notesMasterIdLst>
    <p:notesMasterId r:id="rId9"/>
  </p:notesMasterIdLst>
  <p:handoutMasterIdLst>
    <p:handoutMasterId r:id="rId10"/>
  </p:handoutMasterIdLst>
  <p:sldIdLst>
    <p:sldId id="545" r:id="rId2"/>
    <p:sldId id="560" r:id="rId3"/>
    <p:sldId id="561" r:id="rId4"/>
    <p:sldId id="562" r:id="rId5"/>
    <p:sldId id="563" r:id="rId6"/>
    <p:sldId id="564" r:id="rId7"/>
    <p:sldId id="537" r:id="rId8"/>
  </p:sldIdLst>
  <p:sldSz cx="9144000" cy="6858000" type="screen4x3"/>
  <p:notesSz cx="7099300" cy="10234613"/>
  <p:defaultTex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 xmlns:p15="http://schemas.microsoft.com/office/powerpoint/2012/main">
        <p15:guide id="1" orient="horz" pos="4065">
          <p15:clr>
            <a:srgbClr val="A4A3A4"/>
          </p15:clr>
        </p15:guide>
        <p15:guide id="2" orient="horz" pos="572">
          <p15:clr>
            <a:srgbClr val="A4A3A4"/>
          </p15:clr>
        </p15:guide>
        <p15:guide id="3" pos="5641">
          <p15:clr>
            <a:srgbClr val="A4A3A4"/>
          </p15:clr>
        </p15:guide>
        <p15:guide id="4" pos="113">
          <p15:clr>
            <a:srgbClr val="A4A3A4"/>
          </p15:clr>
        </p15:guide>
        <p15:guide id="5" pos="2880">
          <p15:clr>
            <a:srgbClr val="A4A3A4"/>
          </p15:clr>
        </p15:guide>
      </p15:sldGuideLst>
    </p:ext>
    <p:ext uri="{2D200454-40CA-4A62-9FC3-DE9A4176ACB9}">
      <p15:notesGuideLst xmlns="" xmlns:p15="http://schemas.microsoft.com/office/powerpoint/2012/main">
        <p15:guide id="1" orient="horz" pos="3223">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1BA12B"/>
    <a:srgbClr val="0000FF"/>
    <a:srgbClr val="FFFFCC"/>
    <a:srgbClr val="1782DB"/>
    <a:srgbClr val="706ABA"/>
    <a:srgbClr val="8B8807"/>
    <a:srgbClr val="C07000"/>
    <a:srgbClr val="DB4949"/>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75DCB02-9BB8-47FD-8907-85C794F793BA}" styleName="テーマ スタイル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12" autoAdjust="0"/>
    <p:restoredTop sz="97234" autoAdjust="0"/>
  </p:normalViewPr>
  <p:slideViewPr>
    <p:cSldViewPr>
      <p:cViewPr varScale="1">
        <p:scale>
          <a:sx n="96" d="100"/>
          <a:sy n="96" d="100"/>
        </p:scale>
        <p:origin x="-493" y="-78"/>
      </p:cViewPr>
      <p:guideLst>
        <p:guide orient="horz" pos="4065"/>
        <p:guide orient="horz" pos="572"/>
        <p:guide pos="5641"/>
        <p:guide pos="11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438"/>
    </p:cViewPr>
  </p:sorterViewPr>
  <p:notesViewPr>
    <p:cSldViewPr>
      <p:cViewPr varScale="1">
        <p:scale>
          <a:sx n="94" d="100"/>
          <a:sy n="94" d="100"/>
        </p:scale>
        <p:origin x="-2700" y="-102"/>
      </p:cViewPr>
      <p:guideLst>
        <p:guide orient="horz" pos="3223"/>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19" name="Rectangle 3"/>
          <p:cNvSpPr>
            <a:spLocks noGrp="1" noChangeArrowheads="1"/>
          </p:cNvSpPr>
          <p:nvPr>
            <p:ph type="dt" sz="quarter"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20"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endParaRPr lang="en-GB" altLang="ja-JP"/>
          </a:p>
        </p:txBody>
      </p:sp>
      <p:sp>
        <p:nvSpPr>
          <p:cNvPr id="393221"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B87FCF85-CCB6-420C-AA75-A79196640EEC}" type="slidenum">
              <a:rPr lang="en-GB" altLang="ja-JP"/>
              <a:pPr>
                <a:defRPr/>
              </a:pPr>
              <a:t>‹#›</a:t>
            </a:fld>
            <a:endParaRPr lang="en-GB" altLang="ja-JP"/>
          </a:p>
        </p:txBody>
      </p:sp>
      <p:pic>
        <p:nvPicPr>
          <p:cNvPr id="8198" name="図 6"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13983340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4022725"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r"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167939" name="Rectangle 3"/>
          <p:cNvSpPr>
            <a:spLocks noGrp="1" noChangeArrowheads="1"/>
          </p:cNvSpPr>
          <p:nvPr>
            <p:ph type="dt" idx="1"/>
          </p:nvPr>
        </p:nvSpPr>
        <p:spPr bwMode="auto">
          <a:xfrm>
            <a:off x="0" y="0"/>
            <a:ext cx="3076575" cy="51117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lvl1pPr algn="l" defTabSz="954712" fontAlgn="base">
              <a:defRPr sz="1200">
                <a:solidFill>
                  <a:schemeClr val="tx1"/>
                </a:solidFill>
                <a:latin typeface="Arial" charset="0"/>
                <a:ea typeface="ＭＳ Ｐゴシック" pitchFamily="50" charset="-128"/>
              </a:defRPr>
            </a:lvl1pPr>
          </a:lstStyle>
          <a:p>
            <a:pPr>
              <a:defRPr/>
            </a:pPr>
            <a:endParaRPr lang="en-US" altLang="ja-JP"/>
          </a:p>
        </p:txBody>
      </p:sp>
      <p:sp>
        <p:nvSpPr>
          <p:cNvPr id="7172" name="Rectangle 4"/>
          <p:cNvSpPr>
            <a:spLocks noGrp="1" noRot="1" noChangeAspect="1" noChangeArrowheads="1" noTextEdit="1"/>
          </p:cNvSpPr>
          <p:nvPr>
            <p:ph type="sldImg" idx="2"/>
          </p:nvPr>
        </p:nvSpPr>
        <p:spPr bwMode="auto">
          <a:xfrm>
            <a:off x="990600" y="766763"/>
            <a:ext cx="5119688" cy="3840162"/>
          </a:xfrm>
          <a:prstGeom prst="rect">
            <a:avLst/>
          </a:prstGeom>
          <a:noFill/>
          <a:ln w="9525">
            <a:solidFill>
              <a:srgbClr val="000000"/>
            </a:solidFill>
            <a:miter lim="800000"/>
            <a:headEnd/>
            <a:tailEnd/>
          </a:ln>
        </p:spPr>
      </p:sp>
      <p:sp>
        <p:nvSpPr>
          <p:cNvPr id="167941" name="Rectangle 5"/>
          <p:cNvSpPr>
            <a:spLocks noGrp="1" noChangeArrowheads="1"/>
          </p:cNvSpPr>
          <p:nvPr>
            <p:ph type="body" sz="quarter" idx="3"/>
          </p:nvPr>
        </p:nvSpPr>
        <p:spPr bwMode="auto">
          <a:xfrm>
            <a:off x="708025" y="4860925"/>
            <a:ext cx="5683250" cy="4606925"/>
          </a:xfrm>
          <a:prstGeom prst="rect">
            <a:avLst/>
          </a:prstGeom>
          <a:noFill/>
          <a:ln w="9525">
            <a:noFill/>
            <a:miter lim="800000"/>
            <a:headEnd/>
            <a:tailEnd/>
          </a:ln>
          <a:effectLst/>
        </p:spPr>
        <p:txBody>
          <a:bodyPr vert="horz" wrap="square" lIns="95457" tIns="47728" rIns="95457" bIns="47728"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5457" tIns="47728" rIns="95457" bIns="47728" numCol="1" anchor="b" anchorCtr="0" compatLnSpc="1">
            <a:prstTxWarp prst="textNoShape">
              <a:avLst/>
            </a:prstTxWarp>
          </a:bodyPr>
          <a:lstStyle>
            <a:lvl1pPr algn="l" defTabSz="954712" fontAlgn="base">
              <a:defRPr sz="1000">
                <a:solidFill>
                  <a:schemeClr val="tx1"/>
                </a:solidFill>
                <a:latin typeface="Arial" charset="0"/>
                <a:ea typeface="ＭＳ Ｐゴシック" pitchFamily="50" charset="-128"/>
              </a:defRPr>
            </a:lvl1pPr>
          </a:lstStyle>
          <a:p>
            <a:pPr>
              <a:defRPr/>
            </a:pPr>
            <a:r>
              <a:rPr lang="en-US" altLang="ja-JP"/>
              <a:t>Copyright 2010 FUJITSU LABORATORIES LTD.</a:t>
            </a:r>
          </a:p>
        </p:txBody>
      </p:sp>
      <p:sp>
        <p:nvSpPr>
          <p:cNvPr id="167943"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none" lIns="95457" tIns="47728" rIns="95457" bIns="47728" numCol="1" anchor="b" anchorCtr="0" compatLnSpc="1">
            <a:prstTxWarp prst="textNoShape">
              <a:avLst/>
            </a:prstTxWarp>
          </a:bodyPr>
          <a:lstStyle>
            <a:lvl1pPr algn="r" defTabSz="954712" fontAlgn="base">
              <a:defRPr sz="1000">
                <a:solidFill>
                  <a:schemeClr val="tx1"/>
                </a:solidFill>
                <a:latin typeface="Arial" charset="0"/>
                <a:ea typeface="ＭＳ Ｐゴシック" pitchFamily="50" charset="-128"/>
              </a:defRPr>
            </a:lvl1pPr>
          </a:lstStyle>
          <a:p>
            <a:pPr>
              <a:defRPr/>
            </a:pPr>
            <a:fld id="{26FB4BE2-03C4-455E-A212-B1E26B9BF1BD}" type="slidenum">
              <a:rPr lang="en-US" altLang="ja-JP"/>
              <a:pPr>
                <a:defRPr/>
              </a:pPr>
              <a:t>‹#›</a:t>
            </a:fld>
            <a:endParaRPr lang="en-US" altLang="ja-JP"/>
          </a:p>
        </p:txBody>
      </p:sp>
      <p:pic>
        <p:nvPicPr>
          <p:cNvPr id="7176" name="図 8" descr="SD_CONFMATE_JP2.emf"/>
          <p:cNvPicPr>
            <a:picLocks noChangeAspect="1"/>
          </p:cNvPicPr>
          <p:nvPr/>
        </p:nvPicPr>
        <p:blipFill>
          <a:blip r:embed="rId2"/>
          <a:srcRect/>
          <a:stretch>
            <a:fillRect/>
          </a:stretch>
        </p:blipFill>
        <p:spPr bwMode="auto">
          <a:xfrm>
            <a:off x="53975" y="53975"/>
            <a:ext cx="847725" cy="188913"/>
          </a:xfrm>
          <a:prstGeom prst="rect">
            <a:avLst/>
          </a:prstGeom>
          <a:noFill/>
          <a:ln w="9525">
            <a:noFill/>
            <a:miter lim="800000"/>
            <a:headEnd/>
            <a:tailEnd/>
          </a:ln>
        </p:spPr>
      </p:pic>
    </p:spTree>
    <p:extLst>
      <p:ext uri="{BB962C8B-B14F-4D97-AF65-F5344CB8AC3E}">
        <p14:creationId xmlns:p14="http://schemas.microsoft.com/office/powerpoint/2010/main" val="256644381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6"/>
          <p:cNvSpPr>
            <a:spLocks noGrp="1" noChangeArrowheads="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10242" name="Rectangle 7"/>
          <p:cNvSpPr>
            <a:spLocks noGrp="1" noChangeArrowheads="1"/>
          </p:cNvSpPr>
          <p:nvPr>
            <p:ph type="sldNum" sz="quarter" idx="5"/>
          </p:nvPr>
        </p:nvSpPr>
        <p:spPr>
          <a:noFill/>
        </p:spPr>
        <p:txBody>
          <a:bodyPr/>
          <a:lstStyle/>
          <a:p>
            <a:pPr defTabSz="954088"/>
            <a:fld id="{F5357AD5-C38B-43EE-B8DF-546C6C077383}" type="slidenum">
              <a:rPr lang="en-US" altLang="ja-JP" smtClean="0">
                <a:ea typeface="ＭＳ Ｐゴシック" charset="-128"/>
              </a:rPr>
              <a:pPr defTabSz="954088"/>
              <a:t>1</a:t>
            </a:fld>
            <a:endParaRPr lang="en-US" altLang="ja-JP" smtClean="0">
              <a:ea typeface="ＭＳ Ｐゴシック" charset="-128"/>
            </a:endParaRPr>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GB" altLang="ja-JP" smtClean="0">
              <a:ea typeface="ＭＳ Ｐ明朝" pitchFamily="18" charset="-128"/>
            </a:endParaRPr>
          </a:p>
        </p:txBody>
      </p:sp>
    </p:spTree>
    <p:extLst>
      <p:ext uri="{BB962C8B-B14F-4D97-AF65-F5344CB8AC3E}">
        <p14:creationId xmlns:p14="http://schemas.microsoft.com/office/powerpoint/2010/main" val="762292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スライド イメージ プレースホルダ 1"/>
          <p:cNvSpPr>
            <a:spLocks noGrp="1" noRot="1" noChangeAspect="1" noTextEdit="1"/>
          </p:cNvSpPr>
          <p:nvPr>
            <p:ph type="sldImg"/>
          </p:nvPr>
        </p:nvSpPr>
        <p:spPr>
          <a:ln/>
        </p:spPr>
      </p:sp>
      <p:sp>
        <p:nvSpPr>
          <p:cNvPr id="20482" name="ノート プレースホルダ 2"/>
          <p:cNvSpPr>
            <a:spLocks noGrp="1"/>
          </p:cNvSpPr>
          <p:nvPr>
            <p:ph type="body" idx="1"/>
          </p:nvPr>
        </p:nvSpPr>
        <p:spPr>
          <a:noFill/>
          <a:ln/>
        </p:spPr>
        <p:txBody>
          <a:bodyPr/>
          <a:lstStyle/>
          <a:p>
            <a:endParaRPr lang="ja-JP" altLang="en-US" smtClean="0">
              <a:ea typeface="ＭＳ Ｐ明朝" pitchFamily="18" charset="-128"/>
            </a:endParaRPr>
          </a:p>
        </p:txBody>
      </p:sp>
      <p:sp>
        <p:nvSpPr>
          <p:cNvPr id="20483" name="フッター プレースホルダ 3"/>
          <p:cNvSpPr>
            <a:spLocks noGrp="1"/>
          </p:cNvSpPr>
          <p:nvPr>
            <p:ph type="ftr" sz="quarter" idx="4"/>
          </p:nvPr>
        </p:nvSpPr>
        <p:spPr>
          <a:noFill/>
        </p:spPr>
        <p:txBody>
          <a:bodyPr/>
          <a:lstStyle/>
          <a:p>
            <a:pPr defTabSz="954088"/>
            <a:r>
              <a:rPr lang="en-US" altLang="ja-JP" smtClean="0">
                <a:ea typeface="ＭＳ Ｐゴシック" charset="-128"/>
              </a:rPr>
              <a:t>Copyright 2010 FUJITSU LABORATORIES LTD.</a:t>
            </a:r>
          </a:p>
        </p:txBody>
      </p:sp>
      <p:sp>
        <p:nvSpPr>
          <p:cNvPr id="20484" name="スライド番号プレースホルダ 4"/>
          <p:cNvSpPr>
            <a:spLocks noGrp="1"/>
          </p:cNvSpPr>
          <p:nvPr>
            <p:ph type="sldNum" sz="quarter" idx="5"/>
          </p:nvPr>
        </p:nvSpPr>
        <p:spPr>
          <a:noFill/>
        </p:spPr>
        <p:txBody>
          <a:bodyPr/>
          <a:lstStyle/>
          <a:p>
            <a:pPr defTabSz="954088"/>
            <a:fld id="{5E98CC2B-BC58-47A8-9985-02B2AF819AE0}" type="slidenum">
              <a:rPr lang="en-US" altLang="ja-JP" smtClean="0">
                <a:ea typeface="ＭＳ Ｐゴシック" charset="-128"/>
              </a:rPr>
              <a:pPr defTabSz="954088"/>
              <a:t>7</a:t>
            </a:fld>
            <a:endParaRPr lang="en-US" altLang="ja-JP" smtClean="0">
              <a:ea typeface="ＭＳ Ｐゴシック" charset="-128"/>
            </a:endParaRPr>
          </a:p>
        </p:txBody>
      </p:sp>
    </p:spTree>
    <p:extLst>
      <p:ext uri="{BB962C8B-B14F-4D97-AF65-F5344CB8AC3E}">
        <p14:creationId xmlns:p14="http://schemas.microsoft.com/office/powerpoint/2010/main" val="2910054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pic>
        <p:nvPicPr>
          <p:cNvPr id="4" name="Picture 45" descr="TitleRed_L150"/>
          <p:cNvPicPr>
            <a:picLocks noChangeAspect="1" noChangeArrowheads="1"/>
          </p:cNvPicPr>
          <p:nvPr userDrawn="1"/>
        </p:nvPicPr>
        <p:blipFill>
          <a:blip r:embed="rId2"/>
          <a:srcRect/>
          <a:stretch>
            <a:fillRect/>
          </a:stretch>
        </p:blipFill>
        <p:spPr bwMode="gray">
          <a:xfrm>
            <a:off x="0" y="0"/>
            <a:ext cx="9144000" cy="4852988"/>
          </a:xfrm>
          <a:prstGeom prst="rect">
            <a:avLst/>
          </a:prstGeom>
          <a:noFill/>
          <a:ln w="9525">
            <a:noFill/>
            <a:miter lim="800000"/>
            <a:headEnd/>
            <a:tailEnd/>
          </a:ln>
        </p:spPr>
      </p:pic>
      <p:grpSp>
        <p:nvGrpSpPr>
          <p:cNvPr id="5" name="Group 48"/>
          <p:cNvGrpSpPr>
            <a:grpSpLocks noChangeAspect="1"/>
          </p:cNvGrpSpPr>
          <p:nvPr userDrawn="1"/>
        </p:nvGrpSpPr>
        <p:grpSpPr bwMode="auto">
          <a:xfrm>
            <a:off x="7308850" y="185738"/>
            <a:ext cx="1647825" cy="920750"/>
            <a:chOff x="4604" y="117"/>
            <a:chExt cx="1038" cy="580"/>
          </a:xfrm>
        </p:grpSpPr>
        <p:sp>
          <p:nvSpPr>
            <p:cNvPr id="6" name="AutoShape 47"/>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r>
              <a:rPr lang="ja-JP" altLang="en-US" dirty="0"/>
              <a:t>マスタ サブタイトルの書式設定</a:t>
            </a:r>
          </a:p>
        </p:txBody>
      </p:sp>
      <p:sp>
        <p:nvSpPr>
          <p:cNvPr id="647174" name="Rectangle 6"/>
          <p:cNvSpPr>
            <a:spLocks noGrp="1" noChangeArrowheads="1"/>
          </p:cNvSpPr>
          <p:nvPr>
            <p:ph type="ctrTitle"/>
          </p:nvPr>
        </p:nvSpPr>
        <p:spPr>
          <a:xfrm>
            <a:off x="323850" y="1738313"/>
            <a:ext cx="7920038" cy="2361600"/>
          </a:xfrm>
        </p:spPr>
        <p:txBody>
          <a:bodyPr anchor="b"/>
          <a:lstStyle>
            <a:lvl1pPr>
              <a:defRPr sz="4400">
                <a:solidFill>
                  <a:srgbClr val="FFFFFF"/>
                </a:solidFill>
              </a:defRPr>
            </a:lvl1pPr>
          </a:lstStyle>
          <a:p>
            <a:r>
              <a:rPr lang="en-US" altLang="ja-JP" dirty="0"/>
              <a:t/>
            </a:r>
            <a:br>
              <a:rPr lang="en-US" altLang="ja-JP" dirty="0"/>
            </a:br>
            <a:r>
              <a:rPr lang="ja-JP" altLang="en-US" dirty="0"/>
              <a:t>マスタ タイトルの書式設定</a:t>
            </a:r>
            <a:endParaRPr lang="de-DE" altLang="ja-JP" dirty="0"/>
          </a:p>
        </p:txBody>
      </p:sp>
      <p:sp>
        <p:nvSpPr>
          <p:cNvPr id="38" name="Rectangle 7"/>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3"/>
          <p:cNvSpPr>
            <a:spLocks noGrp="1" noChangeArrowheads="1"/>
          </p:cNvSpPr>
          <p:nvPr>
            <p:ph type="ftr" sz="quarter" idx="10"/>
          </p:nvPr>
        </p:nvSpPr>
        <p:spPr/>
        <p:txBody>
          <a:bodyPr/>
          <a:lstStyle>
            <a:lvl1pPr>
              <a:defRPr/>
            </a:lvl1pPr>
          </a:lstStyle>
          <a:p>
            <a:r>
              <a:rPr lang="en-US" altLang="ja-JP" smtClean="0"/>
              <a:t>Copyright 2018 FUJITSU LABORATORIES LTD.</a:t>
            </a:r>
            <a:endParaRPr lang="de-DE" altLang="ja-JP"/>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pPr>
                <a:defRPr/>
              </a:pPr>
              <a:t>‹#›</a:t>
            </a:fld>
            <a:endParaRPr lang="de-DE" altLang="ja-JP"/>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ujitsuロ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userDrawn="1"/>
        </p:nvSpPr>
        <p:spPr bwMode="gray">
          <a:xfrm>
            <a:off x="360363" y="3789363"/>
            <a:ext cx="8280400" cy="2519362"/>
          </a:xfrm>
          <a:prstGeom prst="rect">
            <a:avLst/>
          </a:prstGeom>
          <a:noFill/>
          <a:ln w="9525">
            <a:noFill/>
            <a:miter lim="800000"/>
            <a:headEnd/>
            <a:tailEnd/>
          </a:ln>
        </p:spPr>
        <p:txBody>
          <a:bodyPr lIns="0" tIns="0" rIns="0" bIns="0"/>
          <a:lstStyle/>
          <a:p>
            <a:pPr indent="304800" defTabSz="457200">
              <a:spcBef>
                <a:spcPct val="10000"/>
              </a:spcBef>
              <a:spcAft>
                <a:spcPct val="10000"/>
              </a:spcAft>
              <a:buClr>
                <a:srgbClr val="87867E"/>
              </a:buClr>
              <a:buFont typeface="Wingdings" pitchFamily="2" charset="2"/>
              <a:buChar char="n"/>
              <a:defRPr/>
            </a:pPr>
            <a:endParaRPr lang="ja-JP" altLang="de-DE" sz="2800" dirty="0">
              <a:latin typeface="Arial" charset="0"/>
              <a:ea typeface="ＭＳ Ｐゴシック" pitchFamily="50" charset="-128"/>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4" descr="ContentGray20_L150"/>
          <p:cNvPicPr>
            <a:picLocks noChangeAspect="1" noChangeArrowheads="1"/>
          </p:cNvPicPr>
          <p:nvPr userDrawn="1"/>
        </p:nvPicPr>
        <p:blipFill>
          <a:blip r:embed="rId5"/>
          <a:srcRect/>
          <a:stretch>
            <a:fillRect/>
          </a:stretch>
        </p:blipFill>
        <p:spPr bwMode="gray">
          <a:xfrm>
            <a:off x="0" y="0"/>
            <a:ext cx="9144000" cy="1073150"/>
          </a:xfrm>
          <a:prstGeom prst="rect">
            <a:avLst/>
          </a:prstGeom>
          <a:noFill/>
          <a:ln w="9525">
            <a:noFill/>
            <a:miter lim="800000"/>
            <a:headEnd/>
            <a:tailEnd/>
          </a:ln>
        </p:spPr>
      </p:pic>
      <p:sp>
        <p:nvSpPr>
          <p:cNvPr id="646147" name="Rectangle 3"/>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a:defRPr kumimoji="0" sz="800">
                <a:solidFill>
                  <a:schemeClr val="tx1"/>
                </a:solidFill>
                <a:latin typeface="Arial" charset="0"/>
              </a:defRPr>
            </a:lvl1pPr>
          </a:lstStyle>
          <a:p>
            <a:r>
              <a:rPr lang="en-US" altLang="ja-JP" smtClean="0"/>
              <a:t>Copyright 2018 FUJITSU LABORATORIES LTD.</a:t>
            </a:r>
            <a:endParaRPr lang="de-DE" altLang="ja-JP"/>
          </a:p>
        </p:txBody>
      </p:sp>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50" name="Rectangle 6"/>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tx1"/>
                </a:solidFill>
                <a:latin typeface="+mn-lt"/>
                <a:ea typeface="ＭＳ Ｐゴシック" pitchFamily="50" charset="-128"/>
              </a:defRPr>
            </a:lvl1pPr>
          </a:lstStyle>
          <a:p>
            <a:pPr>
              <a:defRPr/>
            </a:pPr>
            <a:fld id="{90A2944E-8D73-4226-A567-87DDE47F2CA8}" type="slidenum">
              <a:rPr lang="ja-JP" altLang="de-DE"/>
              <a:pPr>
                <a:defRPr/>
              </a:pPr>
              <a:t>‹#›</a:t>
            </a:fld>
            <a:endParaRPr lang="de-DE" altLang="ja-JP"/>
          </a:p>
        </p:txBody>
      </p:sp>
      <p:sp>
        <p:nvSpPr>
          <p:cNvPr id="1030"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1"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188913" y="6675438"/>
            <a:ext cx="1835150" cy="152400"/>
          </a:xfrm>
          <a:prstGeom prst="rect">
            <a:avLst/>
          </a:prstGeom>
          <a:noFill/>
          <a:ln w="9525">
            <a:noFill/>
            <a:miter lim="800000"/>
            <a:headEnd/>
            <a:tailEnd/>
          </a:ln>
          <a:effectLst/>
        </p:spPr>
        <p:txBody>
          <a:bodyPr lIns="0" tIns="0" rIns="0" bIns="0" anchor="b">
            <a:spAutoFit/>
          </a:bodyPr>
          <a:lstStyle/>
          <a:p>
            <a:pPr>
              <a:spcBef>
                <a:spcPct val="50000"/>
              </a:spcBef>
              <a:defRPr/>
            </a:pPr>
            <a:r>
              <a:rPr kumimoji="0" lang="en-US" altLang="ja-JP" sz="1000" b="1">
                <a:solidFill>
                  <a:schemeClr val="tx1"/>
                </a:solidFill>
                <a:latin typeface="Arial" charset="0"/>
                <a:ea typeface="ＭＳ Ｐゴシック" pitchFamily="50" charset="-128"/>
              </a:rPr>
              <a:t> </a:t>
            </a:r>
          </a:p>
        </p:txBody>
      </p:sp>
      <p:grpSp>
        <p:nvGrpSpPr>
          <p:cNvPr id="1033" name="Group 19"/>
          <p:cNvGrpSpPr>
            <a:grpSpLocks noChangeAspect="1"/>
          </p:cNvGrpSpPr>
          <p:nvPr userDrawn="1"/>
        </p:nvGrpSpPr>
        <p:grpSpPr bwMode="auto">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4" name="Freeform 20"/>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5" name="Freeform 21"/>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6" name="Freeform 22"/>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7" name="Freeform 23"/>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8" name="Freeform 24"/>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9" name="Freeform 25"/>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0" name="Freeform 26"/>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71" name="Freeform 27"/>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2" r:id="rId3"/>
  </p:sldLayoutIdLs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subTitle" idx="1"/>
            <p:custDataLst>
              <p:tags r:id="rId1"/>
            </p:custDataLst>
          </p:nvPr>
        </p:nvSpPr>
        <p:spPr/>
        <p:txBody>
          <a:bodyPr/>
          <a:lstStyle/>
          <a:p>
            <a:pPr eaLnBrk="1" hangingPunct="1"/>
            <a:r>
              <a:rPr lang="en-US" altLang="ja-JP" b="1" dirty="0"/>
              <a:t>3GPP TSG-RAN WG1 </a:t>
            </a:r>
            <a:r>
              <a:rPr lang="en-US" altLang="ja-JP" b="1" dirty="0" smtClean="0"/>
              <a:t>Meeting#94</a:t>
            </a:r>
          </a:p>
          <a:p>
            <a:pPr eaLnBrk="1" hangingPunct="1"/>
            <a:r>
              <a:rPr lang="en-US" altLang="ja-JP" b="1" dirty="0"/>
              <a:t>Gothenburg, Sweden, 20</a:t>
            </a:r>
            <a:r>
              <a:rPr lang="en-US" altLang="ja-JP" b="1" baseline="30000" dirty="0"/>
              <a:t>th</a:t>
            </a:r>
            <a:r>
              <a:rPr lang="en-US" altLang="ja-JP" b="1" dirty="0"/>
              <a:t> - 24</a:t>
            </a:r>
            <a:r>
              <a:rPr lang="en-US" altLang="ja-JP" b="1" baseline="30000" dirty="0"/>
              <a:t>th</a:t>
            </a:r>
            <a:r>
              <a:rPr lang="en-US" altLang="ja-JP" b="1" dirty="0"/>
              <a:t> August </a:t>
            </a:r>
            <a:r>
              <a:rPr lang="en-US" altLang="ja-JP" b="1" dirty="0" smtClean="0"/>
              <a:t>2018</a:t>
            </a:r>
          </a:p>
          <a:p>
            <a:pPr eaLnBrk="1" hangingPunct="1"/>
            <a:r>
              <a:rPr lang="en-US" altLang="ja-JP" b="1" dirty="0" smtClean="0"/>
              <a:t>R1-1808299</a:t>
            </a:r>
            <a:endParaRPr lang="ja-JP" altLang="en-US" b="1" dirty="0"/>
          </a:p>
        </p:txBody>
      </p:sp>
      <p:sp>
        <p:nvSpPr>
          <p:cNvPr id="9218" name="Rectangle 2"/>
          <p:cNvSpPr>
            <a:spLocks noGrp="1" noChangeArrowheads="1"/>
          </p:cNvSpPr>
          <p:nvPr>
            <p:ph type="ctrTitle"/>
          </p:nvPr>
        </p:nvSpPr>
        <p:spPr>
          <a:xfrm>
            <a:off x="323850" y="1738313"/>
            <a:ext cx="8424614" cy="2362200"/>
          </a:xfrm>
        </p:spPr>
        <p:txBody>
          <a:bodyPr/>
          <a:lstStyle/>
          <a:p>
            <a:pPr eaLnBrk="1" hangingPunct="1"/>
            <a:r>
              <a:rPr lang="en-US" altLang="ja-JP" b="1" dirty="0"/>
              <a:t>Discussion on </a:t>
            </a:r>
            <a:r>
              <a:rPr lang="en-US" altLang="ja-JP" b="1" dirty="0" err="1"/>
              <a:t>Sidelink</a:t>
            </a:r>
            <a:r>
              <a:rPr lang="en-US" altLang="ja-JP" b="1" dirty="0"/>
              <a:t> Bi-mode Transmission in NR-V2X</a:t>
            </a:r>
            <a:endParaRPr lang="ja-JP" altLang="en-US" b="1" dirty="0"/>
          </a:p>
        </p:txBody>
      </p:sp>
    </p:spTree>
    <p:extLst>
      <p:ext uri="{BB962C8B-B14F-4D97-AF65-F5344CB8AC3E}">
        <p14:creationId xmlns:p14="http://schemas.microsoft.com/office/powerpoint/2010/main" val="1966044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a:t>Introduction</a:t>
            </a:r>
            <a:endParaRPr kumimoji="1" lang="ja-JP" altLang="en-US" dirty="0"/>
          </a:p>
        </p:txBody>
      </p:sp>
      <p:sp>
        <p:nvSpPr>
          <p:cNvPr id="3" name="コンテンツ プレースホルダー 2"/>
          <p:cNvSpPr>
            <a:spLocks noGrp="1"/>
          </p:cNvSpPr>
          <p:nvPr>
            <p:ph idx="1"/>
          </p:nvPr>
        </p:nvSpPr>
        <p:spPr>
          <a:xfrm>
            <a:off x="321692" y="869951"/>
            <a:ext cx="8624794" cy="758849"/>
          </a:xfrm>
        </p:spPr>
        <p:txBody>
          <a:bodyPr/>
          <a:lstStyle/>
          <a:p>
            <a:r>
              <a:rPr lang="en-US" altLang="ja-JP" sz="2000" dirty="0"/>
              <a:t>In RAN #80 meeting, the new SID NR-V2X has been agreed with the objective 1 [1], as follows</a:t>
            </a:r>
            <a:endParaRPr kumimoji="1" lang="ja-JP" altLang="en-US" sz="20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2</a:t>
            </a:fld>
            <a:endParaRPr lang="de-DE" altLang="ja-JP"/>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8" name="コンテンツ プレースホルダー 2"/>
          <p:cNvSpPr txBox="1">
            <a:spLocks/>
          </p:cNvSpPr>
          <p:nvPr/>
        </p:nvSpPr>
        <p:spPr bwMode="gray">
          <a:xfrm>
            <a:off x="317689" y="3739892"/>
            <a:ext cx="8624794"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2"/>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2"/>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2"/>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2"/>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2"/>
              </a:buBlip>
              <a:defRPr kumimoji="1" sz="2000">
                <a:solidFill>
                  <a:srgbClr val="000000"/>
                </a:solidFill>
                <a:latin typeface="+mn-lt"/>
                <a:ea typeface="+mn-ea"/>
                <a:cs typeface="+mn-cs"/>
              </a:defRPr>
            </a:lvl9pPr>
          </a:lstStyle>
          <a:p>
            <a:pPr>
              <a:lnSpc>
                <a:spcPct val="80000"/>
              </a:lnSpc>
            </a:pPr>
            <a:r>
              <a:rPr lang="en-US" altLang="ja-JP" sz="2000" dirty="0"/>
              <a:t>Use case </a:t>
            </a:r>
            <a:r>
              <a:rPr lang="en-US" altLang="ja-JP" sz="2000" dirty="0" smtClean="0"/>
              <a:t>groups</a:t>
            </a:r>
            <a:r>
              <a:rPr lang="ja-JP" altLang="en-US" sz="2000" dirty="0"/>
              <a:t> </a:t>
            </a:r>
            <a:r>
              <a:rPr lang="en-US" altLang="ja-JP" sz="2000" dirty="0" smtClean="0"/>
              <a:t>in NR-V2X</a:t>
            </a:r>
          </a:p>
          <a:p>
            <a:pPr lvl="1">
              <a:lnSpc>
                <a:spcPct val="80000"/>
              </a:lnSpc>
            </a:pPr>
            <a:r>
              <a:rPr lang="en-GB" altLang="ja-JP" sz="1800" dirty="0"/>
              <a:t>Vehicle platooning</a:t>
            </a:r>
            <a:r>
              <a:rPr lang="en-US" altLang="ja-JP" sz="1800" dirty="0"/>
              <a:t>, advanced driving, extended sensors, remote driving</a:t>
            </a:r>
          </a:p>
          <a:p>
            <a:pPr lvl="1">
              <a:lnSpc>
                <a:spcPct val="80000"/>
              </a:lnSpc>
            </a:pPr>
            <a:r>
              <a:rPr lang="en-US" altLang="ja-JP" sz="1800" dirty="0"/>
              <a:t>Stringent requirements: the maximum end-to-end </a:t>
            </a:r>
            <a:r>
              <a:rPr lang="en-US" altLang="ja-JP" sz="1800" dirty="0">
                <a:solidFill>
                  <a:schemeClr val="tx1"/>
                </a:solidFill>
              </a:rPr>
              <a:t>latency of </a:t>
            </a:r>
            <a:r>
              <a:rPr lang="en-US" altLang="ja-JP" sz="1800" dirty="0">
                <a:solidFill>
                  <a:srgbClr val="FF0000"/>
                </a:solidFill>
              </a:rPr>
              <a:t>3-10ms</a:t>
            </a:r>
            <a:r>
              <a:rPr lang="en-US" altLang="ja-JP" sz="1800" dirty="0">
                <a:solidFill>
                  <a:schemeClr val="tx1"/>
                </a:solidFill>
              </a:rPr>
              <a:t>, </a:t>
            </a:r>
            <a:r>
              <a:rPr lang="en-US" altLang="ja-JP" sz="1800" dirty="0"/>
              <a:t>the reliability </a:t>
            </a:r>
            <a:r>
              <a:rPr lang="en-US" altLang="ja-JP" sz="1800" dirty="0">
                <a:solidFill>
                  <a:schemeClr val="tx1"/>
                </a:solidFill>
              </a:rPr>
              <a:t>of </a:t>
            </a:r>
            <a:r>
              <a:rPr lang="en-US" altLang="ja-JP" sz="1800" dirty="0">
                <a:solidFill>
                  <a:srgbClr val="FF0000"/>
                </a:solidFill>
              </a:rPr>
              <a:t>99.99-99.999%</a:t>
            </a:r>
            <a:r>
              <a:rPr lang="en-US" altLang="ja-JP" sz="1800" dirty="0">
                <a:solidFill>
                  <a:schemeClr val="tx1"/>
                </a:solidFill>
              </a:rPr>
              <a:t>, the </a:t>
            </a:r>
            <a:r>
              <a:rPr lang="en-US" altLang="ja-JP" sz="1800" dirty="0"/>
              <a:t>packet size </a:t>
            </a:r>
            <a:r>
              <a:rPr lang="en-US" altLang="ja-JP" sz="1800" dirty="0">
                <a:solidFill>
                  <a:schemeClr val="tx1"/>
                </a:solidFill>
              </a:rPr>
              <a:t>up to 60000 </a:t>
            </a:r>
            <a:r>
              <a:rPr lang="en-US" altLang="ja-JP" sz="1800" dirty="0" smtClean="0">
                <a:solidFill>
                  <a:schemeClr val="tx1"/>
                </a:solidFill>
              </a:rPr>
              <a:t>bytes</a:t>
            </a:r>
          </a:p>
          <a:p>
            <a:pPr>
              <a:lnSpc>
                <a:spcPct val="80000"/>
              </a:lnSpc>
            </a:pPr>
            <a:r>
              <a:rPr lang="en-US" altLang="ja-JP" sz="2000" dirty="0" smtClean="0"/>
              <a:t>Enhance </a:t>
            </a:r>
            <a:r>
              <a:rPr lang="en-US" altLang="ja-JP" sz="2000" dirty="0"/>
              <a:t>the </a:t>
            </a:r>
            <a:r>
              <a:rPr lang="en-US" altLang="ja-JP" sz="2000" dirty="0" err="1"/>
              <a:t>Uu</a:t>
            </a:r>
            <a:r>
              <a:rPr lang="en-US" altLang="ja-JP" sz="2000" dirty="0"/>
              <a:t>-based </a:t>
            </a:r>
            <a:r>
              <a:rPr lang="en-US" altLang="ja-JP" sz="2000" dirty="0" err="1"/>
              <a:t>sidelink</a:t>
            </a:r>
            <a:r>
              <a:rPr lang="en-US" altLang="ja-JP" sz="2000" dirty="0"/>
              <a:t> resource allocation mechanism and propose </a:t>
            </a:r>
            <a:r>
              <a:rPr lang="en-US" altLang="ja-JP" sz="2000" dirty="0" err="1"/>
              <a:t>sidelink</a:t>
            </a:r>
            <a:r>
              <a:rPr lang="en-US" altLang="ja-JP" sz="2000" dirty="0"/>
              <a:t> </a:t>
            </a:r>
            <a:r>
              <a:rPr lang="en-US" altLang="ja-JP" sz="2000" i="1" dirty="0">
                <a:solidFill>
                  <a:srgbClr val="FF0000"/>
                </a:solidFill>
              </a:rPr>
              <a:t>bi-mode </a:t>
            </a:r>
            <a:r>
              <a:rPr lang="en-US" altLang="ja-JP" sz="2000" i="1" dirty="0" smtClean="0">
                <a:solidFill>
                  <a:srgbClr val="FF0000"/>
                </a:solidFill>
              </a:rPr>
              <a:t>transmission</a:t>
            </a:r>
          </a:p>
          <a:p>
            <a:pPr lvl="1">
              <a:lnSpc>
                <a:spcPct val="80000"/>
              </a:lnSpc>
            </a:pPr>
            <a:r>
              <a:rPr lang="en-US" altLang="ja-JP" sz="1800" dirty="0"/>
              <a:t>Mode-3 ensures higher reliability but with longer latency, while mode-4 offers quicker delivery opportunity but with poorer </a:t>
            </a:r>
            <a:r>
              <a:rPr lang="en-US" altLang="ja-JP" sz="1800" dirty="0" smtClean="0"/>
              <a:t>reliability.</a:t>
            </a:r>
          </a:p>
          <a:p>
            <a:pPr lvl="1">
              <a:lnSpc>
                <a:spcPct val="80000"/>
              </a:lnSpc>
            </a:pPr>
            <a:r>
              <a:rPr lang="en-US" altLang="ja-JP" sz="1800" i="1" dirty="0" smtClean="0">
                <a:solidFill>
                  <a:srgbClr val="FF0000"/>
                </a:solidFill>
              </a:rPr>
              <a:t>Bi-mode transmission</a:t>
            </a:r>
            <a:r>
              <a:rPr lang="en-US" altLang="ja-JP" sz="1800" dirty="0" smtClean="0"/>
              <a:t> scheme enables </a:t>
            </a:r>
            <a:r>
              <a:rPr lang="en-US" altLang="ja-JP" sz="1800" dirty="0"/>
              <a:t>to fulfill the </a:t>
            </a:r>
            <a:r>
              <a:rPr lang="en-US" altLang="ja-JP" sz="1800" i="1" dirty="0" smtClean="0">
                <a:solidFill>
                  <a:srgbClr val="FF0000"/>
                </a:solidFill>
              </a:rPr>
              <a:t>stringent</a:t>
            </a:r>
            <a:r>
              <a:rPr lang="en-US" altLang="ja-JP" sz="1800" i="1" dirty="0">
                <a:solidFill>
                  <a:srgbClr val="FF0000"/>
                </a:solidFill>
              </a:rPr>
              <a:t> </a:t>
            </a:r>
            <a:r>
              <a:rPr lang="en-US" altLang="ja-JP" sz="1800" i="1" dirty="0" smtClean="0">
                <a:solidFill>
                  <a:srgbClr val="FF0000"/>
                </a:solidFill>
              </a:rPr>
              <a:t>latency </a:t>
            </a:r>
            <a:r>
              <a:rPr lang="en-US" altLang="ja-JP" sz="1800" dirty="0" smtClean="0">
                <a:solidFill>
                  <a:schemeClr val="tx1"/>
                </a:solidFill>
              </a:rPr>
              <a:t>and the</a:t>
            </a:r>
            <a:r>
              <a:rPr lang="en-US" altLang="ja-JP" sz="1800" i="1" dirty="0" smtClean="0">
                <a:solidFill>
                  <a:srgbClr val="FF0000"/>
                </a:solidFill>
              </a:rPr>
              <a:t> </a:t>
            </a:r>
            <a:r>
              <a:rPr lang="en-US" altLang="ja-JP" sz="1800" i="1" dirty="0">
                <a:solidFill>
                  <a:srgbClr val="FF0000"/>
                </a:solidFill>
              </a:rPr>
              <a:t>stringent </a:t>
            </a:r>
            <a:r>
              <a:rPr lang="en-US" altLang="ja-JP" sz="1800" i="1" dirty="0" smtClean="0">
                <a:solidFill>
                  <a:srgbClr val="FF0000"/>
                </a:solidFill>
              </a:rPr>
              <a:t>reliability</a:t>
            </a:r>
            <a:r>
              <a:rPr lang="en-US" altLang="ja-JP" sz="1800" dirty="0" smtClean="0"/>
              <a:t>, simultaneously.</a:t>
            </a:r>
            <a:endParaRPr lang="ja-JP" altLang="en-US" sz="1800" i="1" kern="0" dirty="0">
              <a:solidFill>
                <a:srgbClr val="FF0000"/>
              </a:solidFill>
            </a:endParaRPr>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10" name="テキスト ボックス 5"/>
          <p:cNvSpPr txBox="1">
            <a:spLocks noChangeArrowheads="1"/>
          </p:cNvSpPr>
          <p:nvPr/>
        </p:nvSpPr>
        <p:spPr bwMode="auto">
          <a:xfrm>
            <a:off x="197515" y="1604319"/>
            <a:ext cx="8748970" cy="1934789"/>
          </a:xfrm>
          <a:prstGeom prst="rect">
            <a:avLst/>
          </a:prstGeom>
          <a:solidFill>
            <a:srgbClr val="FFFFFF"/>
          </a:solidFill>
          <a:ln w="12700">
            <a:solidFill>
              <a:schemeClr val="bg1">
                <a:lumMod val="65000"/>
              </a:schemeClr>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3: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-based </a:t>
            </a:r>
            <a:r>
              <a:rPr kumimoji="1" lang="en-US" altLang="ja-JP" sz="2000" b="1"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1"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resource allocation/configuration (LTE V2X Mode3-like and Mode4-like) [RAN1, RAN2]:</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Identify necessary enhancements of LTE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and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to control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from the cellular network</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Identify necessary enhancements of NR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Uu</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to control LTE </a:t>
            </a:r>
            <a:r>
              <a:rPr kumimoji="1" lang="en-US" altLang="ja-JP" sz="2000" b="0" i="0" u="none" strike="noStrike" cap="none" normalizeH="0" baseline="0" dirty="0" err="1" smtClean="0">
                <a:ln>
                  <a:noFill/>
                </a:ln>
                <a:solidFill>
                  <a:schemeClr val="tx1"/>
                </a:solidFill>
                <a:effectLst/>
                <a:latin typeface="Times New Roman" pitchFamily="18" charset="0"/>
                <a:ea typeface="ＭＳ 明朝" pitchFamily="17" charset="-128"/>
                <a:cs typeface="Times New Roman" pitchFamily="18" charset="0"/>
              </a:rPr>
              <a:t>sidelink</a:t>
            </a:r>
            <a:r>
              <a:rPr kumimoji="1" lang="en-US" altLang="ja-JP" sz="2000" b="0" i="0" u="none" strike="noStrike" cap="none" normalizeH="0" baseline="0" dirty="0" smtClean="0">
                <a:ln>
                  <a:noFill/>
                </a:ln>
                <a:solidFill>
                  <a:schemeClr val="tx1"/>
                </a:solidFill>
                <a:effectLst/>
                <a:latin typeface="Times New Roman" pitchFamily="18" charset="0"/>
                <a:ea typeface="ＭＳ 明朝" pitchFamily="17" charset="-128"/>
                <a:cs typeface="Times New Roman" pitchFamily="18" charset="0"/>
              </a:rPr>
              <a:t> from the cellular network</a:t>
            </a:r>
            <a:endPar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11" name="正方形/長方形 10"/>
          <p:cNvSpPr/>
          <p:nvPr/>
        </p:nvSpPr>
        <p:spPr bwMode="auto">
          <a:xfrm>
            <a:off x="197514" y="806232"/>
            <a:ext cx="8748971"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2" name="正方形/長方形 11"/>
          <p:cNvSpPr/>
          <p:nvPr/>
        </p:nvSpPr>
        <p:spPr bwMode="auto">
          <a:xfrm>
            <a:off x="200277" y="3637404"/>
            <a:ext cx="8748971" cy="288794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251211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Performance Evaluation for PSCCH</a:t>
            </a:r>
            <a:endParaRPr kumimoji="1" lang="ja-JP" altLang="en-US" b="1" dirty="0"/>
          </a:p>
        </p:txBody>
      </p:sp>
      <mc:AlternateContent xmlns:mc="http://schemas.openxmlformats.org/markup-compatibility/2006" xmlns:a14="http://schemas.microsoft.com/office/drawing/2010/main">
        <mc:Choice Requires="a14">
          <p:sp>
            <p:nvSpPr>
              <p:cNvPr id="3" name="コンテンツ プレースホルダー 2"/>
              <p:cNvSpPr>
                <a:spLocks noGrp="1"/>
              </p:cNvSpPr>
              <p:nvPr>
                <p:ph idx="1"/>
              </p:nvPr>
            </p:nvSpPr>
            <p:spPr>
              <a:xfrm>
                <a:off x="321691" y="5857322"/>
                <a:ext cx="8633397" cy="732018"/>
              </a:xfrm>
            </p:spPr>
            <p:txBody>
              <a:bodyPr/>
              <a:lstStyle/>
              <a:p>
                <a:pPr>
                  <a:lnSpc>
                    <a:spcPct val="90000"/>
                  </a:lnSpc>
                </a:pPr>
                <a:r>
                  <a:rPr kumimoji="1" lang="en-US" altLang="ja-JP" sz="2000" dirty="0" smtClean="0"/>
                  <a:t>At BLER of </a:t>
                </a:r>
                <a14:m>
                  <m:oMath xmlns:m="http://schemas.openxmlformats.org/officeDocument/2006/math">
                    <m:sSup>
                      <m:sSupPr>
                        <m:ctrlPr>
                          <a:rPr kumimoji="1" lang="en-US" altLang="ja-JP" sz="2000" b="0" i="1" smtClean="0">
                            <a:latin typeface="Cambria Math"/>
                          </a:rPr>
                        </m:ctrlPr>
                      </m:sSupPr>
                      <m:e>
                        <m:r>
                          <a:rPr kumimoji="1" lang="en-US" altLang="ja-JP" sz="2000" b="0" i="1" smtClean="0">
                            <a:latin typeface="Cambria Math" panose="02040503050406030204" pitchFamily="18" charset="0"/>
                          </a:rPr>
                          <m:t>10</m:t>
                        </m:r>
                      </m:e>
                      <m:sup>
                        <m:r>
                          <a:rPr kumimoji="1" lang="en-US" altLang="ja-JP" sz="2000" b="0" i="1" smtClean="0">
                            <a:latin typeface="Cambria Math" panose="02040503050406030204" pitchFamily="18" charset="0"/>
                          </a:rPr>
                          <m:t>−5</m:t>
                        </m:r>
                      </m:sup>
                    </m:sSup>
                  </m:oMath>
                </a14:m>
                <a:r>
                  <a:rPr kumimoji="1" lang="en-US" altLang="ja-JP" sz="2000" dirty="0" smtClean="0"/>
                  <a:t>, SNR = </a:t>
                </a:r>
                <a:r>
                  <a:rPr kumimoji="1" lang="en-US" altLang="ja-JP" sz="2000" dirty="0" smtClean="0">
                    <a:solidFill>
                      <a:srgbClr val="FF0000"/>
                    </a:solidFill>
                  </a:rPr>
                  <a:t>-0.5dB </a:t>
                </a:r>
                <a:r>
                  <a:rPr kumimoji="1" lang="en-US" altLang="ja-JP" sz="2000" dirty="0" smtClean="0"/>
                  <a:t>for 1x2 ant., and </a:t>
                </a:r>
                <a:r>
                  <a:rPr lang="en-US" altLang="ja-JP" sz="2000" dirty="0" smtClean="0"/>
                  <a:t>SNR </a:t>
                </a:r>
                <a:r>
                  <a:rPr lang="en-US" altLang="ja-JP" sz="2000" dirty="0"/>
                  <a:t>= </a:t>
                </a:r>
                <a:r>
                  <a:rPr lang="en-US" altLang="ja-JP" sz="2000" dirty="0" smtClean="0">
                    <a:solidFill>
                      <a:srgbClr val="FF0000"/>
                    </a:solidFill>
                  </a:rPr>
                  <a:t>-5dB </a:t>
                </a:r>
                <a:r>
                  <a:rPr lang="en-US" altLang="ja-JP" sz="2000" dirty="0"/>
                  <a:t>for </a:t>
                </a:r>
                <a:r>
                  <a:rPr lang="en-US" altLang="ja-JP" sz="2000" dirty="0" smtClean="0"/>
                  <a:t>1x4 ant.</a:t>
                </a:r>
              </a:p>
              <a:p>
                <a:pPr>
                  <a:lnSpc>
                    <a:spcPct val="90000"/>
                  </a:lnSpc>
                </a:pPr>
                <a:r>
                  <a:rPr lang="en-US" altLang="ja-JP" sz="2000" dirty="0" smtClean="0"/>
                  <a:t>As a result, PSCCH </a:t>
                </a:r>
                <a:r>
                  <a:rPr lang="en-US" altLang="ja-JP" sz="2000" dirty="0"/>
                  <a:t>is not worse </a:t>
                </a:r>
                <a:r>
                  <a:rPr lang="en-US" altLang="ja-JP" sz="2000" dirty="0" smtClean="0"/>
                  <a:t>than PUCCH</a:t>
                </a:r>
              </a:p>
            </p:txBody>
          </p:sp>
        </mc:Choice>
        <mc:Fallback xmlns="">
          <p:sp>
            <p:nvSpPr>
              <p:cNvPr id="3" name="コンテンツ プレースホルダー 2"/>
              <p:cNvSpPr>
                <a:spLocks noGrp="1" noRot="1" noChangeAspect="1" noMove="1" noResize="1" noEditPoints="1" noAdjustHandles="1" noChangeArrowheads="1" noChangeShapeType="1" noTextEdit="1"/>
              </p:cNvSpPr>
              <p:nvPr>
                <p:ph idx="1"/>
              </p:nvPr>
            </p:nvSpPr>
            <p:spPr>
              <a:xfrm>
                <a:off x="321691" y="5857322"/>
                <a:ext cx="8633397" cy="732018"/>
              </a:xfrm>
              <a:blipFill rotWithShape="1">
                <a:blip r:embed="rId2"/>
                <a:stretch>
                  <a:fillRect l="-1695" t="-14167" r="-706" b="-9167"/>
                </a:stretch>
              </a:blipFill>
            </p:spPr>
            <p:txBody>
              <a:bodyPr/>
              <a:lstStyle/>
              <a:p>
                <a:r>
                  <a:rPr lang="ja-JP" altLang="en-US">
                    <a:noFill/>
                  </a:rPr>
                  <a:t> </a:t>
                </a:r>
              </a:p>
            </p:txBody>
          </p:sp>
        </mc:Fallback>
      </mc:AlternateContent>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3</a:t>
            </a:fld>
            <a:endParaRPr lang="de-DE" altLang="ja-JP"/>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275" y="813853"/>
            <a:ext cx="8786813" cy="48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円/楕円 8"/>
          <p:cNvSpPr/>
          <p:nvPr/>
        </p:nvSpPr>
        <p:spPr bwMode="auto">
          <a:xfrm>
            <a:off x="4385886" y="4174976"/>
            <a:ext cx="420992" cy="432048"/>
          </a:xfrm>
          <a:prstGeom prst="ellipse">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1" name="円/楕円 10"/>
          <p:cNvSpPr/>
          <p:nvPr/>
        </p:nvSpPr>
        <p:spPr bwMode="auto">
          <a:xfrm>
            <a:off x="5898054" y="4180995"/>
            <a:ext cx="420992" cy="432048"/>
          </a:xfrm>
          <a:prstGeom prst="ellipse">
            <a:avLst/>
          </a:pr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
        <p:nvSpPr>
          <p:cNvPr id="10" name="正方形/長方形 9"/>
          <p:cNvSpPr/>
          <p:nvPr/>
        </p:nvSpPr>
        <p:spPr bwMode="auto">
          <a:xfrm>
            <a:off x="168276" y="5805264"/>
            <a:ext cx="8778210" cy="720080"/>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spTree>
    <p:extLst>
      <p:ext uri="{BB962C8B-B14F-4D97-AF65-F5344CB8AC3E}">
        <p14:creationId xmlns:p14="http://schemas.microsoft.com/office/powerpoint/2010/main" val="10181107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1" dirty="0" err="1"/>
              <a:t>Sidelink</a:t>
            </a:r>
            <a:r>
              <a:rPr lang="en-US" altLang="ja-JP" b="1" dirty="0"/>
              <a:t> Bi-mode Transmission</a:t>
            </a:r>
            <a:endParaRPr kumimoji="1" lang="ja-JP" altLang="en-US" dirty="0"/>
          </a:p>
        </p:txBody>
      </p:sp>
      <p:sp>
        <p:nvSpPr>
          <p:cNvPr id="3" name="コンテンツ プレースホルダー 2"/>
          <p:cNvSpPr>
            <a:spLocks noGrp="1"/>
          </p:cNvSpPr>
          <p:nvPr>
            <p:ph idx="1"/>
          </p:nvPr>
        </p:nvSpPr>
        <p:spPr>
          <a:xfrm>
            <a:off x="234444" y="3582307"/>
            <a:ext cx="8730072" cy="2871029"/>
          </a:xfrm>
        </p:spPr>
        <p:txBody>
          <a:bodyPr/>
          <a:lstStyle/>
          <a:p>
            <a:pPr>
              <a:lnSpc>
                <a:spcPct val="85000"/>
              </a:lnSpc>
            </a:pPr>
            <a:r>
              <a:rPr lang="en-US" altLang="ja-JP" sz="2000" dirty="0" smtClean="0"/>
              <a:t>Phase-1: Vehicle-1 </a:t>
            </a:r>
            <a:r>
              <a:rPr lang="en-US" altLang="ja-JP" sz="2000" dirty="0"/>
              <a:t>transmits the SCI </a:t>
            </a:r>
            <a:r>
              <a:rPr lang="en-US" altLang="ja-JP" sz="2000" dirty="0" smtClean="0"/>
              <a:t>over </a:t>
            </a:r>
            <a:r>
              <a:rPr lang="en-US" altLang="ja-JP" sz="2000" dirty="0"/>
              <a:t>PSCCH and its associated TB over </a:t>
            </a:r>
            <a:r>
              <a:rPr lang="en-US" altLang="ja-JP" sz="2000" dirty="0" smtClean="0"/>
              <a:t>PSSCH, based </a:t>
            </a:r>
            <a:r>
              <a:rPr lang="en-US" altLang="ja-JP" sz="2000" dirty="0"/>
              <a:t>on the procedure of </a:t>
            </a:r>
            <a:r>
              <a:rPr lang="en-US" altLang="ja-JP" sz="2000" dirty="0">
                <a:solidFill>
                  <a:srgbClr val="FF0000"/>
                </a:solidFill>
              </a:rPr>
              <a:t>mode 4</a:t>
            </a:r>
            <a:r>
              <a:rPr lang="en-US" altLang="ja-JP" sz="2000" dirty="0"/>
              <a:t>, as an </a:t>
            </a:r>
            <a:r>
              <a:rPr lang="en-US" altLang="ja-JP" sz="2000" dirty="0">
                <a:solidFill>
                  <a:srgbClr val="FF0000"/>
                </a:solidFill>
              </a:rPr>
              <a:t>initial </a:t>
            </a:r>
            <a:r>
              <a:rPr lang="en-US" altLang="ja-JP" sz="2000" dirty="0" smtClean="0">
                <a:solidFill>
                  <a:srgbClr val="FF0000"/>
                </a:solidFill>
              </a:rPr>
              <a:t>transmission</a:t>
            </a:r>
          </a:p>
          <a:p>
            <a:pPr lvl="1">
              <a:lnSpc>
                <a:spcPct val="85000"/>
              </a:lnSpc>
            </a:pPr>
            <a:r>
              <a:rPr lang="en-US" altLang="ja-JP" sz="1800" dirty="0"/>
              <a:t>Both Vehicle-2 and </a:t>
            </a:r>
            <a:r>
              <a:rPr lang="en-US" altLang="ja-JP" sz="1800" dirty="0" err="1"/>
              <a:t>gNB</a:t>
            </a:r>
            <a:r>
              <a:rPr lang="en-US" altLang="ja-JP" sz="1800" dirty="0"/>
              <a:t> decode </a:t>
            </a:r>
            <a:r>
              <a:rPr lang="en-US" altLang="ja-JP" sz="1800" dirty="0" smtClean="0"/>
              <a:t>the packet, first in SCI </a:t>
            </a:r>
            <a:r>
              <a:rPr lang="en-US" altLang="ja-JP" sz="1800" dirty="0"/>
              <a:t>and then associated TB</a:t>
            </a:r>
            <a:endParaRPr lang="en-US" altLang="ja-JP" sz="1800" dirty="0" smtClean="0"/>
          </a:p>
          <a:p>
            <a:pPr lvl="1">
              <a:lnSpc>
                <a:spcPct val="85000"/>
              </a:lnSpc>
            </a:pPr>
            <a:r>
              <a:rPr lang="en-US" altLang="ja-JP" sz="1800" dirty="0" smtClean="0"/>
              <a:t>Very </a:t>
            </a:r>
            <a:r>
              <a:rPr lang="en-US" altLang="ja-JP" sz="1800" dirty="0"/>
              <a:t>low latency, but fairly poor reliability, due to the inevitable channel </a:t>
            </a:r>
            <a:r>
              <a:rPr lang="en-US" altLang="ja-JP" sz="1800" dirty="0" smtClean="0"/>
              <a:t>collision</a:t>
            </a:r>
            <a:endParaRPr lang="en-US" altLang="ja-JP" sz="1800" dirty="0"/>
          </a:p>
          <a:p>
            <a:pPr>
              <a:lnSpc>
                <a:spcPct val="85000"/>
              </a:lnSpc>
            </a:pPr>
            <a:r>
              <a:rPr lang="en-US" altLang="ja-JP" sz="2000" dirty="0" smtClean="0"/>
              <a:t>Phase-2: </a:t>
            </a:r>
            <a:r>
              <a:rPr lang="en-US" altLang="ja-JP" sz="2000" dirty="0" err="1"/>
              <a:t>gNB</a:t>
            </a:r>
            <a:r>
              <a:rPr lang="en-US" altLang="ja-JP" sz="2000" dirty="0"/>
              <a:t>, based on the reception status, transmits the PDCCH using DCI </a:t>
            </a:r>
            <a:r>
              <a:rPr lang="en-US" altLang="ja-JP" sz="2000" dirty="0" smtClean="0"/>
              <a:t>to </a:t>
            </a:r>
            <a:r>
              <a:rPr lang="en-US" altLang="ja-JP" sz="2000" dirty="0"/>
              <a:t>inform the </a:t>
            </a:r>
            <a:r>
              <a:rPr lang="en-US" altLang="ja-JP" sz="2000" dirty="0" smtClean="0"/>
              <a:t>sub-channel </a:t>
            </a:r>
            <a:r>
              <a:rPr lang="en-US" altLang="ja-JP" sz="2000" dirty="0"/>
              <a:t>information to Vehicle-1, </a:t>
            </a:r>
            <a:r>
              <a:rPr lang="en-US" altLang="ja-JP" sz="2000" dirty="0" smtClean="0"/>
              <a:t>and </a:t>
            </a:r>
            <a:r>
              <a:rPr lang="en-US" altLang="ja-JP" sz="2000" dirty="0" smtClean="0">
                <a:solidFill>
                  <a:srgbClr val="FF0000"/>
                </a:solidFill>
              </a:rPr>
              <a:t>grant for </a:t>
            </a:r>
            <a:r>
              <a:rPr lang="en-US" altLang="ja-JP" sz="2000" dirty="0">
                <a:solidFill>
                  <a:srgbClr val="FF0000"/>
                </a:solidFill>
              </a:rPr>
              <a:t>its mode-3 based </a:t>
            </a:r>
            <a:r>
              <a:rPr lang="en-US" altLang="ja-JP" sz="2000" dirty="0" smtClean="0">
                <a:solidFill>
                  <a:srgbClr val="FF0000"/>
                </a:solidFill>
              </a:rPr>
              <a:t>repetition</a:t>
            </a:r>
          </a:p>
          <a:p>
            <a:pPr>
              <a:lnSpc>
                <a:spcPct val="85000"/>
              </a:lnSpc>
            </a:pPr>
            <a:r>
              <a:rPr lang="en-US" altLang="ja-JP" sz="2000" dirty="0" smtClean="0"/>
              <a:t>Phase-3: </a:t>
            </a:r>
            <a:r>
              <a:rPr lang="en-US" altLang="ja-JP" sz="2000" dirty="0"/>
              <a:t>Vehicle-1, relying on the </a:t>
            </a:r>
            <a:r>
              <a:rPr lang="en-US" altLang="ja-JP" sz="2000" dirty="0" smtClean="0"/>
              <a:t>DCI </a:t>
            </a:r>
            <a:r>
              <a:rPr lang="en-US" altLang="ja-JP" sz="2000" dirty="0"/>
              <a:t>information, transmits the </a:t>
            </a:r>
            <a:r>
              <a:rPr lang="en-US" altLang="ja-JP" sz="2000" dirty="0" smtClean="0"/>
              <a:t>SCI over </a:t>
            </a:r>
            <a:r>
              <a:rPr lang="en-US" altLang="ja-JP" sz="2000" dirty="0"/>
              <a:t>PSCCH and its associated TB over PSSCH, to Vehicle-2 for </a:t>
            </a:r>
            <a:r>
              <a:rPr lang="en-US" altLang="ja-JP" sz="2000" dirty="0">
                <a:solidFill>
                  <a:srgbClr val="FF0000"/>
                </a:solidFill>
              </a:rPr>
              <a:t>its repetition </a:t>
            </a:r>
            <a:r>
              <a:rPr lang="en-US" altLang="ja-JP" sz="2000" dirty="0"/>
              <a:t>through </a:t>
            </a:r>
            <a:r>
              <a:rPr lang="en-US" altLang="ja-JP" sz="2000" dirty="0">
                <a:solidFill>
                  <a:srgbClr val="FF0000"/>
                </a:solidFill>
              </a:rPr>
              <a:t>mode-3</a:t>
            </a:r>
            <a:r>
              <a:rPr lang="en-US" altLang="ja-JP" sz="2000" dirty="0"/>
              <a:t> based PC5 link</a:t>
            </a:r>
            <a:endParaRPr kumimoji="1" lang="ja-JP" altLang="en-US" sz="22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4</a:t>
            </a:fld>
            <a:endParaRPr lang="de-DE" altLang="ja-JP"/>
          </a:p>
        </p:txBody>
      </p:sp>
      <p:sp>
        <p:nvSpPr>
          <p:cNvPr id="7" name="正方形/長方形 6"/>
          <p:cNvSpPr/>
          <p:nvPr/>
        </p:nvSpPr>
        <p:spPr bwMode="auto">
          <a:xfrm>
            <a:off x="148367" y="3501008"/>
            <a:ext cx="8838981" cy="3024336"/>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984" y="795184"/>
            <a:ext cx="8864604" cy="260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77021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Observations</a:t>
            </a:r>
            <a:endParaRPr kumimoji="1" lang="ja-JP" altLang="en-US" b="1" dirty="0"/>
          </a:p>
        </p:txBody>
      </p:sp>
      <p:sp>
        <p:nvSpPr>
          <p:cNvPr id="3" name="コンテンツ プレースホルダー 2"/>
          <p:cNvSpPr>
            <a:spLocks noGrp="1"/>
          </p:cNvSpPr>
          <p:nvPr>
            <p:ph idx="1"/>
          </p:nvPr>
        </p:nvSpPr>
        <p:spPr/>
        <p:txBody>
          <a:bodyPr/>
          <a:lstStyle/>
          <a:p>
            <a:r>
              <a:rPr lang="en-US" altLang="ja-JP" sz="2200" dirty="0"/>
              <a:t>The mode-4 based </a:t>
            </a:r>
            <a:r>
              <a:rPr lang="en-US" altLang="ja-JP" sz="2200" dirty="0" err="1"/>
              <a:t>sidelink</a:t>
            </a:r>
            <a:r>
              <a:rPr lang="en-US" altLang="ja-JP" sz="2200" dirty="0"/>
              <a:t> initial transmission in Phase-1 can realize a very short transmission latency (e.g., </a:t>
            </a:r>
            <a:r>
              <a:rPr lang="en-US" altLang="ja-JP" sz="2200" dirty="0" smtClean="0"/>
              <a:t>3ms latency), </a:t>
            </a:r>
            <a:r>
              <a:rPr lang="en-US" altLang="ja-JP" sz="2200" dirty="0"/>
              <a:t>and meanwhile guarantee the somewhat reliability (e.g., 90% PRR</a:t>
            </a:r>
            <a:r>
              <a:rPr lang="en-US" altLang="ja-JP" sz="2200" dirty="0" smtClean="0"/>
              <a:t>)</a:t>
            </a:r>
          </a:p>
          <a:p>
            <a:r>
              <a:rPr lang="en-US" altLang="ja-JP" sz="2200" dirty="0"/>
              <a:t>Unlike LTE-V2X mode-3, </a:t>
            </a:r>
            <a:r>
              <a:rPr lang="en-US" altLang="ja-JP" sz="2200" dirty="0" err="1"/>
              <a:t>gNB</a:t>
            </a:r>
            <a:r>
              <a:rPr lang="en-US" altLang="ja-JP" sz="2200" dirty="0"/>
              <a:t> enables to send a DCI in Phase-2 as a grant to inform the exact sub-channel information </a:t>
            </a:r>
            <a:r>
              <a:rPr lang="en-US" altLang="ja-JP" sz="2200" dirty="0" smtClean="0"/>
              <a:t>right after </a:t>
            </a:r>
            <a:r>
              <a:rPr lang="en-US" altLang="ja-JP" sz="2200" dirty="0"/>
              <a:t>the PSCCH detection, so that the latency of mode-3 in repetition can be significantly reduced. This ensures the overall system </a:t>
            </a:r>
            <a:r>
              <a:rPr lang="en-US" altLang="ja-JP" sz="2200" dirty="0" smtClean="0"/>
              <a:t>latency</a:t>
            </a:r>
          </a:p>
          <a:p>
            <a:r>
              <a:rPr lang="en-US" altLang="ja-JP" sz="2200" dirty="0"/>
              <a:t>T</a:t>
            </a:r>
            <a:r>
              <a:rPr lang="en-US" altLang="ja-JP" sz="2200" dirty="0" smtClean="0"/>
              <a:t>he </a:t>
            </a:r>
            <a:r>
              <a:rPr lang="en-US" altLang="ja-JP" sz="2200" dirty="0"/>
              <a:t>mode-3 based </a:t>
            </a:r>
            <a:r>
              <a:rPr lang="en-US" altLang="ja-JP" sz="2200" dirty="0" err="1"/>
              <a:t>sidelink</a:t>
            </a:r>
            <a:r>
              <a:rPr lang="en-US" altLang="ja-JP" sz="2200" dirty="0"/>
              <a:t> repetition transmission in Phase-3, fully controlled by </a:t>
            </a:r>
            <a:r>
              <a:rPr lang="en-US" altLang="ja-JP" sz="2200" dirty="0" err="1"/>
              <a:t>eNB</a:t>
            </a:r>
            <a:r>
              <a:rPr lang="en-US" altLang="ja-JP" sz="2200" dirty="0"/>
              <a:t>, guarantees the stringent reliability (e.g., 99.999</a:t>
            </a:r>
            <a:r>
              <a:rPr lang="en-US" altLang="ja-JP" sz="2200" dirty="0" smtClean="0"/>
              <a:t>%)</a:t>
            </a:r>
          </a:p>
          <a:p>
            <a:endParaRPr lang="en-US" altLang="ja-JP" sz="2200" dirty="0" smtClean="0"/>
          </a:p>
          <a:p>
            <a:r>
              <a:rPr lang="en-US" altLang="ja-JP" sz="2200" dirty="0"/>
              <a:t>With the mode-4 based </a:t>
            </a:r>
            <a:r>
              <a:rPr lang="en-US" altLang="ja-JP" sz="2200" dirty="0" err="1"/>
              <a:t>sidelink</a:t>
            </a:r>
            <a:r>
              <a:rPr lang="en-US" altLang="ja-JP" sz="2200" dirty="0"/>
              <a:t> initial transmission, the BLER, in general, can be kept low enough (e.g., 5-10% BLER), as a coarse transmission. This significantly reduces the necessity of the mode-3 based </a:t>
            </a:r>
            <a:r>
              <a:rPr lang="en-US" altLang="ja-JP" sz="2200" dirty="0" err="1"/>
              <a:t>sidelink</a:t>
            </a:r>
            <a:r>
              <a:rPr lang="en-US" altLang="ja-JP" sz="2200" dirty="0"/>
              <a:t> repetition, so as to ensure the overall performance in terms of </a:t>
            </a:r>
            <a:r>
              <a:rPr lang="en-US" altLang="ja-JP" sz="2200" dirty="0">
                <a:solidFill>
                  <a:srgbClr val="FF0000"/>
                </a:solidFill>
              </a:rPr>
              <a:t>low latency</a:t>
            </a:r>
            <a:r>
              <a:rPr lang="en-US" altLang="ja-JP" sz="2200" dirty="0"/>
              <a:t>, </a:t>
            </a:r>
            <a:r>
              <a:rPr lang="en-US" altLang="ja-JP" sz="2200" dirty="0">
                <a:solidFill>
                  <a:srgbClr val="FF0000"/>
                </a:solidFill>
              </a:rPr>
              <a:t>high reliability</a:t>
            </a:r>
            <a:r>
              <a:rPr lang="en-US" altLang="ja-JP" sz="2200" dirty="0"/>
              <a:t>, and </a:t>
            </a:r>
            <a:r>
              <a:rPr lang="en-US" altLang="ja-JP" sz="2200" dirty="0">
                <a:solidFill>
                  <a:srgbClr val="FF0000"/>
                </a:solidFill>
              </a:rPr>
              <a:t>high channel efficiency</a:t>
            </a:r>
            <a:r>
              <a:rPr lang="en-US" altLang="ja-JP" sz="2200" dirty="0"/>
              <a:t>.</a:t>
            </a:r>
            <a:endParaRPr kumimoji="1" lang="ja-JP" altLang="en-US" sz="2200"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5</a:t>
            </a:fld>
            <a:endParaRPr lang="de-DE" altLang="ja-JP"/>
          </a:p>
        </p:txBody>
      </p:sp>
    </p:spTree>
    <p:extLst>
      <p:ext uri="{BB962C8B-B14F-4D97-AF65-F5344CB8AC3E}">
        <p14:creationId xmlns:p14="http://schemas.microsoft.com/office/powerpoint/2010/main" val="519651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Proposal</a:t>
            </a:r>
            <a:endParaRPr kumimoji="1" lang="ja-JP" altLang="en-US" b="1" dirty="0"/>
          </a:p>
        </p:txBody>
      </p:sp>
      <p:sp>
        <p:nvSpPr>
          <p:cNvPr id="3" name="コンテンツ プレースホルダー 2"/>
          <p:cNvSpPr>
            <a:spLocks noGrp="1"/>
          </p:cNvSpPr>
          <p:nvPr>
            <p:ph idx="1"/>
          </p:nvPr>
        </p:nvSpPr>
        <p:spPr/>
        <p:txBody>
          <a:bodyPr/>
          <a:lstStyle/>
          <a:p>
            <a:r>
              <a:rPr lang="en-US" altLang="ja-JP" b="1" dirty="0" err="1"/>
              <a:t>gNB</a:t>
            </a:r>
            <a:r>
              <a:rPr lang="en-US" altLang="ja-JP" b="1" dirty="0"/>
              <a:t> has the capability to monitor the </a:t>
            </a:r>
            <a:r>
              <a:rPr lang="en-US" altLang="ja-JP" b="1" dirty="0" err="1"/>
              <a:t>sidelink</a:t>
            </a:r>
            <a:r>
              <a:rPr lang="en-US" altLang="ja-JP" b="1" dirty="0"/>
              <a:t> mode-4 based initial transmission, detect at least the associated SCI, and control the </a:t>
            </a:r>
            <a:r>
              <a:rPr lang="en-US" altLang="ja-JP" b="1" dirty="0" err="1"/>
              <a:t>sidelink</a:t>
            </a:r>
            <a:r>
              <a:rPr lang="en-US" altLang="ja-JP" b="1" dirty="0"/>
              <a:t> mode-3 based repetition.</a:t>
            </a:r>
            <a:endParaRPr kumimoji="1" lang="ja-JP" altLang="en-US" dirty="0"/>
          </a:p>
        </p:txBody>
      </p:sp>
      <p:sp>
        <p:nvSpPr>
          <p:cNvPr id="4" name="フッター プレースホルダー 3"/>
          <p:cNvSpPr>
            <a:spLocks noGrp="1"/>
          </p:cNvSpPr>
          <p:nvPr>
            <p:ph type="ftr" sz="quarter" idx="10"/>
          </p:nvPr>
        </p:nvSpPr>
        <p:spPr/>
        <p:txBody>
          <a:bodyPr/>
          <a:lstStyle/>
          <a:p>
            <a:r>
              <a:rPr lang="en-US" altLang="ja-JP" smtClean="0"/>
              <a:t>Copyright 2018 FUJITSU LABORATORIES LTD.</a:t>
            </a:r>
            <a:endParaRPr lang="de-DE" altLang="ja-JP"/>
          </a:p>
        </p:txBody>
      </p:sp>
      <p:sp>
        <p:nvSpPr>
          <p:cNvPr id="5" name="スライド番号プレースホルダー 4"/>
          <p:cNvSpPr>
            <a:spLocks noGrp="1"/>
          </p:cNvSpPr>
          <p:nvPr>
            <p:ph type="sldNum" sz="quarter" idx="11"/>
          </p:nvPr>
        </p:nvSpPr>
        <p:spPr/>
        <p:txBody>
          <a:bodyPr/>
          <a:lstStyle/>
          <a:p>
            <a:pPr>
              <a:defRPr/>
            </a:pPr>
            <a:fld id="{437EB465-030E-407A-8915-648F2594A060}" type="slidenum">
              <a:rPr lang="ja-JP" altLang="de-DE" smtClean="0"/>
              <a:pPr>
                <a:defRPr/>
              </a:pPr>
              <a:t>6</a:t>
            </a:fld>
            <a:endParaRPr lang="de-DE" altLang="ja-JP"/>
          </a:p>
        </p:txBody>
      </p:sp>
    </p:spTree>
    <p:extLst>
      <p:ext uri="{BB962C8B-B14F-4D97-AF65-F5344CB8AC3E}">
        <p14:creationId xmlns:p14="http://schemas.microsoft.com/office/powerpoint/2010/main" val="42127615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38"/>
          <p:cNvGrpSpPr>
            <a:grpSpLocks/>
          </p:cNvGrpSpPr>
          <p:nvPr/>
        </p:nvGrpSpPr>
        <p:grpSpPr bwMode="auto">
          <a:xfrm>
            <a:off x="0" y="0"/>
            <a:ext cx="9144000" cy="6858000"/>
            <a:chOff x="0" y="0"/>
            <a:chExt cx="5760" cy="4320"/>
          </a:xfrm>
        </p:grpSpPr>
        <p:sp>
          <p:nvSpPr>
            <p:cNvPr id="19458" name="Rectangle 4"/>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endParaRPr lang="ja-JP" altLang="en-US"/>
            </a:p>
          </p:txBody>
        </p:sp>
        <p:grpSp>
          <p:nvGrpSpPr>
            <p:cNvPr id="19459" name="Group 7"/>
            <p:cNvGrpSpPr>
              <a:grpSpLocks noChangeAspect="1"/>
            </p:cNvGrpSpPr>
            <p:nvPr/>
          </p:nvGrpSpPr>
          <p:grpSpPr bwMode="auto">
            <a:xfrm>
              <a:off x="0" y="0"/>
              <a:ext cx="5760" cy="4320"/>
              <a:chOff x="0" y="0"/>
              <a:chExt cx="5760" cy="4320"/>
            </a:xfrm>
          </p:grpSpPr>
          <p:sp>
            <p:nvSpPr>
              <p:cNvPr id="19460" name="AutoShape 6"/>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19461"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19462"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63"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19464"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19465"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19466"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19467"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19468"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69"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0"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19471"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72"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3"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19474"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19475"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6"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19477"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19478"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19479"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19480"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19481"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19482"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19483"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19484"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19485"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19486"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19487"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19488"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19489"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19490"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587</Words>
  <Application>Microsoft Office PowerPoint</Application>
  <PresentationFormat>画面に合わせる (4:3)</PresentationFormat>
  <Paragraphs>46</Paragraphs>
  <Slides>7</Slides>
  <Notes>2</Notes>
  <HiddenSlides>0</HiddenSlides>
  <MMClips>0</MMClips>
  <ScaleCrop>false</ScaleCrop>
  <HeadingPairs>
    <vt:vector size="4" baseType="variant">
      <vt:variant>
        <vt:lpstr>テーマ</vt:lpstr>
      </vt:variant>
      <vt:variant>
        <vt:i4>1</vt:i4>
      </vt:variant>
      <vt:variant>
        <vt:lpstr>スライド タイトル</vt:lpstr>
      </vt:variant>
      <vt:variant>
        <vt:i4>7</vt:i4>
      </vt:variant>
    </vt:vector>
  </HeadingPairs>
  <TitlesOfParts>
    <vt:vector size="8" baseType="lpstr">
      <vt:lpstr>Standarddesign</vt:lpstr>
      <vt:lpstr>Discussion on Sidelink Bi-mode Transmission in NR-V2X</vt:lpstr>
      <vt:lpstr>Introduction</vt:lpstr>
      <vt:lpstr>Performance Evaluation for PSCCH</vt:lpstr>
      <vt:lpstr>Sidelink Bi-mode Transmission</vt:lpstr>
      <vt:lpstr>Observations</vt:lpstr>
      <vt:lpstr>Proposal</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研究レビューミーティング　プレゼン資料　テンプレート</dc:title>
  <dc:creator/>
  <dc:description>2011年3月30日改版</dc:description>
  <cp:lastModifiedBy/>
  <cp:revision>8</cp:revision>
  <dcterms:created xsi:type="dcterms:W3CDTF">2005-05-17T00:06:03Z</dcterms:created>
  <dcterms:modified xsi:type="dcterms:W3CDTF">2018-08-09T04:34:08Z</dcterms:modified>
</cp:coreProperties>
</file>