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3" r:id="rId2"/>
    <p:sldId id="281" r:id="rId3"/>
    <p:sldId id="266" r:id="rId4"/>
    <p:sldId id="268" r:id="rId5"/>
    <p:sldId id="279" r:id="rId6"/>
    <p:sldId id="280" r:id="rId7"/>
    <p:sldId id="269" r:id="rId8"/>
    <p:sldId id="282" r:id="rId9"/>
    <p:sldId id="283" r:id="rId10"/>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59" autoAdjust="0"/>
    <p:restoredTop sz="94660"/>
  </p:normalViewPr>
  <p:slideViewPr>
    <p:cSldViewPr snapToGrid="0">
      <p:cViewPr varScale="1">
        <p:scale>
          <a:sx n="48" d="100"/>
          <a:sy n="48" d="100"/>
        </p:scale>
        <p:origin x="67" y="92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A2FE-B895-4961-B30E-344465F5F45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62CA389-D6EC-4AD3-BBFB-9D8483507B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894A703-7D5E-41EB-B9A8-BEA6FDCC0F56}"/>
              </a:ext>
            </a:extLst>
          </p:cNvPr>
          <p:cNvSpPr>
            <a:spLocks noGrp="1"/>
          </p:cNvSpPr>
          <p:nvPr>
            <p:ph type="dt" sz="half" idx="10"/>
          </p:nvPr>
        </p:nvSpPr>
        <p:spPr/>
        <p:txBody>
          <a:bodyPr/>
          <a:lstStyle/>
          <a:p>
            <a:fld id="{8C252B9D-C374-4D36-B902-60A90A41250A}" type="datetimeFigureOut">
              <a:rPr lang="en-US" smtClean="0"/>
              <a:t>5/25/2018</a:t>
            </a:fld>
            <a:endParaRPr lang="en-US"/>
          </a:p>
        </p:txBody>
      </p:sp>
      <p:sp>
        <p:nvSpPr>
          <p:cNvPr id="5" name="Footer Placeholder 4">
            <a:extLst>
              <a:ext uri="{FF2B5EF4-FFF2-40B4-BE49-F238E27FC236}">
                <a16:creationId xmlns:a16="http://schemas.microsoft.com/office/drawing/2014/main" id="{D0C56395-E24C-498F-AF23-21C43F742C5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E45EC5-29C1-45DB-B2D2-6D0DF5D206C4}"/>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10854033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243D7E-C1F4-4FD3-BA61-0AB987C33B6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471A2B3-03F5-4208-85EC-3825144F41C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509C80-2137-4FDF-B727-2CA5D79FC52F}"/>
              </a:ext>
            </a:extLst>
          </p:cNvPr>
          <p:cNvSpPr>
            <a:spLocks noGrp="1"/>
          </p:cNvSpPr>
          <p:nvPr>
            <p:ph type="dt" sz="half" idx="10"/>
          </p:nvPr>
        </p:nvSpPr>
        <p:spPr/>
        <p:txBody>
          <a:bodyPr/>
          <a:lstStyle/>
          <a:p>
            <a:fld id="{8C252B9D-C374-4D36-B902-60A90A41250A}" type="datetimeFigureOut">
              <a:rPr lang="en-US" smtClean="0"/>
              <a:t>5/25/2018</a:t>
            </a:fld>
            <a:endParaRPr lang="en-US"/>
          </a:p>
        </p:txBody>
      </p:sp>
      <p:sp>
        <p:nvSpPr>
          <p:cNvPr id="5" name="Footer Placeholder 4">
            <a:extLst>
              <a:ext uri="{FF2B5EF4-FFF2-40B4-BE49-F238E27FC236}">
                <a16:creationId xmlns:a16="http://schemas.microsoft.com/office/drawing/2014/main" id="{FFE596B9-B460-47EE-B501-3F3259105B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98A52B-FF0D-41B3-99B6-830C262B88A0}"/>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16252660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2DA72EB-34A4-42F8-917C-16F37E8515A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939E308-4BF4-408E-8014-76BEBAA92EA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2E74CCA-51AA-4D3B-8E2E-AA810E358EE2}"/>
              </a:ext>
            </a:extLst>
          </p:cNvPr>
          <p:cNvSpPr>
            <a:spLocks noGrp="1"/>
          </p:cNvSpPr>
          <p:nvPr>
            <p:ph type="dt" sz="half" idx="10"/>
          </p:nvPr>
        </p:nvSpPr>
        <p:spPr/>
        <p:txBody>
          <a:bodyPr/>
          <a:lstStyle/>
          <a:p>
            <a:fld id="{8C252B9D-C374-4D36-B902-60A90A41250A}" type="datetimeFigureOut">
              <a:rPr lang="en-US" smtClean="0"/>
              <a:t>5/25/2018</a:t>
            </a:fld>
            <a:endParaRPr lang="en-US"/>
          </a:p>
        </p:txBody>
      </p:sp>
      <p:sp>
        <p:nvSpPr>
          <p:cNvPr id="5" name="Footer Placeholder 4">
            <a:extLst>
              <a:ext uri="{FF2B5EF4-FFF2-40B4-BE49-F238E27FC236}">
                <a16:creationId xmlns:a16="http://schemas.microsoft.com/office/drawing/2014/main" id="{7D750F4A-7864-4B0B-B739-8FB4232D60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1921EDC-49F5-4C92-9176-A34D5066E35C}"/>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4143968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3B050-6DD1-4D50-9AFE-D1B7CA3E817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8ECF2F9-6888-464E-9229-062368225F5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5534B1-FE7A-47EE-A8E5-E200C94318C4}"/>
              </a:ext>
            </a:extLst>
          </p:cNvPr>
          <p:cNvSpPr>
            <a:spLocks noGrp="1"/>
          </p:cNvSpPr>
          <p:nvPr>
            <p:ph type="dt" sz="half" idx="10"/>
          </p:nvPr>
        </p:nvSpPr>
        <p:spPr/>
        <p:txBody>
          <a:bodyPr/>
          <a:lstStyle/>
          <a:p>
            <a:fld id="{8C252B9D-C374-4D36-B902-60A90A41250A}" type="datetimeFigureOut">
              <a:rPr lang="en-US" smtClean="0"/>
              <a:t>5/25/2018</a:t>
            </a:fld>
            <a:endParaRPr lang="en-US"/>
          </a:p>
        </p:txBody>
      </p:sp>
      <p:sp>
        <p:nvSpPr>
          <p:cNvPr id="5" name="Footer Placeholder 4">
            <a:extLst>
              <a:ext uri="{FF2B5EF4-FFF2-40B4-BE49-F238E27FC236}">
                <a16:creationId xmlns:a16="http://schemas.microsoft.com/office/drawing/2014/main" id="{E1B456B5-02E2-4A05-8A3E-39CC13A8FDE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C900BD-D271-438F-868B-8AD33D3C5171}"/>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28220138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8E8D9D-5911-424C-B89A-4B41813CE85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1E3D2B5-51E1-45D4-906E-42FA84D8E5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7E41D51B-252C-4C06-AC12-893A7728782A}"/>
              </a:ext>
            </a:extLst>
          </p:cNvPr>
          <p:cNvSpPr>
            <a:spLocks noGrp="1"/>
          </p:cNvSpPr>
          <p:nvPr>
            <p:ph type="dt" sz="half" idx="10"/>
          </p:nvPr>
        </p:nvSpPr>
        <p:spPr/>
        <p:txBody>
          <a:bodyPr/>
          <a:lstStyle/>
          <a:p>
            <a:fld id="{8C252B9D-C374-4D36-B902-60A90A41250A}" type="datetimeFigureOut">
              <a:rPr lang="en-US" smtClean="0"/>
              <a:t>5/25/2018</a:t>
            </a:fld>
            <a:endParaRPr lang="en-US"/>
          </a:p>
        </p:txBody>
      </p:sp>
      <p:sp>
        <p:nvSpPr>
          <p:cNvPr id="5" name="Footer Placeholder 4">
            <a:extLst>
              <a:ext uri="{FF2B5EF4-FFF2-40B4-BE49-F238E27FC236}">
                <a16:creationId xmlns:a16="http://schemas.microsoft.com/office/drawing/2014/main" id="{4610F6BF-E4C9-43AA-B6B2-2C50454447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608517-3890-4583-A568-101710E74F15}"/>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2658918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75E65-BC5E-4CFE-9D44-3797327920D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4E5D51B-42F9-4F59-B0AB-E0FB0362BB1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5E06FB7-628C-4065-9ABC-7ECA15D4753C}"/>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024AE88-532C-49E6-AB46-08AAB32EC973}"/>
              </a:ext>
            </a:extLst>
          </p:cNvPr>
          <p:cNvSpPr>
            <a:spLocks noGrp="1"/>
          </p:cNvSpPr>
          <p:nvPr>
            <p:ph type="dt" sz="half" idx="10"/>
          </p:nvPr>
        </p:nvSpPr>
        <p:spPr/>
        <p:txBody>
          <a:bodyPr/>
          <a:lstStyle/>
          <a:p>
            <a:fld id="{8C252B9D-C374-4D36-B902-60A90A41250A}" type="datetimeFigureOut">
              <a:rPr lang="en-US" smtClean="0"/>
              <a:t>5/25/2018</a:t>
            </a:fld>
            <a:endParaRPr lang="en-US"/>
          </a:p>
        </p:txBody>
      </p:sp>
      <p:sp>
        <p:nvSpPr>
          <p:cNvPr id="6" name="Footer Placeholder 5">
            <a:extLst>
              <a:ext uri="{FF2B5EF4-FFF2-40B4-BE49-F238E27FC236}">
                <a16:creationId xmlns:a16="http://schemas.microsoft.com/office/drawing/2014/main" id="{E91BF237-A54C-4409-971B-5649E722D1D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5C7B47-911B-4C67-BD0F-C315DD2718EF}"/>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5597834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D252D8-FB88-4C6D-9570-9B9B8C13DFF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9204A66-A1CA-41BB-8833-7335D2AA828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555B65D-169C-4901-8C60-0799F7B7B9C9}"/>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429EDE3-0B47-4EBA-A55B-5C6D64C7087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1826D657-0A64-4940-8EE9-57A1835C06A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CA42FAF-E9E7-4AF4-8E91-E6FCC7FE8324}"/>
              </a:ext>
            </a:extLst>
          </p:cNvPr>
          <p:cNvSpPr>
            <a:spLocks noGrp="1"/>
          </p:cNvSpPr>
          <p:nvPr>
            <p:ph type="dt" sz="half" idx="10"/>
          </p:nvPr>
        </p:nvSpPr>
        <p:spPr/>
        <p:txBody>
          <a:bodyPr/>
          <a:lstStyle/>
          <a:p>
            <a:fld id="{8C252B9D-C374-4D36-B902-60A90A41250A}" type="datetimeFigureOut">
              <a:rPr lang="en-US" smtClean="0"/>
              <a:t>5/25/2018</a:t>
            </a:fld>
            <a:endParaRPr lang="en-US"/>
          </a:p>
        </p:txBody>
      </p:sp>
      <p:sp>
        <p:nvSpPr>
          <p:cNvPr id="8" name="Footer Placeholder 7">
            <a:extLst>
              <a:ext uri="{FF2B5EF4-FFF2-40B4-BE49-F238E27FC236}">
                <a16:creationId xmlns:a16="http://schemas.microsoft.com/office/drawing/2014/main" id="{B8C5D963-D375-40D1-ABDD-0E377C4E69A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C4F32B1-0D8E-4181-A71C-C6EB2662B84A}"/>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3697059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1146F4-CCCE-4677-A829-E7ECDB9222E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CDBB2F0-1A42-4313-82A8-0355075CDBDF}"/>
              </a:ext>
            </a:extLst>
          </p:cNvPr>
          <p:cNvSpPr>
            <a:spLocks noGrp="1"/>
          </p:cNvSpPr>
          <p:nvPr>
            <p:ph type="dt" sz="half" idx="10"/>
          </p:nvPr>
        </p:nvSpPr>
        <p:spPr/>
        <p:txBody>
          <a:bodyPr/>
          <a:lstStyle/>
          <a:p>
            <a:fld id="{8C252B9D-C374-4D36-B902-60A90A41250A}" type="datetimeFigureOut">
              <a:rPr lang="en-US" smtClean="0"/>
              <a:t>5/25/2018</a:t>
            </a:fld>
            <a:endParaRPr lang="en-US"/>
          </a:p>
        </p:txBody>
      </p:sp>
      <p:sp>
        <p:nvSpPr>
          <p:cNvPr id="4" name="Footer Placeholder 3">
            <a:extLst>
              <a:ext uri="{FF2B5EF4-FFF2-40B4-BE49-F238E27FC236}">
                <a16:creationId xmlns:a16="http://schemas.microsoft.com/office/drawing/2014/main" id="{7F03D8CC-6C9C-4151-9766-AB0C772E212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4B4C13E-8DFC-4F0C-8DAE-4A687E2BEC26}"/>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34557306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227E85C-0F14-432E-9139-2346EC40900F}"/>
              </a:ext>
            </a:extLst>
          </p:cNvPr>
          <p:cNvSpPr>
            <a:spLocks noGrp="1"/>
          </p:cNvSpPr>
          <p:nvPr>
            <p:ph type="dt" sz="half" idx="10"/>
          </p:nvPr>
        </p:nvSpPr>
        <p:spPr/>
        <p:txBody>
          <a:bodyPr/>
          <a:lstStyle/>
          <a:p>
            <a:fld id="{8C252B9D-C374-4D36-B902-60A90A41250A}" type="datetimeFigureOut">
              <a:rPr lang="en-US" smtClean="0"/>
              <a:t>5/25/2018</a:t>
            </a:fld>
            <a:endParaRPr lang="en-US"/>
          </a:p>
        </p:txBody>
      </p:sp>
      <p:sp>
        <p:nvSpPr>
          <p:cNvPr id="3" name="Footer Placeholder 2">
            <a:extLst>
              <a:ext uri="{FF2B5EF4-FFF2-40B4-BE49-F238E27FC236}">
                <a16:creationId xmlns:a16="http://schemas.microsoft.com/office/drawing/2014/main" id="{C059A5E4-3EA4-43E2-BD11-0C7096682BD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5661D0E-D500-4E5C-94FC-E50557E6CB4A}"/>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1881076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F5F63C-38E4-4751-889B-09B6E22D085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DEFE4C4-B81C-4BDE-A9C5-2F65401E45F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5FC8D49-BD38-44CF-97DD-15EF0660253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66C0F0E-F1BD-4720-A51B-82047C7EB240}"/>
              </a:ext>
            </a:extLst>
          </p:cNvPr>
          <p:cNvSpPr>
            <a:spLocks noGrp="1"/>
          </p:cNvSpPr>
          <p:nvPr>
            <p:ph type="dt" sz="half" idx="10"/>
          </p:nvPr>
        </p:nvSpPr>
        <p:spPr/>
        <p:txBody>
          <a:bodyPr/>
          <a:lstStyle/>
          <a:p>
            <a:fld id="{8C252B9D-C374-4D36-B902-60A90A41250A}" type="datetimeFigureOut">
              <a:rPr lang="en-US" smtClean="0"/>
              <a:t>5/25/2018</a:t>
            </a:fld>
            <a:endParaRPr lang="en-US"/>
          </a:p>
        </p:txBody>
      </p:sp>
      <p:sp>
        <p:nvSpPr>
          <p:cNvPr id="6" name="Footer Placeholder 5">
            <a:extLst>
              <a:ext uri="{FF2B5EF4-FFF2-40B4-BE49-F238E27FC236}">
                <a16:creationId xmlns:a16="http://schemas.microsoft.com/office/drawing/2014/main" id="{14D4CA0E-AA22-44B1-8133-57049BF2C7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E30E316-2C35-47CD-A688-563E4196E85B}"/>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15519201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3D9EA-0A5E-411C-98A2-9980AAE10C0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E448105-EF69-4760-9E75-AEB8E334A2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521D91C-BEED-4EBC-9B02-B1784AE56D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576ABC2-C57F-4F61-A5F5-E78CCFD98404}"/>
              </a:ext>
            </a:extLst>
          </p:cNvPr>
          <p:cNvSpPr>
            <a:spLocks noGrp="1"/>
          </p:cNvSpPr>
          <p:nvPr>
            <p:ph type="dt" sz="half" idx="10"/>
          </p:nvPr>
        </p:nvSpPr>
        <p:spPr/>
        <p:txBody>
          <a:bodyPr/>
          <a:lstStyle/>
          <a:p>
            <a:fld id="{8C252B9D-C374-4D36-B902-60A90A41250A}" type="datetimeFigureOut">
              <a:rPr lang="en-US" smtClean="0"/>
              <a:t>5/25/2018</a:t>
            </a:fld>
            <a:endParaRPr lang="en-US"/>
          </a:p>
        </p:txBody>
      </p:sp>
      <p:sp>
        <p:nvSpPr>
          <p:cNvPr id="6" name="Footer Placeholder 5">
            <a:extLst>
              <a:ext uri="{FF2B5EF4-FFF2-40B4-BE49-F238E27FC236}">
                <a16:creationId xmlns:a16="http://schemas.microsoft.com/office/drawing/2014/main" id="{B9255F46-58BC-4491-A45D-6F3CA52012E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B171DF-44C0-434E-A3DB-AF096474398A}"/>
              </a:ext>
            </a:extLst>
          </p:cNvPr>
          <p:cNvSpPr>
            <a:spLocks noGrp="1"/>
          </p:cNvSpPr>
          <p:nvPr>
            <p:ph type="sldNum" sz="quarter" idx="12"/>
          </p:nvPr>
        </p:nvSpPr>
        <p:spPr/>
        <p:txBody>
          <a:bodyPr/>
          <a:lstStyle/>
          <a:p>
            <a:fld id="{7573E27E-F196-4A0E-B552-E7920B6AA88D}" type="slidenum">
              <a:rPr lang="en-US" smtClean="0"/>
              <a:t>‹#›</a:t>
            </a:fld>
            <a:endParaRPr lang="en-US"/>
          </a:p>
        </p:txBody>
      </p:sp>
    </p:spTree>
    <p:extLst>
      <p:ext uri="{BB962C8B-B14F-4D97-AF65-F5344CB8AC3E}">
        <p14:creationId xmlns:p14="http://schemas.microsoft.com/office/powerpoint/2010/main" val="22411420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6C5084-8C7F-4501-9884-4ABE6A8BEC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F47A3EC-D08F-42C5-A041-4295EE5925C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0D56B2-CC35-44E2-8653-291E3D4D124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252B9D-C374-4D36-B902-60A90A41250A}" type="datetimeFigureOut">
              <a:rPr lang="en-US" smtClean="0"/>
              <a:t>5/25/2018</a:t>
            </a:fld>
            <a:endParaRPr lang="en-US"/>
          </a:p>
        </p:txBody>
      </p:sp>
      <p:sp>
        <p:nvSpPr>
          <p:cNvPr id="5" name="Footer Placeholder 4">
            <a:extLst>
              <a:ext uri="{FF2B5EF4-FFF2-40B4-BE49-F238E27FC236}">
                <a16:creationId xmlns:a16="http://schemas.microsoft.com/office/drawing/2014/main" id="{FB1E5A66-D5CF-4A6D-AA7B-AC0A44908BF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6ED1C9A-CF07-42EF-B738-18E4AC1325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73E27E-F196-4A0E-B552-E7920B6AA88D}" type="slidenum">
              <a:rPr lang="en-US" smtClean="0"/>
              <a:t>‹#›</a:t>
            </a:fld>
            <a:endParaRPr lang="en-US"/>
          </a:p>
        </p:txBody>
      </p:sp>
    </p:spTree>
    <p:extLst>
      <p:ext uri="{BB962C8B-B14F-4D97-AF65-F5344CB8AC3E}">
        <p14:creationId xmlns:p14="http://schemas.microsoft.com/office/powerpoint/2010/main" val="3143000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714D4E-96DC-4D63-AEC1-F45DC7529FFF}"/>
              </a:ext>
            </a:extLst>
          </p:cNvPr>
          <p:cNvSpPr>
            <a:spLocks noGrp="1"/>
          </p:cNvSpPr>
          <p:nvPr>
            <p:ph type="ctrTitle"/>
          </p:nvPr>
        </p:nvSpPr>
        <p:spPr>
          <a:xfrm>
            <a:off x="1524000" y="1587054"/>
            <a:ext cx="9144000" cy="2387600"/>
          </a:xfrm>
        </p:spPr>
        <p:txBody>
          <a:bodyPr>
            <a:normAutofit/>
          </a:bodyPr>
          <a:lstStyle/>
          <a:p>
            <a:r>
              <a:rPr lang="en-US" sz="5400" dirty="0"/>
              <a:t>Proposals on remaining issues on overlapping PUCCHs</a:t>
            </a:r>
          </a:p>
        </p:txBody>
      </p:sp>
      <p:sp>
        <p:nvSpPr>
          <p:cNvPr id="3" name="Subtitle 2">
            <a:extLst>
              <a:ext uri="{FF2B5EF4-FFF2-40B4-BE49-F238E27FC236}">
                <a16:creationId xmlns:a16="http://schemas.microsoft.com/office/drawing/2014/main" id="{83D7CB48-1191-4C1A-93FD-E1D3E971ECA1}"/>
              </a:ext>
            </a:extLst>
          </p:cNvPr>
          <p:cNvSpPr>
            <a:spLocks noGrp="1"/>
          </p:cNvSpPr>
          <p:nvPr>
            <p:ph type="subTitle" idx="1"/>
          </p:nvPr>
        </p:nvSpPr>
        <p:spPr/>
        <p:txBody>
          <a:bodyPr>
            <a:normAutofit/>
          </a:bodyPr>
          <a:lstStyle/>
          <a:p>
            <a:endParaRPr lang="en-US" sz="4000" dirty="0"/>
          </a:p>
          <a:p>
            <a:r>
              <a:rPr lang="en-US" sz="4000" dirty="0"/>
              <a:t>Ericsson</a:t>
            </a:r>
          </a:p>
        </p:txBody>
      </p:sp>
      <p:sp>
        <p:nvSpPr>
          <p:cNvPr id="4" name="Rectangle 3">
            <a:extLst>
              <a:ext uri="{FF2B5EF4-FFF2-40B4-BE49-F238E27FC236}">
                <a16:creationId xmlns:a16="http://schemas.microsoft.com/office/drawing/2014/main" id="{23639476-3E63-4C55-90B0-66D2BDC31FFD}"/>
              </a:ext>
            </a:extLst>
          </p:cNvPr>
          <p:cNvSpPr/>
          <p:nvPr/>
        </p:nvSpPr>
        <p:spPr>
          <a:xfrm>
            <a:off x="618308" y="415724"/>
            <a:ext cx="6096000" cy="1015663"/>
          </a:xfrm>
          <a:prstGeom prst="rect">
            <a:avLst/>
          </a:prstGeom>
        </p:spPr>
        <p:txBody>
          <a:bodyPr>
            <a:spAutoFit/>
          </a:bodyPr>
          <a:lstStyle/>
          <a:p>
            <a:r>
              <a:rPr lang="en-GB" altLang="ja-JP" sz="2000" b="1" dirty="0">
                <a:ea typeface="ＭＳ ゴシック" panose="020B0609070205080204" pitchFamily="49" charset="-128"/>
              </a:rPr>
              <a:t>3GPP TSG RAN WG1 Meeting 9</a:t>
            </a:r>
            <a:r>
              <a:rPr lang="en-US" altLang="ja-JP" sz="2000" b="1" dirty="0">
                <a:ea typeface="ＭＳ ゴシック" panose="020B0609070205080204" pitchFamily="49" charset="-128"/>
              </a:rPr>
              <a:t>3</a:t>
            </a:r>
            <a:endParaRPr lang="en-GB" altLang="ja-JP" sz="2000" b="1" dirty="0">
              <a:ea typeface="ＭＳ ゴシック" panose="020B0609070205080204" pitchFamily="49" charset="-128"/>
            </a:endParaRPr>
          </a:p>
          <a:p>
            <a:pPr>
              <a:spcAft>
                <a:spcPts val="0"/>
              </a:spcAft>
            </a:pPr>
            <a:r>
              <a:rPr lang="en-GB" altLang="ja-JP" sz="2000" b="1" dirty="0">
                <a:ea typeface="ＭＳ ゴシック" panose="020B0609070205080204" pitchFamily="49" charset="-128"/>
                <a:cs typeface="Arial" panose="020B0604020202020204" pitchFamily="34" charset="0"/>
              </a:rPr>
              <a:t>Busan, Korea, 21</a:t>
            </a:r>
            <a:r>
              <a:rPr lang="en-GB" altLang="ja-JP" sz="2000" b="1" baseline="30000" dirty="0">
                <a:ea typeface="ＭＳ ゴシック" panose="020B0609070205080204" pitchFamily="49" charset="-128"/>
                <a:cs typeface="Arial" panose="020B0604020202020204" pitchFamily="34" charset="0"/>
              </a:rPr>
              <a:t>st</a:t>
            </a:r>
            <a:r>
              <a:rPr lang="en-GB" altLang="ja-JP" sz="2000" b="1" dirty="0">
                <a:ea typeface="ＭＳ ゴシック" panose="020B0609070205080204" pitchFamily="49" charset="-128"/>
                <a:cs typeface="Arial" panose="020B0604020202020204" pitchFamily="34" charset="0"/>
              </a:rPr>
              <a:t> – 25</a:t>
            </a:r>
            <a:r>
              <a:rPr lang="en-GB" altLang="ja-JP" sz="2000" b="1" baseline="30000" dirty="0">
                <a:ea typeface="ＭＳ ゴシック" panose="020B0609070205080204" pitchFamily="49" charset="-128"/>
                <a:cs typeface="Arial" panose="020B0604020202020204" pitchFamily="34" charset="0"/>
              </a:rPr>
              <a:t>th</a:t>
            </a:r>
            <a:r>
              <a:rPr lang="en-GB" altLang="ja-JP" sz="2000" b="1" dirty="0">
                <a:ea typeface="ＭＳ ゴシック" panose="020B0609070205080204" pitchFamily="49" charset="-128"/>
                <a:cs typeface="Arial" panose="020B0604020202020204" pitchFamily="34" charset="0"/>
              </a:rPr>
              <a:t> May 2018</a:t>
            </a:r>
          </a:p>
          <a:p>
            <a:pPr>
              <a:spcAft>
                <a:spcPts val="0"/>
              </a:spcAft>
            </a:pPr>
            <a:r>
              <a:rPr lang="en-GB" altLang="ja-JP" sz="2000" b="1" dirty="0">
                <a:ea typeface="ＭＳ ゴシック" panose="020B0609070205080204" pitchFamily="49" charset="-128"/>
                <a:cs typeface="Arial" panose="020B0604020202020204" pitchFamily="34" charset="0"/>
              </a:rPr>
              <a:t>Agenda item: 7.1.3.2.1</a:t>
            </a:r>
            <a:endParaRPr lang="ja-JP" altLang="ja-JP" sz="1200" b="1" dirty="0">
              <a:ea typeface="ＭＳ 明朝" panose="02020609040205080304" pitchFamily="17" charset="-128"/>
              <a:cs typeface="Times New Roman" panose="02020603050405020304" pitchFamily="18" charset="0"/>
            </a:endParaRPr>
          </a:p>
        </p:txBody>
      </p:sp>
      <p:sp>
        <p:nvSpPr>
          <p:cNvPr id="5" name="正方形/長方形 4">
            <a:extLst>
              <a:ext uri="{FF2B5EF4-FFF2-40B4-BE49-F238E27FC236}">
                <a16:creationId xmlns:a16="http://schemas.microsoft.com/office/drawing/2014/main" id="{1C21FB14-EAF1-45FC-B818-7D2732C20E9B}"/>
              </a:ext>
            </a:extLst>
          </p:cNvPr>
          <p:cNvSpPr/>
          <p:nvPr/>
        </p:nvSpPr>
        <p:spPr>
          <a:xfrm>
            <a:off x="10160342" y="548680"/>
            <a:ext cx="1696298" cy="461665"/>
          </a:xfrm>
          <a:prstGeom prst="rect">
            <a:avLst/>
          </a:prstGeom>
        </p:spPr>
        <p:txBody>
          <a:bodyPr wrap="none">
            <a:spAutoFit/>
          </a:bodyPr>
          <a:lstStyle/>
          <a:p>
            <a:pPr algn="r"/>
            <a:r>
              <a:rPr lang="en-GB" altLang="ja-JP" sz="2400" b="1" dirty="0" smtClean="0">
                <a:ea typeface="ＭＳ ゴシック" panose="020B0609070205080204" pitchFamily="49" charset="-128"/>
              </a:rPr>
              <a:t>R1-1807904</a:t>
            </a:r>
            <a:endParaRPr lang="ja-JP" altLang="ja-JP" sz="1400" b="1" dirty="0">
              <a:ea typeface="ＭＳ 明朝" panose="02020609040205080304" pitchFamily="17" charset="-128"/>
              <a:cs typeface="Times New Roman" panose="02020603050405020304" pitchFamily="18" charset="0"/>
            </a:endParaRPr>
          </a:p>
        </p:txBody>
      </p:sp>
    </p:spTree>
    <p:extLst>
      <p:ext uri="{BB962C8B-B14F-4D97-AF65-F5344CB8AC3E}">
        <p14:creationId xmlns:p14="http://schemas.microsoft.com/office/powerpoint/2010/main" val="4533204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C77C9-08C2-44F2-AD2D-08DC5F2A281F}"/>
              </a:ext>
            </a:extLst>
          </p:cNvPr>
          <p:cNvSpPr>
            <a:spLocks noGrp="1"/>
          </p:cNvSpPr>
          <p:nvPr>
            <p:ph type="title"/>
          </p:nvPr>
        </p:nvSpPr>
        <p:spPr/>
        <p:txBody>
          <a:bodyPr/>
          <a:lstStyle/>
          <a:p>
            <a:r>
              <a:rPr lang="en-US" strike="sngStrike" dirty="0">
                <a:highlight>
                  <a:srgbClr val="00FFFF"/>
                </a:highlight>
              </a:rPr>
              <a:t>Proposals 1 (related to FFS in Step1&amp;2 agreements):</a:t>
            </a:r>
          </a:p>
        </p:txBody>
      </p:sp>
      <p:sp>
        <p:nvSpPr>
          <p:cNvPr id="3" name="Content Placeholder 2">
            <a:extLst>
              <a:ext uri="{FF2B5EF4-FFF2-40B4-BE49-F238E27FC236}">
                <a16:creationId xmlns:a16="http://schemas.microsoft.com/office/drawing/2014/main" id="{DBD2ADE2-2ED0-44ED-976F-5228F499C72E}"/>
              </a:ext>
            </a:extLst>
          </p:cNvPr>
          <p:cNvSpPr>
            <a:spLocks noGrp="1"/>
          </p:cNvSpPr>
          <p:nvPr>
            <p:ph idx="1"/>
          </p:nvPr>
        </p:nvSpPr>
        <p:spPr/>
        <p:txBody>
          <a:bodyPr>
            <a:normAutofit/>
          </a:bodyPr>
          <a:lstStyle/>
          <a:p>
            <a:r>
              <a:rPr lang="en-US" dirty="0">
                <a:highlight>
                  <a:srgbClr val="00FF00"/>
                </a:highlight>
              </a:rPr>
              <a:t>When a PUCCH resource carrying SR and other UCI overlaps with PUSCH, if the UCI on PUCCH is going to be multiplexed on PUSCH, the SR bits are dropped from the UCI before multiplexing on PUSCH.</a:t>
            </a:r>
          </a:p>
          <a:p>
            <a:endParaRPr lang="en-US" dirty="0"/>
          </a:p>
          <a:p>
            <a:endParaRPr lang="en-US" dirty="0"/>
          </a:p>
        </p:txBody>
      </p:sp>
    </p:spTree>
    <p:extLst>
      <p:ext uri="{BB962C8B-B14F-4D97-AF65-F5344CB8AC3E}">
        <p14:creationId xmlns:p14="http://schemas.microsoft.com/office/powerpoint/2010/main" val="12672835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886B4D-346E-4713-8B5D-D6D6415474E2}"/>
              </a:ext>
            </a:extLst>
          </p:cNvPr>
          <p:cNvSpPr>
            <a:spLocks noGrp="1"/>
          </p:cNvSpPr>
          <p:nvPr>
            <p:ph type="title"/>
          </p:nvPr>
        </p:nvSpPr>
        <p:spPr/>
        <p:txBody>
          <a:bodyPr/>
          <a:lstStyle/>
          <a:p>
            <a:r>
              <a:rPr lang="en-US" strike="sngStrike" dirty="0">
                <a:highlight>
                  <a:srgbClr val="00FFFF"/>
                </a:highlight>
              </a:rPr>
              <a:t>Proposal 2 (section 2.4 in R1-1807662)</a:t>
            </a:r>
          </a:p>
        </p:txBody>
      </p:sp>
      <p:sp>
        <p:nvSpPr>
          <p:cNvPr id="3" name="Content Placeholder 2">
            <a:extLst>
              <a:ext uri="{FF2B5EF4-FFF2-40B4-BE49-F238E27FC236}">
                <a16:creationId xmlns:a16="http://schemas.microsoft.com/office/drawing/2014/main" id="{971A9F24-0618-46B9-B7FD-33613575F5B3}"/>
              </a:ext>
            </a:extLst>
          </p:cNvPr>
          <p:cNvSpPr>
            <a:spLocks noGrp="1"/>
          </p:cNvSpPr>
          <p:nvPr>
            <p:ph idx="1"/>
          </p:nvPr>
        </p:nvSpPr>
        <p:spPr/>
        <p:txBody>
          <a:bodyPr>
            <a:normAutofit/>
          </a:bodyPr>
          <a:lstStyle/>
          <a:p>
            <a:r>
              <a:rPr lang="en-US" strike="sngStrike" dirty="0"/>
              <a:t>When there are both HARQ-ACK for PDSCH scheduled by DCI and HARQ-ACK for SPS PDSCH within a slot to be transmitted on PUCCH, the UE determines one PUCCH resource for transmission of all HARQ-ACK bits based on the ARI and total number of HARQ-ACK bits in the slot.</a:t>
            </a:r>
          </a:p>
          <a:p>
            <a:pPr marL="0" indent="0">
              <a:buNone/>
            </a:pPr>
            <a:endParaRPr lang="en-US" strike="sngStrike" dirty="0"/>
          </a:p>
          <a:p>
            <a:pPr marL="0" indent="0">
              <a:buNone/>
            </a:pPr>
            <a:endParaRPr lang="en-US" strike="sngStrike" dirty="0"/>
          </a:p>
        </p:txBody>
      </p:sp>
    </p:spTree>
    <p:extLst>
      <p:ext uri="{BB962C8B-B14F-4D97-AF65-F5344CB8AC3E}">
        <p14:creationId xmlns:p14="http://schemas.microsoft.com/office/powerpoint/2010/main" val="41701146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A07C5A-D770-4E82-8C80-5235F8DB8E3A}"/>
              </a:ext>
            </a:extLst>
          </p:cNvPr>
          <p:cNvSpPr>
            <a:spLocks noGrp="1"/>
          </p:cNvSpPr>
          <p:nvPr>
            <p:ph type="title"/>
          </p:nvPr>
        </p:nvSpPr>
        <p:spPr/>
        <p:txBody>
          <a:bodyPr/>
          <a:lstStyle/>
          <a:p>
            <a:r>
              <a:rPr lang="en-US" dirty="0"/>
              <a:t>Background on Proposal 3 (section 2.1 in R1-1807662)</a:t>
            </a:r>
          </a:p>
        </p:txBody>
      </p:sp>
      <p:sp>
        <p:nvSpPr>
          <p:cNvPr id="3" name="Content Placeholder 2">
            <a:extLst>
              <a:ext uri="{FF2B5EF4-FFF2-40B4-BE49-F238E27FC236}">
                <a16:creationId xmlns:a16="http://schemas.microsoft.com/office/drawing/2014/main" id="{5A6DB5EF-6185-48B6-BC3E-AE314172B364}"/>
              </a:ext>
            </a:extLst>
          </p:cNvPr>
          <p:cNvSpPr>
            <a:spLocks noGrp="1"/>
          </p:cNvSpPr>
          <p:nvPr>
            <p:ph idx="1"/>
          </p:nvPr>
        </p:nvSpPr>
        <p:spPr/>
        <p:txBody>
          <a:bodyPr>
            <a:normAutofit fontScale="85000" lnSpcReduction="20000"/>
          </a:bodyPr>
          <a:lstStyle/>
          <a:p>
            <a:r>
              <a:rPr lang="en-US" dirty="0"/>
              <a:t>When the HARQ-ACK/SR PUCCH resource determined by ARI and the configured CSI PUCCH resource overlap in a slot, if the UE is configured with only one PUCCH resource set for UCI transmission including HARQ-ACK and simultaneous transmission of HARQ-ACK/SR and CSI is enabled, select from one of the following alternatives:</a:t>
            </a:r>
            <a:endParaRPr lang="sv-SE" dirty="0"/>
          </a:p>
          <a:p>
            <a:pPr lvl="1"/>
            <a:r>
              <a:rPr lang="en-US" b="1" dirty="0"/>
              <a:t>Alt 1:</a:t>
            </a:r>
            <a:r>
              <a:rPr lang="en-US" dirty="0"/>
              <a:t> The UE is not expected to transmit the corresponding HARQ-ACK/SR and the CSI report in a PUCCH resource in that slot.</a:t>
            </a:r>
            <a:endParaRPr lang="sv-SE" dirty="0"/>
          </a:p>
          <a:p>
            <a:pPr lvl="2"/>
            <a:r>
              <a:rPr lang="en-US" b="1" dirty="0"/>
              <a:t>Supportive companies:</a:t>
            </a:r>
            <a:r>
              <a:rPr lang="en-US" dirty="0"/>
              <a:t> E//, </a:t>
            </a:r>
            <a:r>
              <a:rPr lang="en-US" dirty="0" err="1"/>
              <a:t>Spreadtrum</a:t>
            </a:r>
            <a:r>
              <a:rPr lang="en-US" dirty="0"/>
              <a:t> Comm., OPPO, Intel.</a:t>
            </a:r>
            <a:endParaRPr lang="sv-SE" dirty="0"/>
          </a:p>
          <a:p>
            <a:pPr lvl="1"/>
            <a:r>
              <a:rPr lang="en-US" b="1" dirty="0"/>
              <a:t>Alt 2:</a:t>
            </a:r>
            <a:r>
              <a:rPr lang="en-US" dirty="0"/>
              <a:t> HARQ-ACK/SR and CSI are transmitted together by PUCCH resource for CSI</a:t>
            </a:r>
            <a:endParaRPr lang="sv-SE" dirty="0"/>
          </a:p>
          <a:p>
            <a:pPr lvl="2"/>
            <a:r>
              <a:rPr lang="en-US" b="1" dirty="0"/>
              <a:t>Supportive companies:</a:t>
            </a:r>
            <a:r>
              <a:rPr lang="en-US" dirty="0"/>
              <a:t> ZTE, Panasonic, CATT, Lenovo, MOT, DCM, Vivo, Nokia</a:t>
            </a:r>
            <a:endParaRPr lang="sv-SE" dirty="0"/>
          </a:p>
          <a:p>
            <a:pPr lvl="2"/>
            <a:r>
              <a:rPr lang="en-US" dirty="0"/>
              <a:t>Note: The timeline requirements for transmission of HARQ-ACK on CSI PUCCH resource is met. </a:t>
            </a:r>
            <a:endParaRPr lang="sv-SE" dirty="0"/>
          </a:p>
          <a:p>
            <a:pPr lvl="1"/>
            <a:r>
              <a:rPr lang="en-US" b="1" dirty="0"/>
              <a:t>Alt 3:</a:t>
            </a:r>
            <a:r>
              <a:rPr lang="en-US" dirty="0"/>
              <a:t> HARQ-ACK/SR is transmitted on the HARQ-ACK/SR PUCCH resource and CSI reporting is dropped in that slot.</a:t>
            </a:r>
            <a:endParaRPr lang="sv-SE" dirty="0"/>
          </a:p>
          <a:p>
            <a:pPr lvl="2"/>
            <a:r>
              <a:rPr lang="en-US" b="1" dirty="0"/>
              <a:t>Supportive companies:</a:t>
            </a:r>
            <a:r>
              <a:rPr lang="en-US" dirty="0"/>
              <a:t> Panasonic, Vivo, LG</a:t>
            </a:r>
            <a:endParaRPr lang="sv-SE" dirty="0"/>
          </a:p>
          <a:p>
            <a:pPr lvl="1"/>
            <a:r>
              <a:rPr lang="en-US" b="1" dirty="0">
                <a:solidFill>
                  <a:srgbClr val="FF0000"/>
                </a:solidFill>
              </a:rPr>
              <a:t>Alt 4: </a:t>
            </a:r>
            <a:r>
              <a:rPr lang="en-US" dirty="0">
                <a:solidFill>
                  <a:srgbClr val="FF0000"/>
                </a:solidFill>
              </a:rPr>
              <a:t>The UE is not expected to be provided </a:t>
            </a:r>
            <a:r>
              <a:rPr lang="en-US" i="1" dirty="0" err="1">
                <a:solidFill>
                  <a:srgbClr val="FF0000"/>
                </a:solidFill>
              </a:rPr>
              <a:t>simultaneousHARQ</a:t>
            </a:r>
            <a:r>
              <a:rPr lang="en-US" i="1" dirty="0">
                <a:solidFill>
                  <a:srgbClr val="FF0000"/>
                </a:solidFill>
              </a:rPr>
              <a:t>-ACK-CSI = TRUE</a:t>
            </a:r>
            <a:r>
              <a:rPr lang="en-US" dirty="0">
                <a:solidFill>
                  <a:srgbClr val="FF0000"/>
                </a:solidFill>
              </a:rPr>
              <a:t>.</a:t>
            </a:r>
          </a:p>
          <a:p>
            <a:pPr lvl="2"/>
            <a:r>
              <a:rPr lang="en-US" b="1" dirty="0">
                <a:solidFill>
                  <a:srgbClr val="FF0000"/>
                </a:solidFill>
              </a:rPr>
              <a:t>Supportive companies: Samsung, E///</a:t>
            </a:r>
            <a:endParaRPr lang="sv-SE" dirty="0">
              <a:solidFill>
                <a:srgbClr val="FF0000"/>
              </a:solidFill>
            </a:endParaRPr>
          </a:p>
          <a:p>
            <a:endParaRPr lang="en-US" dirty="0"/>
          </a:p>
        </p:txBody>
      </p:sp>
    </p:spTree>
    <p:extLst>
      <p:ext uri="{BB962C8B-B14F-4D97-AF65-F5344CB8AC3E}">
        <p14:creationId xmlns:p14="http://schemas.microsoft.com/office/powerpoint/2010/main" val="13967259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A07C5A-D770-4E82-8C80-5235F8DB8E3A}"/>
              </a:ext>
            </a:extLst>
          </p:cNvPr>
          <p:cNvSpPr>
            <a:spLocks noGrp="1"/>
          </p:cNvSpPr>
          <p:nvPr>
            <p:ph type="title"/>
          </p:nvPr>
        </p:nvSpPr>
        <p:spPr/>
        <p:txBody>
          <a:bodyPr/>
          <a:lstStyle/>
          <a:p>
            <a:r>
              <a:rPr lang="en-US" strike="sngStrike" dirty="0">
                <a:highlight>
                  <a:srgbClr val="00FFFF"/>
                </a:highlight>
              </a:rPr>
              <a:t>Proposal 3(section 2.1 in R1-1807662)</a:t>
            </a:r>
          </a:p>
        </p:txBody>
      </p:sp>
      <p:sp>
        <p:nvSpPr>
          <p:cNvPr id="3" name="Content Placeholder 2">
            <a:extLst>
              <a:ext uri="{FF2B5EF4-FFF2-40B4-BE49-F238E27FC236}">
                <a16:creationId xmlns:a16="http://schemas.microsoft.com/office/drawing/2014/main" id="{5A6DB5EF-6185-48B6-BC3E-AE314172B364}"/>
              </a:ext>
            </a:extLst>
          </p:cNvPr>
          <p:cNvSpPr>
            <a:spLocks noGrp="1"/>
          </p:cNvSpPr>
          <p:nvPr>
            <p:ph idx="1"/>
          </p:nvPr>
        </p:nvSpPr>
        <p:spPr/>
        <p:txBody>
          <a:bodyPr>
            <a:normAutofit lnSpcReduction="10000"/>
          </a:bodyPr>
          <a:lstStyle/>
          <a:p>
            <a:r>
              <a:rPr lang="en-US" dirty="0">
                <a:highlight>
                  <a:srgbClr val="00FF00"/>
                </a:highlight>
              </a:rPr>
              <a:t>Proposal a: </a:t>
            </a:r>
          </a:p>
          <a:p>
            <a:pPr lvl="1"/>
            <a:r>
              <a:rPr lang="en-US" dirty="0"/>
              <a:t>When a UE is configured for one PUCCH resource set for UCI transmission including HARQ-ACK, the UE is not expected to be provided with </a:t>
            </a:r>
            <a:r>
              <a:rPr lang="en-US" i="1" dirty="0" err="1"/>
              <a:t>simultanouesARQ</a:t>
            </a:r>
            <a:r>
              <a:rPr lang="en-US" i="1" dirty="0"/>
              <a:t>-ACK-CSI=TRUE.</a:t>
            </a:r>
            <a:endParaRPr lang="sv-SE" dirty="0"/>
          </a:p>
          <a:p>
            <a:pPr lvl="1"/>
            <a:r>
              <a:rPr lang="en-US" dirty="0"/>
              <a:t>Supportive companies: </a:t>
            </a:r>
            <a:r>
              <a:rPr lang="en-US" dirty="0" err="1"/>
              <a:t>Samsing</a:t>
            </a:r>
            <a:r>
              <a:rPr lang="en-US" dirty="0"/>
              <a:t>, E//, </a:t>
            </a:r>
            <a:r>
              <a:rPr lang="en-US" dirty="0" err="1"/>
              <a:t>Spreadtrum</a:t>
            </a:r>
            <a:r>
              <a:rPr lang="en-US" dirty="0"/>
              <a:t> Comm., OPPO, Intel, Panasonic, Vivo, LG, QC</a:t>
            </a:r>
          </a:p>
          <a:p>
            <a:r>
              <a:rPr lang="en-US" dirty="0"/>
              <a:t>Proposal b:</a:t>
            </a:r>
          </a:p>
          <a:p>
            <a:pPr lvl="1"/>
            <a:r>
              <a:rPr lang="en-US" dirty="0"/>
              <a:t>When a UE is configured with one PUCCH resource set for UCI transmission including HARQ-ACK and </a:t>
            </a:r>
            <a:r>
              <a:rPr lang="en-US" i="1" dirty="0" err="1"/>
              <a:t>simultanouesARQ</a:t>
            </a:r>
            <a:r>
              <a:rPr lang="en-US" i="1" dirty="0"/>
              <a:t>-ACK-CSI=TRUE, </a:t>
            </a:r>
            <a:r>
              <a:rPr lang="en-US" dirty="0"/>
              <a:t>the HARQ-ACK/SR bits for PDSCHs scheduled by PDCCH are transmitted together with CSI on the PUCCH resource for CSI.</a:t>
            </a:r>
          </a:p>
          <a:p>
            <a:pPr lvl="1"/>
            <a:r>
              <a:rPr lang="en-US" dirty="0"/>
              <a:t>Supportive companies: ZTE, CATT, Lenovo, MOT, DCM, Vivo, Nokia</a:t>
            </a:r>
          </a:p>
          <a:p>
            <a:pPr marL="0" indent="0">
              <a:buNone/>
            </a:pPr>
            <a:endParaRPr lang="sv-SE" dirty="0"/>
          </a:p>
          <a:p>
            <a:endParaRPr lang="en-US" dirty="0"/>
          </a:p>
        </p:txBody>
      </p:sp>
    </p:spTree>
    <p:extLst>
      <p:ext uri="{BB962C8B-B14F-4D97-AF65-F5344CB8AC3E}">
        <p14:creationId xmlns:p14="http://schemas.microsoft.com/office/powerpoint/2010/main" val="21291964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C77C9-08C2-44F2-AD2D-08DC5F2A281F}"/>
              </a:ext>
            </a:extLst>
          </p:cNvPr>
          <p:cNvSpPr>
            <a:spLocks noGrp="1"/>
          </p:cNvSpPr>
          <p:nvPr>
            <p:ph type="title"/>
          </p:nvPr>
        </p:nvSpPr>
        <p:spPr/>
        <p:txBody>
          <a:bodyPr/>
          <a:lstStyle/>
          <a:p>
            <a:r>
              <a:rPr lang="en-US" strike="sngStrike" dirty="0">
                <a:highlight>
                  <a:srgbClr val="00FFFF"/>
                </a:highlight>
              </a:rPr>
              <a:t>Proposal 4:</a:t>
            </a:r>
          </a:p>
        </p:txBody>
      </p:sp>
      <p:sp>
        <p:nvSpPr>
          <p:cNvPr id="3" name="Content Placeholder 2">
            <a:extLst>
              <a:ext uri="{FF2B5EF4-FFF2-40B4-BE49-F238E27FC236}">
                <a16:creationId xmlns:a16="http://schemas.microsoft.com/office/drawing/2014/main" id="{DBD2ADE2-2ED0-44ED-976F-5228F499C72E}"/>
              </a:ext>
            </a:extLst>
          </p:cNvPr>
          <p:cNvSpPr>
            <a:spLocks noGrp="1"/>
          </p:cNvSpPr>
          <p:nvPr>
            <p:ph idx="1"/>
          </p:nvPr>
        </p:nvSpPr>
        <p:spPr/>
        <p:txBody>
          <a:bodyPr>
            <a:normAutofit/>
          </a:bodyPr>
          <a:lstStyle/>
          <a:p>
            <a:r>
              <a:rPr lang="en-US" strike="sngStrike" dirty="0"/>
              <a:t>When a PUCCH resource with format 2 or 3 or 4 for carrying a UCI including only HARQ-ACK bits corresponding to granted PDSCH, overlaps with K SR PUCCH resources, the SR and the UCI bits are multiplexed using the same PUCCH format 2 or 3 or 4 resource.</a:t>
            </a:r>
          </a:p>
        </p:txBody>
      </p:sp>
    </p:spTree>
    <p:extLst>
      <p:ext uri="{BB962C8B-B14F-4D97-AF65-F5344CB8AC3E}">
        <p14:creationId xmlns:p14="http://schemas.microsoft.com/office/powerpoint/2010/main" val="35786692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CF155-BAF9-452F-9582-1D1B51108736}"/>
              </a:ext>
            </a:extLst>
          </p:cNvPr>
          <p:cNvSpPr>
            <a:spLocks noGrp="1"/>
          </p:cNvSpPr>
          <p:nvPr>
            <p:ph type="title"/>
          </p:nvPr>
        </p:nvSpPr>
        <p:spPr/>
        <p:txBody>
          <a:bodyPr/>
          <a:lstStyle/>
          <a:p>
            <a:r>
              <a:rPr lang="en-US" dirty="0"/>
              <a:t>Proposals on SR ID </a:t>
            </a:r>
          </a:p>
        </p:txBody>
      </p:sp>
      <p:sp>
        <p:nvSpPr>
          <p:cNvPr id="3" name="Content Placeholder 2">
            <a:extLst>
              <a:ext uri="{FF2B5EF4-FFF2-40B4-BE49-F238E27FC236}">
                <a16:creationId xmlns:a16="http://schemas.microsoft.com/office/drawing/2014/main" id="{0DAD3C67-EDF1-4501-98C9-ACF94EE85EDE}"/>
              </a:ext>
            </a:extLst>
          </p:cNvPr>
          <p:cNvSpPr>
            <a:spLocks noGrp="1"/>
          </p:cNvSpPr>
          <p:nvPr>
            <p:ph idx="1"/>
          </p:nvPr>
        </p:nvSpPr>
        <p:spPr/>
        <p:txBody>
          <a:bodyPr/>
          <a:lstStyle/>
          <a:p>
            <a:r>
              <a:rPr lang="en-US" dirty="0"/>
              <a:t>Discuss and decide on proposals in section 2.2 in R1-1807662.</a:t>
            </a:r>
          </a:p>
          <a:p>
            <a:endParaRPr lang="en-US" dirty="0"/>
          </a:p>
        </p:txBody>
      </p:sp>
    </p:spTree>
    <p:extLst>
      <p:ext uri="{BB962C8B-B14F-4D97-AF65-F5344CB8AC3E}">
        <p14:creationId xmlns:p14="http://schemas.microsoft.com/office/powerpoint/2010/main" val="38503591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77B059-1248-4930-B53C-ECBA4985AA43}"/>
              </a:ext>
            </a:extLst>
          </p:cNvPr>
          <p:cNvSpPr>
            <a:spLocks noGrp="1"/>
          </p:cNvSpPr>
          <p:nvPr>
            <p:ph type="title"/>
          </p:nvPr>
        </p:nvSpPr>
        <p:spPr/>
        <p:txBody>
          <a:bodyPr/>
          <a:lstStyle/>
          <a:p>
            <a:r>
              <a:rPr lang="en-US" dirty="0"/>
              <a:t>Proposal:</a:t>
            </a:r>
          </a:p>
        </p:txBody>
      </p:sp>
      <p:sp>
        <p:nvSpPr>
          <p:cNvPr id="3" name="Content Placeholder 2">
            <a:extLst>
              <a:ext uri="{FF2B5EF4-FFF2-40B4-BE49-F238E27FC236}">
                <a16:creationId xmlns:a16="http://schemas.microsoft.com/office/drawing/2014/main" id="{053FC0AA-53E4-4FC4-8F4E-2F233FDDB7AF}"/>
              </a:ext>
            </a:extLst>
          </p:cNvPr>
          <p:cNvSpPr>
            <a:spLocks noGrp="1"/>
          </p:cNvSpPr>
          <p:nvPr>
            <p:ph idx="1"/>
          </p:nvPr>
        </p:nvSpPr>
        <p:spPr>
          <a:xfrm>
            <a:off x="838200" y="1825625"/>
            <a:ext cx="10515600" cy="4667250"/>
          </a:xfrm>
        </p:spPr>
        <p:txBody>
          <a:bodyPr>
            <a:normAutofit lnSpcReduction="10000"/>
          </a:bodyPr>
          <a:lstStyle/>
          <a:p>
            <a:pPr lvl="0"/>
            <a:r>
              <a:rPr lang="en-US" dirty="0"/>
              <a:t>If a HARQ-ACK transmission from a UE using PUCCH format 1 overlaps with SR transmission occasions corresponding to K SR PUCCH configurations each using PUCCH format 1 in a slot, </a:t>
            </a:r>
            <a:endParaRPr lang="sv-SE" dirty="0"/>
          </a:p>
          <a:p>
            <a:pPr lvl="1"/>
            <a:r>
              <a:rPr lang="en-US" b="1" dirty="0"/>
              <a:t>Alt 1:</a:t>
            </a:r>
            <a:r>
              <a:rPr lang="en-US" dirty="0"/>
              <a:t> In case of negative SR, the HARQ-ACK is transmitted on the HARQ-ACK resource. In case of positive SR, the HARQ-ACK is transmitted on the SR resource corresponding to the positive SR.</a:t>
            </a:r>
            <a:endParaRPr lang="sv-SE" dirty="0"/>
          </a:p>
          <a:p>
            <a:pPr lvl="2"/>
            <a:r>
              <a:rPr lang="en-US" b="1" dirty="0"/>
              <a:t>Supportive companies: </a:t>
            </a:r>
            <a:r>
              <a:rPr lang="en-US" dirty="0"/>
              <a:t>CATT, </a:t>
            </a:r>
            <a:r>
              <a:rPr lang="en-US" dirty="0" err="1"/>
              <a:t>Spreadtrum</a:t>
            </a:r>
            <a:r>
              <a:rPr lang="en-US" dirty="0"/>
              <a:t> comm., Vivo . HW. </a:t>
            </a:r>
            <a:r>
              <a:rPr lang="en-US" dirty="0" err="1"/>
              <a:t>HiSi</a:t>
            </a:r>
            <a:r>
              <a:rPr lang="en-US" dirty="0"/>
              <a:t>, E//, Nokia, Intel, MTK, QC </a:t>
            </a:r>
            <a:endParaRPr lang="sv-SE" dirty="0"/>
          </a:p>
          <a:p>
            <a:pPr lvl="1"/>
            <a:r>
              <a:rPr lang="en-US" b="1" dirty="0"/>
              <a:t>Alt 2:</a:t>
            </a:r>
            <a:r>
              <a:rPr lang="en-US" dirty="0"/>
              <a:t> If K&gt;1, a </a:t>
            </a:r>
            <a:r>
              <a:rPr lang="x-none" dirty="0"/>
              <a:t>PUCCH format 2 or 3 or 4 is </a:t>
            </a:r>
            <a:r>
              <a:rPr lang="en-US" dirty="0"/>
              <a:t>determined</a:t>
            </a:r>
            <a:r>
              <a:rPr lang="x-none" dirty="0"/>
              <a:t> to carry L = 1 or 2 bits HARQ-ACK and K &gt; 1 SR </a:t>
            </a:r>
            <a:r>
              <a:rPr lang="en-US" dirty="0"/>
              <a:t>and corresponding PUCCH resource set for </a:t>
            </a:r>
            <a:r>
              <a:rPr lang="en-US" dirty="0" err="1"/>
              <a:t>L+ceil</a:t>
            </a:r>
            <a:r>
              <a:rPr lang="en-US" dirty="0"/>
              <a:t>(log2(K+1)) UCI bits</a:t>
            </a:r>
            <a:r>
              <a:rPr lang="x-none" dirty="0"/>
              <a:t>. </a:t>
            </a:r>
            <a:endParaRPr lang="sv-SE" dirty="0"/>
          </a:p>
          <a:p>
            <a:pPr lvl="2"/>
            <a:r>
              <a:rPr lang="sv-SE" dirty="0"/>
              <a:t>If ARI is </a:t>
            </a:r>
            <a:r>
              <a:rPr lang="sv-SE" dirty="0" err="1"/>
              <a:t>available</a:t>
            </a:r>
            <a:r>
              <a:rPr lang="sv-SE" dirty="0"/>
              <a:t>, </a:t>
            </a:r>
            <a:r>
              <a:rPr lang="sv-SE" dirty="0" err="1"/>
              <a:t>use</a:t>
            </a:r>
            <a:r>
              <a:rPr lang="sv-SE" dirty="0"/>
              <a:t> the PUCCH </a:t>
            </a:r>
            <a:r>
              <a:rPr lang="sv-SE" dirty="0" err="1"/>
              <a:t>resource</a:t>
            </a:r>
            <a:r>
              <a:rPr lang="sv-SE" dirty="0"/>
              <a:t> </a:t>
            </a:r>
            <a:r>
              <a:rPr lang="sv-SE" dirty="0" err="1"/>
              <a:t>indicated</a:t>
            </a:r>
            <a:r>
              <a:rPr lang="sv-SE" dirty="0"/>
              <a:t> by ARI. </a:t>
            </a:r>
            <a:r>
              <a:rPr lang="sv-SE" dirty="0" err="1"/>
              <a:t>Otherwise</a:t>
            </a:r>
            <a:r>
              <a:rPr lang="sv-SE" dirty="0"/>
              <a:t>, </a:t>
            </a:r>
            <a:r>
              <a:rPr lang="sv-SE" dirty="0" err="1"/>
              <a:t>use</a:t>
            </a:r>
            <a:r>
              <a:rPr lang="sv-SE" dirty="0"/>
              <a:t> the </a:t>
            </a:r>
            <a:r>
              <a:rPr lang="sv-SE" dirty="0" err="1"/>
              <a:t>resource</a:t>
            </a:r>
            <a:r>
              <a:rPr lang="sv-SE" dirty="0"/>
              <a:t> </a:t>
            </a:r>
            <a:r>
              <a:rPr lang="sv-SE" dirty="0" err="1"/>
              <a:t>with</a:t>
            </a:r>
            <a:r>
              <a:rPr lang="sv-SE" dirty="0"/>
              <a:t> </a:t>
            </a:r>
            <a:r>
              <a:rPr lang="sv-SE" dirty="0" err="1"/>
              <a:t>lowest</a:t>
            </a:r>
            <a:r>
              <a:rPr lang="sv-SE" dirty="0"/>
              <a:t> index in the second PUCCH </a:t>
            </a:r>
            <a:r>
              <a:rPr lang="sv-SE" dirty="0" err="1"/>
              <a:t>resource</a:t>
            </a:r>
            <a:r>
              <a:rPr lang="sv-SE" dirty="0"/>
              <a:t> set.</a:t>
            </a:r>
          </a:p>
          <a:p>
            <a:pPr lvl="2"/>
            <a:r>
              <a:rPr lang="en-US" b="1"/>
              <a:t>Supportive </a:t>
            </a:r>
            <a:r>
              <a:rPr lang="en-US" b="1" dirty="0"/>
              <a:t>companies:</a:t>
            </a:r>
            <a:r>
              <a:rPr lang="en-US" dirty="0"/>
              <a:t> ZTE, Samsung, DCM, OPPO, Panasonic, Lenovo, MOTO, LGE</a:t>
            </a:r>
            <a:endParaRPr lang="sv-SE" dirty="0"/>
          </a:p>
        </p:txBody>
      </p:sp>
    </p:spTree>
    <p:extLst>
      <p:ext uri="{BB962C8B-B14F-4D97-AF65-F5344CB8AC3E}">
        <p14:creationId xmlns:p14="http://schemas.microsoft.com/office/powerpoint/2010/main" val="37997013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D708A9-DD34-41EF-AB96-44DD9BEC1D59}"/>
              </a:ext>
            </a:extLst>
          </p:cNvPr>
          <p:cNvSpPr>
            <a:spLocks noGrp="1"/>
          </p:cNvSpPr>
          <p:nvPr>
            <p:ph type="title"/>
          </p:nvPr>
        </p:nvSpPr>
        <p:spPr/>
        <p:txBody>
          <a:bodyPr/>
          <a:lstStyle/>
          <a:p>
            <a:r>
              <a:rPr lang="en-US" dirty="0"/>
              <a:t>Proposal</a:t>
            </a:r>
          </a:p>
        </p:txBody>
      </p:sp>
      <p:sp>
        <p:nvSpPr>
          <p:cNvPr id="3" name="Content Placeholder 2">
            <a:extLst>
              <a:ext uri="{FF2B5EF4-FFF2-40B4-BE49-F238E27FC236}">
                <a16:creationId xmlns:a16="http://schemas.microsoft.com/office/drawing/2014/main" id="{527237D3-4A8A-4CAC-8082-C40EE4805EBE}"/>
              </a:ext>
            </a:extLst>
          </p:cNvPr>
          <p:cNvSpPr>
            <a:spLocks noGrp="1"/>
          </p:cNvSpPr>
          <p:nvPr>
            <p:ph idx="1"/>
          </p:nvPr>
        </p:nvSpPr>
        <p:spPr/>
        <p:txBody>
          <a:bodyPr>
            <a:normAutofit/>
          </a:bodyPr>
          <a:lstStyle/>
          <a:p>
            <a:r>
              <a:rPr lang="en-US" dirty="0"/>
              <a:t>If a HARQ-ACK transmission from a UE using PUCCH format 0 overlaps with SR transmission occasions corresponding to K SR PUCCH configurations, in a slot, </a:t>
            </a:r>
            <a:endParaRPr lang="sv-SE" dirty="0"/>
          </a:p>
          <a:p>
            <a:pPr lvl="1"/>
            <a:r>
              <a:rPr lang="en-US" b="1" dirty="0"/>
              <a:t>Alt 1: </a:t>
            </a:r>
            <a:r>
              <a:rPr lang="en-US" dirty="0"/>
              <a:t>If any SR is positive, indicate positive SR. Else indicate negative SR..</a:t>
            </a:r>
            <a:endParaRPr lang="sv-SE" dirty="0"/>
          </a:p>
          <a:p>
            <a:pPr lvl="1"/>
            <a:r>
              <a:rPr lang="en-GB" b="1" dirty="0"/>
              <a:t>Supportive companies:</a:t>
            </a:r>
            <a:r>
              <a:rPr lang="en-GB" dirty="0"/>
              <a:t> Nokia, Vivo, QC, MTK, Intel, ZTE, HW, </a:t>
            </a:r>
            <a:r>
              <a:rPr lang="en-GB" dirty="0" err="1"/>
              <a:t>HiSilicon</a:t>
            </a:r>
            <a:r>
              <a:rPr lang="en-GB" dirty="0"/>
              <a:t>, E///</a:t>
            </a:r>
            <a:endParaRPr lang="sv-SE" dirty="0"/>
          </a:p>
          <a:p>
            <a:pPr lvl="1"/>
            <a:r>
              <a:rPr lang="en-US" b="1" dirty="0"/>
              <a:t>Alt 2:</a:t>
            </a:r>
            <a:r>
              <a:rPr lang="en-US" dirty="0"/>
              <a:t> </a:t>
            </a:r>
          </a:p>
          <a:p>
            <a:pPr lvl="2"/>
            <a:r>
              <a:rPr lang="en-US" dirty="0"/>
              <a:t>If K&gt;1, a </a:t>
            </a:r>
            <a:r>
              <a:rPr lang="x-none" dirty="0"/>
              <a:t>PUCCH format 2 or 3 or 4 is </a:t>
            </a:r>
            <a:r>
              <a:rPr lang="en-US" dirty="0"/>
              <a:t>determined</a:t>
            </a:r>
            <a:r>
              <a:rPr lang="x-none" dirty="0"/>
              <a:t> to carry L = 1 or 2 bits HARQ-ACK and K &gt; 1 SR </a:t>
            </a:r>
            <a:r>
              <a:rPr lang="en-US" dirty="0"/>
              <a:t>and corresponding PUCCH resource set for </a:t>
            </a:r>
            <a:r>
              <a:rPr lang="en-US" dirty="0" err="1"/>
              <a:t>L+ceil</a:t>
            </a:r>
            <a:r>
              <a:rPr lang="en-US" dirty="0"/>
              <a:t>(log2(K+1)) UCI bits</a:t>
            </a:r>
            <a:r>
              <a:rPr lang="x-none" dirty="0"/>
              <a:t>. </a:t>
            </a:r>
            <a:endParaRPr lang="sv-SE" dirty="0"/>
          </a:p>
          <a:p>
            <a:pPr lvl="3"/>
            <a:r>
              <a:rPr lang="sv-SE" dirty="0"/>
              <a:t>If ARI is </a:t>
            </a:r>
            <a:r>
              <a:rPr lang="sv-SE" dirty="0" err="1"/>
              <a:t>available</a:t>
            </a:r>
            <a:r>
              <a:rPr lang="sv-SE" dirty="0"/>
              <a:t>, </a:t>
            </a:r>
            <a:r>
              <a:rPr lang="sv-SE" dirty="0" err="1"/>
              <a:t>use</a:t>
            </a:r>
            <a:r>
              <a:rPr lang="sv-SE" dirty="0"/>
              <a:t> the PUCCH </a:t>
            </a:r>
            <a:r>
              <a:rPr lang="sv-SE" dirty="0" err="1"/>
              <a:t>resource</a:t>
            </a:r>
            <a:r>
              <a:rPr lang="sv-SE" dirty="0"/>
              <a:t> </a:t>
            </a:r>
            <a:r>
              <a:rPr lang="sv-SE" dirty="0" err="1"/>
              <a:t>indicated</a:t>
            </a:r>
            <a:r>
              <a:rPr lang="sv-SE" dirty="0"/>
              <a:t> by ARI. </a:t>
            </a:r>
            <a:r>
              <a:rPr lang="sv-SE" dirty="0" err="1"/>
              <a:t>Otherwise</a:t>
            </a:r>
            <a:r>
              <a:rPr lang="sv-SE" dirty="0"/>
              <a:t>, </a:t>
            </a:r>
            <a:r>
              <a:rPr lang="sv-SE" dirty="0" err="1"/>
              <a:t>use</a:t>
            </a:r>
            <a:r>
              <a:rPr lang="sv-SE" dirty="0"/>
              <a:t> the </a:t>
            </a:r>
            <a:r>
              <a:rPr lang="sv-SE" dirty="0" err="1"/>
              <a:t>resource</a:t>
            </a:r>
            <a:r>
              <a:rPr lang="sv-SE" dirty="0"/>
              <a:t> </a:t>
            </a:r>
            <a:r>
              <a:rPr lang="sv-SE" dirty="0" err="1"/>
              <a:t>with</a:t>
            </a:r>
            <a:r>
              <a:rPr lang="sv-SE" dirty="0"/>
              <a:t> </a:t>
            </a:r>
            <a:r>
              <a:rPr lang="sv-SE" dirty="0" err="1"/>
              <a:t>lowest</a:t>
            </a:r>
            <a:r>
              <a:rPr lang="sv-SE" dirty="0"/>
              <a:t> index in the second PUCCH </a:t>
            </a:r>
            <a:r>
              <a:rPr lang="sv-SE" dirty="0" err="1"/>
              <a:t>resource</a:t>
            </a:r>
            <a:r>
              <a:rPr lang="sv-SE" dirty="0"/>
              <a:t> set.</a:t>
            </a:r>
          </a:p>
          <a:p>
            <a:pPr lvl="1"/>
            <a:r>
              <a:rPr lang="en-GB" b="1" dirty="0"/>
              <a:t>Supportive companies:</a:t>
            </a:r>
            <a:r>
              <a:rPr lang="en-GB" dirty="0"/>
              <a:t> Samsung, DCM, OPPO, Panasonic, Fujitsu, LGE, Lenovo, MOTO</a:t>
            </a:r>
            <a:endParaRPr lang="sv-SE" dirty="0"/>
          </a:p>
          <a:p>
            <a:pPr lvl="1"/>
            <a:endParaRPr lang="en-US" dirty="0"/>
          </a:p>
        </p:txBody>
      </p:sp>
    </p:spTree>
    <p:extLst>
      <p:ext uri="{BB962C8B-B14F-4D97-AF65-F5344CB8AC3E}">
        <p14:creationId xmlns:p14="http://schemas.microsoft.com/office/powerpoint/2010/main" val="32457666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1316</TotalTime>
  <Words>852</Words>
  <Application>Microsoft Office PowerPoint</Application>
  <PresentationFormat>Widescreen</PresentationFormat>
  <Paragraphs>48</Paragraphs>
  <Slides>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ＭＳ ゴシック</vt:lpstr>
      <vt:lpstr>ＭＳ 明朝</vt:lpstr>
      <vt:lpstr>Arial</vt:lpstr>
      <vt:lpstr>Calibri</vt:lpstr>
      <vt:lpstr>Calibri Light</vt:lpstr>
      <vt:lpstr>Times New Roman</vt:lpstr>
      <vt:lpstr>Office Theme</vt:lpstr>
      <vt:lpstr>Proposals on remaining issues on overlapping PUCCHs</vt:lpstr>
      <vt:lpstr>Proposals 1 (related to FFS in Step1&amp;2 agreements):</vt:lpstr>
      <vt:lpstr>Proposal 2 (section 2.4 in R1-1807662)</vt:lpstr>
      <vt:lpstr>Background on Proposal 3 (section 2.1 in R1-1807662)</vt:lpstr>
      <vt:lpstr>Proposal 3(section 2.1 in R1-1807662)</vt:lpstr>
      <vt:lpstr>Proposal 4:</vt:lpstr>
      <vt:lpstr>Proposals on SR ID </vt:lpstr>
      <vt:lpstr>Proposal:</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Sorour Falahati</dc:creator>
  <cp:lastModifiedBy>MCC: review</cp:lastModifiedBy>
  <cp:revision>296</cp:revision>
  <dcterms:created xsi:type="dcterms:W3CDTF">2018-05-21T11:04:00Z</dcterms:created>
  <dcterms:modified xsi:type="dcterms:W3CDTF">2018-05-25T07:24:29Z</dcterms:modified>
</cp:coreProperties>
</file>