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301" r:id="rId4"/>
    <p:sldId id="299" r:id="rId5"/>
    <p:sldId id="305" r:id="rId6"/>
    <p:sldId id="281" r:id="rId7"/>
    <p:sldId id="307" r:id="rId8"/>
    <p:sldId id="302" r:id="rId9"/>
    <p:sldId id="303" r:id="rId10"/>
    <p:sldId id="304" r:id="rId11"/>
    <p:sldId id="306" r:id="rId12"/>
    <p:sldId id="308" r:id="rId13"/>
    <p:sldId id="300" r:id="rId14"/>
    <p:sldId id="309" r:id="rId15"/>
    <p:sldId id="310" r:id="rId16"/>
    <p:sldId id="31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dirty="0"/>
              <a:t>Proposals on LTE-NR coexistence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R1-1807693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#93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May 21 - 25,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(Phase continuity)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proposal in the previous slide avoids </a:t>
            </a:r>
            <a:r>
              <a:rPr lang="en-US" dirty="0" err="1"/>
              <a:t>pahase</a:t>
            </a:r>
            <a:r>
              <a:rPr lang="en-US" dirty="0"/>
              <a:t> continuity issues when LTE and NR uses different PAs</a:t>
            </a:r>
          </a:p>
          <a:p>
            <a:r>
              <a:rPr lang="en-US" dirty="0"/>
              <a:t>There is still a phase continuity problem in the cases of intra-band EN-DC with common PA</a:t>
            </a:r>
          </a:p>
          <a:p>
            <a:pPr lvl="1"/>
            <a:r>
              <a:rPr lang="en-US" dirty="0"/>
              <a:t>In order to solve this, adopt the following for both Type 1 and Type 2 UEs</a:t>
            </a:r>
          </a:p>
          <a:p>
            <a:pPr lvl="2"/>
            <a:r>
              <a:rPr lang="en-US" dirty="0"/>
              <a:t>When the LTE and NR Tx overlaps</a:t>
            </a:r>
          </a:p>
          <a:p>
            <a:pPr lvl="3"/>
            <a:r>
              <a:rPr lang="en-US" dirty="0"/>
              <a:t>The transmission boundaries are aligned</a:t>
            </a:r>
          </a:p>
          <a:p>
            <a:pPr lvl="4"/>
            <a:r>
              <a:rPr lang="en-US" dirty="0"/>
              <a:t>Same start and end times</a:t>
            </a:r>
          </a:p>
          <a:p>
            <a:pPr lvl="3"/>
            <a:r>
              <a:rPr lang="en-US" dirty="0"/>
              <a:t>Frequency hop boundaries are aligned</a:t>
            </a:r>
          </a:p>
          <a:p>
            <a:pPr lvl="4"/>
            <a:r>
              <a:rPr lang="en-US" dirty="0"/>
              <a:t>Either both NR and LTE doesn’t hop or both NR and LTE hops at the same boundary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37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(Phase continuity)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F66EAD55-56DA-42B3-964A-24725A3C0EE8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496944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Possible text proposal to implement the proposal in previous 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660C96-81CB-4621-93C6-EE2B6D3C2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88578"/>
            <a:ext cx="8640960" cy="227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218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(TDM in TDD)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It has been proposed to overturn the decision from the last RAN1 meeting and apply TDM in LTE TDD </a:t>
            </a:r>
            <a:r>
              <a:rPr lang="en-US" dirty="0" err="1"/>
              <a:t>Pcell</a:t>
            </a:r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proposal on adopting an allowed LTE subframe subset would significantly worsen the LTE link budget, therefore it should not be adopted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52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TDM in TDD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Support only Case 2 TDM in EN-DC with LTE TDD</a:t>
            </a:r>
          </a:p>
          <a:p>
            <a:endParaRPr lang="en-US" dirty="0"/>
          </a:p>
          <a:p>
            <a:r>
              <a:rPr lang="en-US" dirty="0"/>
              <a:t>If above is not adopted and TDM Case 1 is supported in LTE TDD in EN-DC, agree on the following</a:t>
            </a:r>
          </a:p>
          <a:p>
            <a:pPr lvl="1"/>
            <a:r>
              <a:rPr lang="en-US" dirty="0"/>
              <a:t>DL HARQ is based on DL reference HARQ configuration</a:t>
            </a:r>
          </a:p>
          <a:p>
            <a:pPr lvl="1"/>
            <a:r>
              <a:rPr lang="en-US" dirty="0"/>
              <a:t>UL HARQ is based on LTE TDD configuration</a:t>
            </a:r>
          </a:p>
          <a:p>
            <a:pPr lvl="1"/>
            <a:r>
              <a:rPr lang="en-US" dirty="0"/>
              <a:t>LTE UL transmission can occur in </a:t>
            </a:r>
            <a:r>
              <a:rPr lang="en-US" dirty="0">
                <a:solidFill>
                  <a:srgbClr val="FF0000"/>
                </a:solidFill>
              </a:rPr>
              <a:t>any </a:t>
            </a:r>
            <a:r>
              <a:rPr lang="en-US">
                <a:solidFill>
                  <a:srgbClr val="FF0000"/>
                </a:solidFill>
              </a:rPr>
              <a:t>UL subframe </a:t>
            </a:r>
            <a:r>
              <a:rPr lang="en-US" dirty="0">
                <a:solidFill>
                  <a:srgbClr val="FF0000"/>
                </a:solidFill>
              </a:rPr>
              <a:t>and </a:t>
            </a:r>
            <a:r>
              <a:rPr lang="en-US" dirty="0" err="1">
                <a:solidFill>
                  <a:srgbClr val="FF0000"/>
                </a:solidFill>
              </a:rPr>
              <a:t>UpPTS</a:t>
            </a:r>
            <a:r>
              <a:rPr lang="en-US" dirty="0">
                <a:solidFill>
                  <a:srgbClr val="FF0000"/>
                </a:solidFill>
              </a:rPr>
              <a:t> in the LTE TDD configuration</a:t>
            </a:r>
          </a:p>
          <a:p>
            <a:pPr lvl="1"/>
            <a:r>
              <a:rPr lang="en-US" dirty="0"/>
              <a:t>UE is not expected to be configured with simultaneous MCG and SCG transmission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09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(TDM in FDD)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Consider adopting the same (i.e. no LTE restriction to UL in reference configuration) for TDM in FDD as well in Rel-16 [R1-1719194 “WF on UL TDM in single Tx EN-DC”]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863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(TDM)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Clarify in the RAN1 EN-DC procedures that a UE indicating single Tx capability is not expected to be configured with simultaneous transmission (both for Case 1 and Case 2)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89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(FR1 and FR2)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Since there is no joint FR1+FR2 power cap, the EN-DC power control procedures only apply to FR1</a:t>
            </a:r>
          </a:p>
          <a:p>
            <a:r>
              <a:rPr lang="en-US" dirty="0"/>
              <a:t>Clarify this in the specification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0F7B232-8099-442D-BE63-47CE20988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97" y="3212976"/>
            <a:ext cx="843643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30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5688632"/>
          </a:xfrm>
        </p:spPr>
        <p:txBody>
          <a:bodyPr>
            <a:normAutofit fontScale="92500"/>
          </a:bodyPr>
          <a:lstStyle/>
          <a:p>
            <a:r>
              <a:rPr lang="en-US" dirty="0"/>
              <a:t>RAN1 has considered two UE types</a:t>
            </a:r>
          </a:p>
          <a:p>
            <a:pPr lvl="1"/>
            <a:r>
              <a:rPr lang="en-US" dirty="0"/>
              <a:t>UE capable of dynamic power sharing, a.k.a. Type 1</a:t>
            </a:r>
          </a:p>
          <a:p>
            <a:pPr lvl="1"/>
            <a:r>
              <a:rPr lang="en-US" dirty="0"/>
              <a:t>UE not capable of dynamic power sharing, a.k.a. Type 2</a:t>
            </a:r>
          </a:p>
          <a:p>
            <a:r>
              <a:rPr lang="en-US" dirty="0"/>
              <a:t>In the EN-DC power control procedure, RAN1 has considered that ‘NR’ in the Type 1 UE modem knows about the ‘LTE’ but not the other way around</a:t>
            </a:r>
          </a:p>
          <a:p>
            <a:pPr lvl="1"/>
            <a:r>
              <a:rPr lang="en-US" dirty="0"/>
              <a:t>This is because the different time-lines between LTE and NR</a:t>
            </a:r>
          </a:p>
          <a:p>
            <a:pPr lvl="1"/>
            <a:r>
              <a:rPr lang="en-US" dirty="0"/>
              <a:t>This resulted in the decision of not changing LTE power by RAN1 power control definition for Type 1 UEs</a:t>
            </a:r>
          </a:p>
          <a:p>
            <a:pPr lvl="1"/>
            <a:r>
              <a:rPr lang="en-US" dirty="0"/>
              <a:t>This resulted in the decision of not supporting </a:t>
            </a:r>
            <a:r>
              <a:rPr lang="en-US" dirty="0" err="1"/>
              <a:t>sTTI</a:t>
            </a:r>
            <a:r>
              <a:rPr lang="en-US" dirty="0"/>
              <a:t> in EN-DC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5688632"/>
          </a:xfrm>
        </p:spPr>
        <p:txBody>
          <a:bodyPr>
            <a:normAutofit/>
          </a:bodyPr>
          <a:lstStyle/>
          <a:p>
            <a:r>
              <a:rPr lang="en-US" dirty="0"/>
              <a:t>The 4ms LTE timeline has always  been assumed for LTE</a:t>
            </a:r>
          </a:p>
          <a:p>
            <a:pPr lvl="1"/>
            <a:r>
              <a:rPr lang="en-US" dirty="0"/>
              <a:t>E.g. no look-ahead in LTE CA or DC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NR Work Item is aimed to minimize impact resulting from NSA to LTE physical layer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068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5688632"/>
          </a:xfrm>
        </p:spPr>
        <p:txBody>
          <a:bodyPr>
            <a:normAutofit/>
          </a:bodyPr>
          <a:lstStyle/>
          <a:p>
            <a:r>
              <a:rPr lang="en-US" dirty="0"/>
              <a:t>RAN4 has defined MPR/A-MPR definitions, which made different set of assumptions</a:t>
            </a:r>
          </a:p>
          <a:p>
            <a:pPr lvl="1"/>
            <a:r>
              <a:rPr lang="en-US" dirty="0"/>
              <a:t>‘LTE side knows about NR side’, irrespective of whether NR UL grant arrives earlier or much later than LTE grant</a:t>
            </a:r>
          </a:p>
          <a:p>
            <a:pPr lvl="1"/>
            <a:r>
              <a:rPr lang="en-US" dirty="0"/>
              <a:t>LTE PHR includes information about NR grant, even if NR UL grant arrives much later than LTE grant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RAN4 decisions require substantial changes in the LTE processing time requirements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91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Consider that LTE and NR use different slot formats, numerologies, the situations depicted below will occur for Type 1 UEs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RAN4 decision results in LTE power changes within the LTE subframe, which is not supported in the LTE air-interface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5A8543-043F-4270-8D4C-689349F34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348880"/>
            <a:ext cx="4970473" cy="254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4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Send an LS to RAN2 to capture the previously mentioned issues related to Type 1 UEs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In case the RAN4 MPR/A-MPR definitions remain</a:t>
            </a:r>
          </a:p>
          <a:p>
            <a:pPr lvl="1"/>
            <a:r>
              <a:rPr lang="en-US" dirty="0"/>
              <a:t>Need to adopt modifications in the RAN1 procedure to avoid significant changes to LTE timeline requirement for Type 1 UEs</a:t>
            </a:r>
          </a:p>
          <a:p>
            <a:pPr lvl="1"/>
            <a:r>
              <a:rPr lang="en-US" dirty="0"/>
              <a:t>Need to adopt required modification in the RAN1 procedure to solve problems with signal continuity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18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Change in the LTE PHR requirement</a:t>
            </a:r>
          </a:p>
          <a:p>
            <a:pPr lvl="1"/>
            <a:r>
              <a:rPr lang="en-US" dirty="0"/>
              <a:t>The UE is not expected to update LTE PHR report if the LTE reporting timeline is not met </a:t>
            </a:r>
          </a:p>
          <a:p>
            <a:pPr lvl="2"/>
            <a:r>
              <a:rPr lang="en-US" dirty="0"/>
              <a:t>i.e. UE does not need to include information received later than 4ms prior to the PHR reference UL subframe</a:t>
            </a:r>
          </a:p>
          <a:p>
            <a:pPr lvl="2"/>
            <a:endParaRPr lang="en-US" dirty="0"/>
          </a:p>
          <a:p>
            <a:r>
              <a:rPr lang="en-US" dirty="0"/>
              <a:t>Change in power dropping rule</a:t>
            </a:r>
          </a:p>
          <a:p>
            <a:pPr lvl="1"/>
            <a:r>
              <a:rPr lang="en-US" dirty="0"/>
              <a:t>(1) the UE calculates LTE power (</a:t>
            </a:r>
            <a:r>
              <a:rPr lang="en-US" dirty="0" err="1"/>
              <a:t>P_LTE_only</a:t>
            </a:r>
            <a:r>
              <a:rPr lang="en-US" dirty="0"/>
              <a:t>) and LTE PHR considering no NR Tx</a:t>
            </a:r>
          </a:p>
          <a:p>
            <a:pPr lvl="1"/>
            <a:r>
              <a:rPr lang="en-US" dirty="0"/>
              <a:t>(2) the UE calculates NR power (</a:t>
            </a:r>
            <a:r>
              <a:rPr lang="en-US" dirty="0" err="1"/>
              <a:t>P_NR_only</a:t>
            </a:r>
            <a:r>
              <a:rPr lang="en-US" dirty="0"/>
              <a:t>) </a:t>
            </a:r>
            <a:r>
              <a:rPr lang="en-US" dirty="0" err="1"/>
              <a:t>considereing</a:t>
            </a:r>
            <a:r>
              <a:rPr lang="en-US" dirty="0"/>
              <a:t> no LTE Tx</a:t>
            </a:r>
          </a:p>
          <a:p>
            <a:pPr lvl="1"/>
            <a:r>
              <a:rPr lang="en-US" dirty="0"/>
              <a:t>(3) the UE calculates the LTE power (P_L) and NR power (P_N)  according to the dynamic power sharing rule and RAN4 MPR definition</a:t>
            </a:r>
          </a:p>
          <a:p>
            <a:pPr lvl="1"/>
            <a:r>
              <a:rPr lang="en-US" dirty="0"/>
              <a:t>(4) the UE performs the following</a:t>
            </a:r>
          </a:p>
          <a:p>
            <a:pPr lvl="2"/>
            <a:r>
              <a:rPr lang="en-US" dirty="0"/>
              <a:t>If both </a:t>
            </a:r>
            <a:r>
              <a:rPr lang="en-US" dirty="0" err="1"/>
              <a:t>P_LTE_only</a:t>
            </a:r>
            <a:r>
              <a:rPr lang="en-US" dirty="0"/>
              <a:t>==P_L  &amp;&amp;  </a:t>
            </a:r>
            <a:r>
              <a:rPr lang="en-US" dirty="0" err="1"/>
              <a:t>P_NR_only</a:t>
            </a:r>
            <a:r>
              <a:rPr lang="en-US" dirty="0"/>
              <a:t>==P_N</a:t>
            </a:r>
          </a:p>
          <a:p>
            <a:pPr lvl="3"/>
            <a:r>
              <a:rPr lang="en-US" dirty="0"/>
              <a:t>UE transmits both LTE and NR at powers P_L and P_N, respectively</a:t>
            </a:r>
          </a:p>
          <a:p>
            <a:pPr lvl="2"/>
            <a:r>
              <a:rPr lang="en-US" dirty="0"/>
              <a:t>Else</a:t>
            </a:r>
          </a:p>
          <a:p>
            <a:pPr lvl="3"/>
            <a:r>
              <a:rPr lang="en-US" dirty="0"/>
              <a:t>UE transmits LTE at power P_L and it can either drop NR or transmit NR at any power level  below P_N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8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(MPR/A-MPR)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904F762-4A7C-4D96-B66B-3123238AEB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348887"/>
            <a:ext cx="8682487" cy="374440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F66EAD55-56DA-42B3-964A-24725A3C0EE8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496944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Possible text proposal to implement the proposal in previous slide</a:t>
            </a:r>
          </a:p>
        </p:txBody>
      </p:sp>
    </p:spTree>
    <p:extLst>
      <p:ext uri="{BB962C8B-B14F-4D97-AF65-F5344CB8AC3E}">
        <p14:creationId xmlns:p14="http://schemas.microsoft.com/office/powerpoint/2010/main" val="120120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16008</TotalTime>
  <Words>842</Words>
  <Application>Microsoft Office PowerPoint</Application>
  <PresentationFormat>On-screen Show (4:3)</PresentationFormat>
  <Paragraphs>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 Unicode MS</vt:lpstr>
      <vt:lpstr>Arial</vt:lpstr>
      <vt:lpstr>Calibri</vt:lpstr>
      <vt:lpstr>Office Theme</vt:lpstr>
      <vt:lpstr>Proposals on LTE-NR coexistence</vt:lpstr>
      <vt:lpstr>Background</vt:lpstr>
      <vt:lpstr>Background</vt:lpstr>
      <vt:lpstr>Background</vt:lpstr>
      <vt:lpstr>Background</vt:lpstr>
      <vt:lpstr>Proposals (MPR/A-MPR)</vt:lpstr>
      <vt:lpstr>Proposals (MPR/A-MPR)</vt:lpstr>
      <vt:lpstr>Proposals (MPR/A-MPR)</vt:lpstr>
      <vt:lpstr>Proposals (MPR/A-MPR)</vt:lpstr>
      <vt:lpstr>Proposals (Phase continuity)</vt:lpstr>
      <vt:lpstr>Proposals (Phase continuity)</vt:lpstr>
      <vt:lpstr>Background (TDM in TDD)</vt:lpstr>
      <vt:lpstr>Proposals TDM in TDD</vt:lpstr>
      <vt:lpstr>Proposals (TDM in FDD)</vt:lpstr>
      <vt:lpstr>Proposals (TDM)</vt:lpstr>
      <vt:lpstr>Proposals (FR1 and FR2)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1291</cp:revision>
  <dcterms:created xsi:type="dcterms:W3CDTF">2015-04-22T00:12:23Z</dcterms:created>
  <dcterms:modified xsi:type="dcterms:W3CDTF">2018-05-22T23:39:44Z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