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44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ACB7C-EAEC-4D35-AD0D-841521964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3FA736-800D-45F3-84B5-4612DEB1EA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1F925-E7F9-41CB-8F76-0C9C3E5E0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37229-BF72-4449-BB99-0C92BD133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C89E2-7ED8-49BF-9D1D-52BE0330A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3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1DE4-EAFD-49A4-BEE1-BA3636EE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0A5FF-ADD8-4417-A786-E4DE6F7C9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BFC49-971B-4C53-9EFA-817E7BC9E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A8723-FDD4-40A4-B0D2-2478A4651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58E192-54BB-49F7-B3A8-057201F16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9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252D6F-E6E3-4FED-A389-4C2B60CDA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C71190-3CEE-4E55-8106-4E051405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E4C7-F8DB-45B0-884B-6BFDE0EC7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67335-AC34-4B09-B4C2-0F8F4693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5A0B1-076C-461D-88A5-1D1882E11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98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AE91-685F-4277-B64A-0ED09910E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F1734-D4A0-48E8-81C2-FC91A9290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5E0A7-8063-4BEB-9FE7-82D216E76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29061-1E75-424A-87D5-EF7AC4561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DBDB8-3C7D-417B-A0F5-5AD12C135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28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36A8-2CE5-4412-AEC3-AA838C87A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CCF03-EEF7-4CA3-B34D-98FAC8637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08C9D-DEA8-4AB6-911A-81DA3690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CA514E-FE61-4AF2-A1D0-C5DD51D2F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7CC0C-9D7B-4A24-8CC0-B0F29D869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D7C9B-8623-454B-ADB1-E86493700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4DCF6-79A4-4552-9C7A-92CA49BF71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A79FF-581E-4A41-A165-B74163E5C6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CEB90-23FE-45E5-8080-FA41DDE8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C06E2-666C-4EB6-AE25-5B9F184A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FF4DC-9565-4145-BFB1-E78CBA013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4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80EFA-C8D0-4996-9CAD-842D4A931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0FFAE-9019-40B1-8AFB-93F01923F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14B188-6014-4780-82F9-2E36D1AD2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B2E0A7-216F-49D3-BE60-98F496532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10BA74-C3E2-49FF-AB9E-9C3BB391A0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AE1188-06BA-4BCA-BB83-37A4F1C1B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7373AA-6881-4655-964C-512083600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55910D-148A-4562-A489-AA23F81A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7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083F1-7251-4B07-824B-534C97BF9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44508D-0670-47A7-B615-70DA894AE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4E1CE5-2866-4E8C-BED4-70E2A94FC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803C47-92C1-401C-994F-7E2F6B85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4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4AC80F-FE4F-4DDC-9A65-609D0EB60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905461-8CA5-4C53-AEF7-D3A821905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B2A3E-CB5D-4C96-8375-D4DD83E7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52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DBE29-859C-4D33-93FB-C67F734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627D5-BA1D-4975-A442-D98531224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2C88E3-E7E3-40DC-B406-8806D146F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7C43A-9E11-4A27-ADAA-3B051C90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8BFF5D-6E5E-46B1-991A-958B8AD69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85C1C-0110-4742-BEBC-0CC2A5DAD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1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D78C9-8812-4AB2-8EA0-2492D59AC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78B655-5FF2-44F7-90BC-C98D24AC5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4BFA-4697-47DA-8FE9-28284F706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C0104-0B24-47FC-80E2-800F859E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FC593-C9AB-44F7-B76C-24B6F8AA5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83AB1-E63B-409D-A370-55A208FA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5DCCFD-259B-442B-BD7B-16AF85C0C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74157-E8CE-4438-9937-2AA4A98A3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FF0DA-6BAF-42A5-9E8F-AA2A56A10B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86AC2-BCFF-4F1A-8371-CB6CB9D2A60A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F08C67-5A1D-4664-8B9E-244B555DE0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4BCB8-23EF-4AC3-B7F4-E01BCCAFD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3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165B-653F-49B5-8A15-BF1DD581AE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4053" y="163120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channel </a:t>
            </a:r>
            <a:r>
              <a:rPr lang="en-US" dirty="0" smtClean="0"/>
              <a:t>quality </a:t>
            </a:r>
            <a:r>
              <a:rPr lang="en-US" dirty="0"/>
              <a:t>report in Msg3 for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D23A29-91BA-48EE-A66F-9B8AE7827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5544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smtClean="0">
                <a:cs typeface="Times New Roman" panose="02020603050405020304" pitchFamily="18" charset="0"/>
              </a:rPr>
              <a:t>3GPP </a:t>
            </a:r>
            <a:r>
              <a:rPr lang="en-US" altLang="ko-KR" sz="2000" b="1" dirty="0">
                <a:cs typeface="Times New Roman" panose="02020603050405020304" pitchFamily="18" charset="0"/>
              </a:rPr>
              <a:t>TSG RAN WG1 Meeting #92bis</a:t>
            </a:r>
            <a:r>
              <a:rPr lang="sv-SE" altLang="ko-KR" sz="2000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err="1" smtClean="0">
                <a:cs typeface="Times New Roman" panose="02020603050405020304" pitchFamily="18" charset="0"/>
              </a:rPr>
              <a:t>Sanya</a:t>
            </a:r>
            <a:r>
              <a:rPr lang="en-US" altLang="ko-KR" sz="2000" b="1" dirty="0">
                <a:cs typeface="Times New Roman" panose="02020603050405020304" pitchFamily="18" charset="0"/>
              </a:rPr>
              <a:t>, China, April 16th – April 20th, 2018</a:t>
            </a:r>
            <a:endParaRPr lang="it-IT" altLang="ko-KR" sz="2000" b="1" dirty="0" smtClean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 smtClean="0">
                <a:cs typeface="Times New Roman" panose="02020603050405020304" pitchFamily="18" charset="0"/>
              </a:rPr>
              <a:t>Agenda </a:t>
            </a:r>
            <a:r>
              <a:rPr lang="sv-SE" altLang="ko-KR" sz="2000" b="1" dirty="0">
                <a:cs typeface="Times New Roman" panose="02020603050405020304" pitchFamily="18" charset="0"/>
              </a:rPr>
              <a:t>Item: </a:t>
            </a:r>
            <a:r>
              <a:rPr lang="sv-SE" altLang="ko-KR" sz="2000" b="1" dirty="0" smtClean="0">
                <a:cs typeface="Times New Roman" panose="02020603050405020304" pitchFamily="18" charset="0"/>
              </a:rPr>
              <a:t>6.1.6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직사각형 5">
            <a:extLst>
              <a:ext uri="{FF2B5EF4-FFF2-40B4-BE49-F238E27FC236}">
                <a16:creationId xmlns:a16="http://schemas.microsoft.com/office/drawing/2014/main" id="{3B6B77A2-E142-4EF9-A7EE-B61CCC194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7159" y="615544"/>
            <a:ext cx="22926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dirty="0"/>
              <a:t> </a:t>
            </a:r>
            <a:r>
              <a:rPr lang="en-US" dirty="0" smtClean="0"/>
              <a:t>R1-1805401</a:t>
            </a:r>
            <a:endParaRPr 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1570182" y="4535055"/>
            <a:ext cx="9144000" cy="1327296"/>
          </a:xfrm>
        </p:spPr>
        <p:txBody>
          <a:bodyPr/>
          <a:lstStyle/>
          <a:p>
            <a:r>
              <a:rPr lang="en-US" altLang="zh-CN" dirty="0" smtClean="0"/>
              <a:t>CMCC, ZTE, </a:t>
            </a:r>
            <a:r>
              <a:rPr lang="en-US" altLang="zh-CN" dirty="0" err="1" smtClean="0"/>
              <a:t>Sanechips</a:t>
            </a:r>
            <a:r>
              <a:rPr lang="en-US" altLang="zh-CN" dirty="0" smtClean="0"/>
              <a:t>, Samsung</a:t>
            </a:r>
            <a:r>
              <a:rPr lang="en-US" altLang="zh-CN" dirty="0"/>
              <a:t>, </a:t>
            </a:r>
            <a:r>
              <a:rPr lang="en-US" altLang="zh-CN" dirty="0" err="1" smtClean="0"/>
              <a:t>MediaTek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631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057"/>
          </a:xfrm>
        </p:spPr>
        <p:txBody>
          <a:bodyPr/>
          <a:lstStyle/>
          <a:p>
            <a:r>
              <a:rPr lang="en-US" altLang="zh-CN" b="1" dirty="0" smtClean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8436"/>
            <a:ext cx="10515600" cy="5172364"/>
          </a:xfrm>
        </p:spPr>
        <p:txBody>
          <a:bodyPr>
            <a:normAutofit/>
          </a:bodyPr>
          <a:lstStyle/>
          <a:p>
            <a:r>
              <a:rPr lang="en-GB" altLang="zh-CN" dirty="0"/>
              <a:t>In RAN1 # 92 meeting, following agreement is reached regarding the DL channel quality reporting. </a:t>
            </a:r>
            <a:endParaRPr lang="zh-CN" altLang="zh-CN" dirty="0"/>
          </a:p>
          <a:p>
            <a:pPr marL="457200" lvl="1" indent="0">
              <a:buNone/>
            </a:pPr>
            <a:r>
              <a:rPr lang="en-GB" altLang="zh-CN" dirty="0"/>
              <a:t>Agreement:</a:t>
            </a:r>
            <a:endParaRPr lang="zh-CN" altLang="zh-CN" dirty="0"/>
          </a:p>
          <a:p>
            <a:pPr lvl="1"/>
            <a:r>
              <a:rPr lang="en-US" altLang="zh-CN" dirty="0"/>
              <a:t>The downlink channel quality of NB-</a:t>
            </a:r>
            <a:r>
              <a:rPr lang="en-US" altLang="zh-CN" dirty="0" err="1"/>
              <a:t>IoT</a:t>
            </a:r>
            <a:r>
              <a:rPr lang="en-US" altLang="zh-CN" dirty="0"/>
              <a:t> UE is reported in MSG 3</a:t>
            </a:r>
            <a:endParaRPr lang="zh-CN" altLang="zh-CN" dirty="0"/>
          </a:p>
          <a:p>
            <a:pPr lvl="2"/>
            <a:r>
              <a:rPr lang="en-US" altLang="zh-CN" dirty="0"/>
              <a:t>The downlink channel quality is denoted as the repetition number that the UE needs to decode hypothetical NPDCCH with BLER of 1%</a:t>
            </a:r>
            <a:endParaRPr lang="zh-CN" altLang="zh-CN" dirty="0"/>
          </a:p>
          <a:p>
            <a:pPr lvl="3"/>
            <a:r>
              <a:rPr lang="en-US" altLang="zh-CN" dirty="0"/>
              <a:t>FFS the details for this metric (at least including measure resources, measure duration, and the details for hypothetical NPDCCH, such as the format, the aggregation level)</a:t>
            </a:r>
            <a:endParaRPr lang="zh-CN" altLang="zh-CN" dirty="0"/>
          </a:p>
          <a:p>
            <a:pPr lvl="2"/>
            <a:r>
              <a:rPr lang="en-US" altLang="zh-CN" dirty="0"/>
              <a:t>This feature is optional for Rel-14 UEs</a:t>
            </a:r>
            <a:endParaRPr lang="zh-CN" altLang="zh-CN" dirty="0"/>
          </a:p>
          <a:p>
            <a:pPr lvl="2"/>
            <a:r>
              <a:rPr lang="en-US" altLang="zh-CN" dirty="0"/>
              <a:t>Send LS to RAN2/RAN4 with the following actions: </a:t>
            </a:r>
            <a:endParaRPr lang="zh-CN" altLang="zh-CN" dirty="0"/>
          </a:p>
          <a:p>
            <a:pPr lvl="3"/>
            <a:r>
              <a:rPr lang="en-US" altLang="zh-CN" dirty="0"/>
              <a:t>To RAN2: To implement the above signaling</a:t>
            </a:r>
            <a:endParaRPr lang="zh-CN" altLang="zh-CN" dirty="0"/>
          </a:p>
          <a:p>
            <a:pPr lvl="3"/>
            <a:r>
              <a:rPr lang="en-US" altLang="zh-CN" dirty="0"/>
              <a:t>To RAN4: To define the channel quality metric and new requirements/test cases (if needed)</a:t>
            </a:r>
            <a:endParaRPr lang="zh-CN" altLang="zh-CN" dirty="0"/>
          </a:p>
          <a:p>
            <a:pPr lvl="2"/>
            <a:r>
              <a:rPr lang="en-US" altLang="zh-CN" dirty="0"/>
              <a:t>Note: This info can be used to assist subsequent DL transmission scheduling and does not put constraints on future enhancements in later release</a:t>
            </a:r>
            <a:endParaRPr lang="zh-CN" altLang="zh-CN" dirty="0"/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83848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701040" y="177639"/>
            <a:ext cx="10515600" cy="789419"/>
          </a:xfrm>
        </p:spPr>
        <p:txBody>
          <a:bodyPr/>
          <a:lstStyle/>
          <a:p>
            <a:r>
              <a:rPr lang="en-US" altLang="zh-CN" b="1" dirty="0" smtClean="0"/>
              <a:t>Proposal</a:t>
            </a:r>
            <a:endParaRPr lang="zh-CN" altLang="en-US" b="1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5528" y="857330"/>
            <a:ext cx="10661904" cy="4525963"/>
          </a:xfrm>
        </p:spPr>
        <p:txBody>
          <a:bodyPr>
            <a:noAutofit/>
          </a:bodyPr>
          <a:lstStyle/>
          <a:p>
            <a:r>
              <a:rPr lang="en-US" dirty="0"/>
              <a:t>For </a:t>
            </a:r>
            <a:r>
              <a:rPr lang="en-US" dirty="0" smtClean="0"/>
              <a:t>the downlink channel </a:t>
            </a:r>
            <a:r>
              <a:rPr lang="en-US" dirty="0"/>
              <a:t>quality reporting in msg3:</a:t>
            </a:r>
          </a:p>
          <a:p>
            <a:pPr lvl="1"/>
            <a:r>
              <a:rPr lang="en-US" sz="2000" dirty="0"/>
              <a:t>RAN1 assumes that the UE is not required to measure additional subframes for this feature  (e.g., the measured subframes used for cell reselection before random access can be reused).</a:t>
            </a:r>
          </a:p>
          <a:p>
            <a:pPr lvl="2"/>
            <a:r>
              <a:rPr lang="en-US" dirty="0"/>
              <a:t>RAN1 does not intend to define the subframes used for measurement for DL channel quality reporting.</a:t>
            </a:r>
          </a:p>
          <a:p>
            <a:pPr lvl="1"/>
            <a:r>
              <a:rPr lang="en-US" sz="2000" dirty="0"/>
              <a:t>In Rel-14, this feature is only supported </a:t>
            </a:r>
            <a:r>
              <a:rPr lang="en-US" sz="2000" dirty="0" smtClean="0"/>
              <a:t>for anchor carrier.</a:t>
            </a:r>
            <a:endParaRPr lang="en-US" sz="2000" dirty="0"/>
          </a:p>
          <a:p>
            <a:pPr lvl="1"/>
            <a:r>
              <a:rPr lang="en-US" sz="2000" dirty="0"/>
              <a:t>RAN1 will not define a reference resource for NPDCCH (i.e., the location in time of the “virtual PDCCH”)</a:t>
            </a:r>
          </a:p>
          <a:p>
            <a:pPr lvl="1"/>
            <a:r>
              <a:rPr lang="en-US" sz="2000" dirty="0"/>
              <a:t>RAN1 considers that the indicated </a:t>
            </a:r>
            <a:r>
              <a:rPr lang="en-US" altLang="zh-CN" sz="2000" dirty="0"/>
              <a:t>hypothetical NPDCCH </a:t>
            </a:r>
            <a:r>
              <a:rPr lang="en-US" altLang="zh-CN" sz="2000" dirty="0" smtClean="0"/>
              <a:t>repetition </a:t>
            </a:r>
            <a:r>
              <a:rPr lang="en-US" altLang="zh-CN" sz="2000" dirty="0"/>
              <a:t>number </a:t>
            </a:r>
            <a:r>
              <a:rPr lang="en-US" altLang="zh-CN" sz="2000" dirty="0" smtClean="0"/>
              <a:t>(R) </a:t>
            </a:r>
            <a:r>
              <a:rPr lang="en-US" sz="2000" dirty="0" smtClean="0"/>
              <a:t>should </a:t>
            </a:r>
            <a:r>
              <a:rPr lang="en-US" sz="2000" dirty="0"/>
              <a:t>be derived based on averaging the DL quality during a period of time (to average fading out) without incurring in additional wake-ups for measurement.</a:t>
            </a:r>
          </a:p>
          <a:p>
            <a:pPr lvl="1"/>
            <a:r>
              <a:rPr lang="en-US" sz="2000" dirty="0"/>
              <a:t>RAN1 leaves the decision on the number and value of candidates of R to be decided by RAN2 and RAN4. In RAN1’s view, the following should be taken into account when deciding the number and value of candidates:</a:t>
            </a:r>
          </a:p>
          <a:p>
            <a:pPr lvl="2"/>
            <a:r>
              <a:rPr lang="en-US" sz="1800" dirty="0"/>
              <a:t>Accuracy requirements (RAN4)</a:t>
            </a:r>
          </a:p>
          <a:p>
            <a:pPr lvl="2"/>
            <a:r>
              <a:rPr lang="en-US" sz="1800" dirty="0"/>
              <a:t>Overhead/available bits in msg3 (RAN2)</a:t>
            </a:r>
          </a:p>
          <a:p>
            <a:pPr lvl="2"/>
            <a:r>
              <a:rPr lang="en-US" sz="1800" dirty="0"/>
              <a:t>To reduce the overhead, RAN1 considers feasible to make the value of candidates of R to depend on the indicated </a:t>
            </a:r>
            <a:r>
              <a:rPr lang="en-US" sz="1800" dirty="0" err="1"/>
              <a:t>Rmax</a:t>
            </a:r>
            <a:r>
              <a:rPr lang="en-US" sz="1800" dirty="0"/>
              <a:t> for the corresponding coverage level. The feasibility of this technique is to be confirmed by RAN2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74193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</TotalTime>
  <Words>405</Words>
  <Application>Microsoft Office PowerPoint</Application>
  <PresentationFormat>宽屏</PresentationFormat>
  <Paragraphs>28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Malgun Gothic</vt:lpstr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WF on channel quality report in Msg3 for NB-IoT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Pani, Diana</dc:creator>
  <cp:lastModifiedBy>XueyingHou</cp:lastModifiedBy>
  <cp:revision>168</cp:revision>
  <dcterms:created xsi:type="dcterms:W3CDTF">2018-03-22T04:52:26Z</dcterms:created>
  <dcterms:modified xsi:type="dcterms:W3CDTF">2018-04-19T00:41:58Z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