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6" r:id="rId4"/>
    <p:sldId id="300" r:id="rId5"/>
    <p:sldId id="28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>
      <p:cViewPr varScale="1">
        <p:scale>
          <a:sx n="114" d="100"/>
          <a:sy n="114" d="100"/>
        </p:scale>
        <p:origin x="13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dirty="0"/>
              <a:t>Derivation of k</a:t>
            </a:r>
            <a:r>
              <a:rPr lang="en-US" baseline="-25000" dirty="0"/>
              <a:t>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R1-1805723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#92b</a:t>
            </a:r>
          </a:p>
          <a:p>
            <a:pPr>
              <a:buNone/>
            </a:pPr>
            <a:r>
              <a:rPr lang="en-US" altLang="zh-CN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Sanya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April 16 - 20 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It is currently being discussed whether k</a:t>
            </a:r>
            <a:r>
              <a:rPr lang="en-US" altLang="zh-CN" sz="2800" baseline="-25000" dirty="0"/>
              <a:t>0</a:t>
            </a:r>
            <a:r>
              <a:rPr lang="en-US" altLang="zh-CN" sz="2800" dirty="0"/>
              <a:t> signaling should be kept, or k</a:t>
            </a:r>
            <a:r>
              <a:rPr lang="en-US" altLang="zh-CN" sz="2800" baseline="-25000" dirty="0"/>
              <a:t>0</a:t>
            </a:r>
            <a:r>
              <a:rPr lang="en-US" altLang="zh-CN" sz="2800" dirty="0"/>
              <a:t> should be derived from other parameters already signaled</a:t>
            </a:r>
          </a:p>
          <a:p>
            <a:endParaRPr lang="en-US" altLang="zh-CN" sz="2800" dirty="0"/>
          </a:p>
          <a:p>
            <a:r>
              <a:rPr lang="en-US" altLang="zh-CN" sz="2800" dirty="0"/>
              <a:t>The intent of k</a:t>
            </a:r>
            <a:r>
              <a:rPr lang="en-US" altLang="zh-CN" sz="2800" baseline="-25000" dirty="0"/>
              <a:t>0</a:t>
            </a:r>
            <a:r>
              <a:rPr lang="en-US" altLang="zh-CN" sz="2800" dirty="0"/>
              <a:t> is in principle to allow describing the signal generation for multiple numerologies with a common f</a:t>
            </a:r>
            <a:r>
              <a:rPr lang="en-US" altLang="zh-CN" sz="2800" baseline="-25000" dirty="0"/>
              <a:t>0</a:t>
            </a:r>
            <a:endParaRPr lang="en-US" altLang="zh-CN" sz="2400" dirty="0"/>
          </a:p>
          <a:p>
            <a:pPr lvl="2"/>
            <a:endParaRPr lang="en-US" altLang="zh-CN" sz="2000" dirty="0"/>
          </a:p>
          <a:p>
            <a:r>
              <a:rPr lang="en-US" altLang="zh-CN" sz="2800" dirty="0"/>
              <a:t>The exact tone and RB location for each SCS is already fully described by the existing RMSI parameters</a:t>
            </a:r>
          </a:p>
          <a:p>
            <a:pPr marL="0" indent="0">
              <a:buNone/>
            </a:pPr>
            <a:endParaRPr lang="en-US" altLang="zh-CN" sz="2800" dirty="0"/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Observations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The following should be assumed for an adopted solution</a:t>
            </a:r>
          </a:p>
          <a:p>
            <a:pPr lvl="1"/>
            <a:r>
              <a:rPr lang="en-US" altLang="zh-CN" sz="2400" dirty="0"/>
              <a:t>It should be allowed that the UE can align FFT and f</a:t>
            </a:r>
            <a:r>
              <a:rPr lang="en-US" altLang="zh-CN" sz="2400" baseline="-25000" dirty="0"/>
              <a:t>0 </a:t>
            </a:r>
            <a:r>
              <a:rPr lang="en-US" altLang="zh-CN" sz="2400" dirty="0"/>
              <a:t>placement across multiple </a:t>
            </a:r>
            <a:r>
              <a:rPr lang="en-US" altLang="zh-CN" sz="2400" dirty="0" err="1"/>
              <a:t>gNBs</a:t>
            </a:r>
            <a:r>
              <a:rPr lang="en-US" altLang="zh-CN" sz="2400" dirty="0"/>
              <a:t> operating on the same channel even if the full sets of numerologies used by the </a:t>
            </a:r>
            <a:r>
              <a:rPr lang="en-US" altLang="zh-CN" sz="2400" dirty="0" err="1"/>
              <a:t>gNBs</a:t>
            </a:r>
            <a:r>
              <a:rPr lang="en-US" altLang="zh-CN" sz="2400" dirty="0"/>
              <a:t> are not identical</a:t>
            </a:r>
          </a:p>
          <a:p>
            <a:pPr marL="914400" lvl="1" indent="-457200"/>
            <a:endParaRPr lang="en-US" altLang="zh-CN" sz="1800" dirty="0"/>
          </a:p>
          <a:p>
            <a:pPr marL="0" indent="0">
              <a:buNone/>
            </a:pPr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02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Observations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pPr marL="514350" indent="-457200"/>
            <a:r>
              <a:rPr lang="en-US" altLang="zh-CN" sz="2800" dirty="0"/>
              <a:t>The required </a:t>
            </a:r>
            <a:r>
              <a:rPr lang="en-US" altLang="zh-CN" sz="2800" dirty="0" err="1"/>
              <a:t>guardband</a:t>
            </a:r>
            <a:r>
              <a:rPr lang="en-US" altLang="zh-CN" sz="2800" dirty="0"/>
              <a:t> increases with SCS</a:t>
            </a:r>
          </a:p>
          <a:p>
            <a:pPr marL="914400" lvl="1" indent="-457200"/>
            <a:r>
              <a:rPr lang="en-US" altLang="zh-CN" sz="2400" dirty="0"/>
              <a:t>Based on the RAN4 definition, the number of RBs in the maximum transmission BW configuration for </a:t>
            </a:r>
            <a:r>
              <a:rPr lang="el-GR" altLang="zh-CN" sz="2400" dirty="0"/>
              <a:t>μ</a:t>
            </a:r>
            <a:r>
              <a:rPr lang="en-US" altLang="zh-CN" sz="2400" dirty="0"/>
              <a:t> is 2, 3, or 4 RBs greater than twice the number of RBs for </a:t>
            </a:r>
            <a:r>
              <a:rPr lang="el-GR" altLang="zh-CN" sz="2400" dirty="0"/>
              <a:t>μ</a:t>
            </a:r>
            <a:r>
              <a:rPr lang="en-US" altLang="zh-CN" sz="2400" dirty="0"/>
              <a:t>-1</a:t>
            </a:r>
          </a:p>
          <a:p>
            <a:pPr marL="914400" lvl="1" indent="-457200"/>
            <a:endParaRPr lang="en-US" altLang="zh-CN" sz="1600" dirty="0"/>
          </a:p>
          <a:p>
            <a:pPr marL="914400" lvl="1" indent="-457200"/>
            <a:endParaRPr lang="en-US" altLang="zh-CN" sz="1600" dirty="0"/>
          </a:p>
          <a:p>
            <a:pPr marL="0" indent="0" algn="ctr">
              <a:buNone/>
            </a:pPr>
            <a:r>
              <a:rPr lang="en-GB" sz="1600" b="1" dirty="0"/>
              <a:t>Table 5.3.2-1: Maximum transmission bandwidth configuration N</a:t>
            </a:r>
            <a:r>
              <a:rPr lang="en-GB" sz="1600" b="1" baseline="-25000" dirty="0"/>
              <a:t>RB</a:t>
            </a:r>
            <a:endParaRPr lang="en-US" sz="1600" b="1" dirty="0"/>
          </a:p>
          <a:p>
            <a:endParaRPr lang="en-US" altLang="zh-CN" sz="2800" dirty="0"/>
          </a:p>
          <a:p>
            <a:pPr marL="0" indent="0">
              <a:buNone/>
            </a:pPr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4CC622A-1B9F-44F3-A7D3-72565AB4E0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471010"/>
              </p:ext>
            </p:extLst>
          </p:nvPr>
        </p:nvGraphicFramePr>
        <p:xfrm>
          <a:off x="457200" y="3645024"/>
          <a:ext cx="8229604" cy="13277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6100">
                  <a:extLst>
                    <a:ext uri="{9D8B030D-6E8A-4147-A177-3AD203B41FA5}">
                      <a16:colId xmlns:a16="http://schemas.microsoft.com/office/drawing/2014/main" val="1294430428"/>
                    </a:ext>
                  </a:extLst>
                </a:gridCol>
                <a:gridCol w="709392">
                  <a:extLst>
                    <a:ext uri="{9D8B030D-6E8A-4147-A177-3AD203B41FA5}">
                      <a16:colId xmlns:a16="http://schemas.microsoft.com/office/drawing/2014/main" val="1415753409"/>
                    </a:ext>
                  </a:extLst>
                </a:gridCol>
                <a:gridCol w="709392">
                  <a:extLst>
                    <a:ext uri="{9D8B030D-6E8A-4147-A177-3AD203B41FA5}">
                      <a16:colId xmlns:a16="http://schemas.microsoft.com/office/drawing/2014/main" val="3934795478"/>
                    </a:ext>
                  </a:extLst>
                </a:gridCol>
                <a:gridCol w="709392">
                  <a:extLst>
                    <a:ext uri="{9D8B030D-6E8A-4147-A177-3AD203B41FA5}">
                      <a16:colId xmlns:a16="http://schemas.microsoft.com/office/drawing/2014/main" val="1817802629"/>
                    </a:ext>
                  </a:extLst>
                </a:gridCol>
                <a:gridCol w="702808">
                  <a:extLst>
                    <a:ext uri="{9D8B030D-6E8A-4147-A177-3AD203B41FA5}">
                      <a16:colId xmlns:a16="http://schemas.microsoft.com/office/drawing/2014/main" val="2185914506"/>
                    </a:ext>
                  </a:extLst>
                </a:gridCol>
                <a:gridCol w="702808">
                  <a:extLst>
                    <a:ext uri="{9D8B030D-6E8A-4147-A177-3AD203B41FA5}">
                      <a16:colId xmlns:a16="http://schemas.microsoft.com/office/drawing/2014/main" val="4284364409"/>
                    </a:ext>
                  </a:extLst>
                </a:gridCol>
                <a:gridCol w="702808">
                  <a:extLst>
                    <a:ext uri="{9D8B030D-6E8A-4147-A177-3AD203B41FA5}">
                      <a16:colId xmlns:a16="http://schemas.microsoft.com/office/drawing/2014/main" val="1916386559"/>
                    </a:ext>
                  </a:extLst>
                </a:gridCol>
                <a:gridCol w="709392">
                  <a:extLst>
                    <a:ext uri="{9D8B030D-6E8A-4147-A177-3AD203B41FA5}">
                      <a16:colId xmlns:a16="http://schemas.microsoft.com/office/drawing/2014/main" val="2658087731"/>
                    </a:ext>
                  </a:extLst>
                </a:gridCol>
                <a:gridCol w="709392">
                  <a:extLst>
                    <a:ext uri="{9D8B030D-6E8A-4147-A177-3AD203B41FA5}">
                      <a16:colId xmlns:a16="http://schemas.microsoft.com/office/drawing/2014/main" val="3481844155"/>
                    </a:ext>
                  </a:extLst>
                </a:gridCol>
                <a:gridCol w="702808">
                  <a:extLst>
                    <a:ext uri="{9D8B030D-6E8A-4147-A177-3AD203B41FA5}">
                      <a16:colId xmlns:a16="http://schemas.microsoft.com/office/drawing/2014/main" val="320834587"/>
                    </a:ext>
                  </a:extLst>
                </a:gridCol>
                <a:gridCol w="702808">
                  <a:extLst>
                    <a:ext uri="{9D8B030D-6E8A-4147-A177-3AD203B41FA5}">
                      <a16:colId xmlns:a16="http://schemas.microsoft.com/office/drawing/2014/main" val="1376765108"/>
                    </a:ext>
                  </a:extLst>
                </a:gridCol>
                <a:gridCol w="462504">
                  <a:extLst>
                    <a:ext uri="{9D8B030D-6E8A-4147-A177-3AD203B41FA5}">
                      <a16:colId xmlns:a16="http://schemas.microsoft.com/office/drawing/2014/main" val="2367190202"/>
                    </a:ext>
                  </a:extLst>
                </a:gridCol>
              </a:tblGrid>
              <a:tr h="28384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SCS (kHz)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5MHz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10MHz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15MHz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 MHz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 MHz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30 MHz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40 MHz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50MHz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 MHz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80 MHz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100 MHz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:a16="http://schemas.microsoft.com/office/drawing/2014/main" val="2269958632"/>
                  </a:ext>
                </a:extLst>
              </a:tr>
              <a:tr h="1466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</a:t>
                      </a:r>
                      <a:r>
                        <a:rPr lang="en-GB" sz="1400" baseline="-25000" dirty="0">
                          <a:effectLst/>
                        </a:rPr>
                        <a:t>RB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</a:t>
                      </a:r>
                      <a:r>
                        <a:rPr lang="en-GB" sz="1400" baseline="-25000" dirty="0">
                          <a:effectLst/>
                        </a:rPr>
                        <a:t>RB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</a:t>
                      </a:r>
                      <a:r>
                        <a:rPr lang="en-GB" sz="1400" baseline="-25000" dirty="0">
                          <a:effectLst/>
                        </a:rPr>
                        <a:t>RB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:a16="http://schemas.microsoft.com/office/drawing/2014/main" val="1430397878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79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133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[160]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270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N/A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N/A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N/A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:a16="http://schemas.microsoft.com/office/drawing/2014/main" val="4262948964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38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[78]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106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133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162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217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273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:a16="http://schemas.microsoft.com/office/drawing/2014/main" val="422306941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N/A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18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[38]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65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79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107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135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:a16="http://schemas.microsoft.com/office/drawing/2014/main" val="23118078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14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Include k</a:t>
            </a:r>
            <a:r>
              <a:rPr lang="en-US" altLang="zh-CN" sz="2800" baseline="-25000" dirty="0"/>
              <a:t>0</a:t>
            </a:r>
            <a:r>
              <a:rPr lang="en-US" altLang="zh-CN" sz="2800" dirty="0"/>
              <a:t>={-6; 0; 6} signaling, applicable only to the largest </a:t>
            </a:r>
            <a:r>
              <a:rPr lang="el-GR" altLang="zh-CN" sz="2800" dirty="0"/>
              <a:t>μ</a:t>
            </a:r>
            <a:r>
              <a:rPr lang="en-US" altLang="zh-CN" sz="2800" dirty="0"/>
              <a:t> for which CC parameters are included in the RMSI</a:t>
            </a:r>
          </a:p>
          <a:p>
            <a:r>
              <a:rPr lang="en-US" altLang="zh-CN" sz="2800" dirty="0"/>
              <a:t>For the other numerologies, for which CC parameters are included in the RMSI, implicitly derive k</a:t>
            </a:r>
            <a:r>
              <a:rPr lang="en-US" altLang="zh-CN" sz="2800" baseline="-25000" dirty="0"/>
              <a:t>0</a:t>
            </a:r>
            <a:r>
              <a:rPr lang="en-US" altLang="zh-CN" sz="2800" dirty="0"/>
              <a:t> such that f</a:t>
            </a:r>
            <a:r>
              <a:rPr lang="en-US" altLang="zh-CN" sz="2800" baseline="-25000" dirty="0"/>
              <a:t>0</a:t>
            </a:r>
            <a:r>
              <a:rPr lang="en-US" altLang="zh-CN" sz="2800" dirty="0"/>
              <a:t> aligns with that of the highest </a:t>
            </a:r>
            <a:r>
              <a:rPr lang="el-GR" altLang="zh-CN" sz="2800" dirty="0"/>
              <a:t>μ</a:t>
            </a:r>
            <a:r>
              <a:rPr lang="en-US" altLang="zh-CN" sz="2800" dirty="0"/>
              <a:t> signaled by the cell and consistent with the signaled start RB and number of RBs for each numerology</a:t>
            </a:r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432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15791</TotalTime>
  <Words>337</Words>
  <Application>Microsoft Office PowerPoint</Application>
  <PresentationFormat>On-screen Show (4:3)</PresentationFormat>
  <Paragraphs>83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宋体</vt:lpstr>
      <vt:lpstr>宋体</vt:lpstr>
      <vt:lpstr>Arial</vt:lpstr>
      <vt:lpstr>Calibri</vt:lpstr>
      <vt:lpstr>Times New Roman</vt:lpstr>
      <vt:lpstr>Office Theme</vt:lpstr>
      <vt:lpstr>Derivation of k0</vt:lpstr>
      <vt:lpstr>Background</vt:lpstr>
      <vt:lpstr>Observations</vt:lpstr>
      <vt:lpstr>Observations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1273</cp:revision>
  <dcterms:created xsi:type="dcterms:W3CDTF">2015-04-22T00:12:23Z</dcterms:created>
  <dcterms:modified xsi:type="dcterms:W3CDTF">2018-04-20T01:00:04Z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