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6" r:id="rId3"/>
    <p:sldId id="298" r:id="rId4"/>
    <p:sldId id="300" r:id="rId5"/>
    <p:sldId id="302" r:id="rId6"/>
    <p:sldId id="301" r:id="rId7"/>
    <p:sldId id="294" r:id="rId8"/>
    <p:sldId id="291" r:id="rId9"/>
    <p:sldId id="299" r:id="rId10"/>
    <p:sldId id="297" r:id="rId11"/>
    <p:sldId id="275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88" d="100"/>
          <a:sy n="88" d="100"/>
        </p:scale>
        <p:origin x="169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b/Docs/R1-1804068.zip" TargetMode="External"/><Relationship Id="rId13" Type="http://schemas.openxmlformats.org/officeDocument/2006/relationships/hyperlink" Target="http://www.3gpp.org/ftp/TSG_RAN/WG1_RL1/TSGR1_92b/Docs/R1-1804431.zip" TargetMode="External"/><Relationship Id="rId18" Type="http://schemas.openxmlformats.org/officeDocument/2006/relationships/hyperlink" Target="http://www.3gpp.org/ftp/TSG_RAN/WG1_RL1/TSGR1_92b/Docs/R1-1804810.zip" TargetMode="External"/><Relationship Id="rId3" Type="http://schemas.openxmlformats.org/officeDocument/2006/relationships/hyperlink" Target="http://www.3gpp.org/ftp/TSG_RAN/WG1_RL1/TSGR1_92b/Docs/R1-1803762.zip" TargetMode="External"/><Relationship Id="rId21" Type="http://schemas.openxmlformats.org/officeDocument/2006/relationships/hyperlink" Target="http://www.3gpp.org/ftp/TSG_RAN/WG1_RL1/TSGR1_92b/Docs/R1-1805245.zip" TargetMode="External"/><Relationship Id="rId7" Type="http://schemas.openxmlformats.org/officeDocument/2006/relationships/hyperlink" Target="http://www.3gpp.org/ftp/TSG_RAN/WG1_RL1/TSGR1_92b/Docs/R1-1804046.zip" TargetMode="External"/><Relationship Id="rId12" Type="http://schemas.openxmlformats.org/officeDocument/2006/relationships/hyperlink" Target="http://www.3gpp.org/ftp/TSG_RAN/WG1_RL1/TSGR1_92b/Docs/R1-1804381.zip" TargetMode="External"/><Relationship Id="rId17" Type="http://schemas.openxmlformats.org/officeDocument/2006/relationships/hyperlink" Target="http://www.3gpp.org/ftp/TSG_RAN/WG1_RL1/TSGR1_92b/Docs/R1-1804763.zip" TargetMode="External"/><Relationship Id="rId2" Type="http://schemas.openxmlformats.org/officeDocument/2006/relationships/hyperlink" Target="http://www.3gpp.org/ftp/TSG_RAN/WG1_RL1/TSGR1_92b/Docs/R1-1803655.zip" TargetMode="External"/><Relationship Id="rId16" Type="http://schemas.openxmlformats.org/officeDocument/2006/relationships/hyperlink" Target="http://www.3gpp.org/ftp/TSG_RAN/WG1_RL1/TSGR1_92b/Docs/R1-1804735.zip" TargetMode="External"/><Relationship Id="rId20" Type="http://schemas.openxmlformats.org/officeDocument/2006/relationships/hyperlink" Target="http://www.3gpp.org/ftp/TSG_RAN/WG1_RL1/TSGR1_92b/Docs/R1-180520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b/Docs/R1-1804034.zip" TargetMode="External"/><Relationship Id="rId11" Type="http://schemas.openxmlformats.org/officeDocument/2006/relationships/hyperlink" Target="http://www.3gpp.org/ftp/TSG_RAN/WG1_RL1/TSGR1_92b/Docs/R1-1804312.zip" TargetMode="External"/><Relationship Id="rId5" Type="http://schemas.openxmlformats.org/officeDocument/2006/relationships/hyperlink" Target="http://www.3gpp.org/ftp/TSG_RAN/WG1_RL1/TSGR1_92b/Docs/R1-1804008.zip" TargetMode="External"/><Relationship Id="rId15" Type="http://schemas.openxmlformats.org/officeDocument/2006/relationships/hyperlink" Target="http://www.3gpp.org/ftp/TSG_RAN/WG1_RL1/TSGR1_92b/Docs/R1-1804562.zip" TargetMode="External"/><Relationship Id="rId10" Type="http://schemas.openxmlformats.org/officeDocument/2006/relationships/hyperlink" Target="http://www.3gpp.org/ftp/TSG_RAN/WG1_RL1/TSGR1_92b/Docs/R1-1804227.zip" TargetMode="External"/><Relationship Id="rId19" Type="http://schemas.openxmlformats.org/officeDocument/2006/relationships/hyperlink" Target="http://www.3gpp.org/ftp/TSG_RAN/WG1_RL1/TSGR1_92b/Docs/R1-1805059.zip" TargetMode="External"/><Relationship Id="rId4" Type="http://schemas.openxmlformats.org/officeDocument/2006/relationships/hyperlink" Target="http://www.3gpp.org/ftp/TSG_RAN/WG1_RL1/TSGR1_92b/Docs/R1-1803841.zip" TargetMode="External"/><Relationship Id="rId9" Type="http://schemas.openxmlformats.org/officeDocument/2006/relationships/hyperlink" Target="http://www.3gpp.org/ftp/TSG_RAN/WG1_RL1/TSGR1_92b/Docs/R1-1804208.zip" TargetMode="External"/><Relationship Id="rId14" Type="http://schemas.openxmlformats.org/officeDocument/2006/relationships/hyperlink" Target="http://www.3gpp.org/ftp/TSG_RAN/WG1_RL1/TSGR1_92b/Docs/R1-1804559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Offline 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R1-1805719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475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err="1" smtClean="0"/>
              <a:t>Sanya</a:t>
            </a:r>
            <a:r>
              <a:rPr lang="en-US" sz="2400" dirty="0" smtClean="0"/>
              <a:t>, China, April 16 – 20,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Clarifications for cross-carrier scheduling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2000" dirty="0" smtClean="0"/>
              <a:t>Current specifications support/assume the following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Cross carrier slot-based scheduling is allowed toward equal or later slot only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larger SCS schedules smaller SCS, overlapping slot is considered as K0=0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smaller SCS schedules larger SCS, K0=0 is defined for slot with boundary aligned with that of slot containing the corresponding PDCCH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HARQ-ACK is transmitted on a carrier with smaller SCS, overlapping slot is considered as K1=0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A/N is transmitted on a carrier with larger SCS, K1=0 is defined for slot with end boundary aligned with that of slot for the corresponding PDSCH</a:t>
            </a:r>
          </a:p>
          <a:p>
            <a:endParaRPr lang="en-US" sz="20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259629" y="692700"/>
          <a:ext cx="6624738" cy="5792275"/>
        </p:xfrm>
        <a:graphic>
          <a:graphicData uri="http://schemas.openxmlformats.org/drawingml/2006/table">
            <a:tbl>
              <a:tblPr/>
              <a:tblGrid>
                <a:gridCol w="955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51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8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6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451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dirty="0" err="1">
                          <a:solidFill>
                            <a:srgbClr val="FFFFFF"/>
                          </a:solidFill>
                          <a:latin typeface="Arial"/>
                        </a:rPr>
                        <a:t>TDoc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Agenda item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 dirty="0">
                          <a:solidFill>
                            <a:srgbClr val="0000FF"/>
                          </a:solidFill>
                          <a:latin typeface="Arial"/>
                          <a:hlinkClick r:id="rId2"/>
                        </a:rPr>
                        <a:t>R1-1803655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NR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 dirty="0">
                          <a:solidFill>
                            <a:srgbClr val="0000FF"/>
                          </a:solidFill>
                          <a:latin typeface="Arial"/>
                          <a:hlinkClick r:id="rId3"/>
                        </a:rPr>
                        <a:t>R1-1803762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NR CA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4"/>
                        </a:rPr>
                        <a:t>R1-1803841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Other aspects on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5"/>
                        </a:rPr>
                        <a:t>R1-1804008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details on HARQ-ACK transmission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6"/>
                        </a:rPr>
                        <a:t>R1-1804034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Discussion about semi static codebook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ASUSTEK COMPUTER (SHANGHAI)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7"/>
                        </a:rPr>
                        <a:t>R1-1804046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in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MediaTek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8"/>
                        </a:rPr>
                        <a:t>R1-1804068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of DL/UL scheduling and HARQ management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MediaTek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9"/>
                        </a:rPr>
                        <a:t>R1-1804208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for CA with different numerologies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Lenovo, Motorola Mobility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0"/>
                        </a:rPr>
                        <a:t>R1-1804227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codebook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Spreadtrum Communications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1"/>
                        </a:rPr>
                        <a:t>R1-1804312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CR on semi-static HARQ-ACK codebook fallback operation in 38.213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2"/>
                        </a:rPr>
                        <a:t>R1-1804381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Corrections on CA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3"/>
                        </a:rPr>
                        <a:t>R1-1804431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scheduling and HARQ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4"/>
                        </a:rPr>
                        <a:t>R1-1804559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DL/UL scheduling and HARQ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LG Electronics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5"/>
                        </a:rPr>
                        <a:t>R1-1804562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CA and HARQ-ACK codebook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LG Electronics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6"/>
                        </a:rPr>
                        <a:t>R1-1804735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Further discussion UCI mapping for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Intel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7"/>
                        </a:rPr>
                        <a:t>R1-1804763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aspects of NR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Nokia, Nokia Shanghai Bell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8"/>
                        </a:rPr>
                        <a:t>R1-1804810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9"/>
                        </a:rPr>
                        <a:t>R1-1805059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codebook 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NTT DOCOMO,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20"/>
                        </a:rPr>
                        <a:t>R1-1805200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On remaining issues of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21"/>
                        </a:rPr>
                        <a:t>R1-1805245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codebook construction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WILUS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The following are with respect to determining the HARQ association set</a:t>
            </a:r>
            <a:endParaRPr lang="en-US" altLang="ja-JP" sz="1600" dirty="0" smtClean="0"/>
          </a:p>
          <a:p>
            <a:pPr lvl="3"/>
            <a:endParaRPr lang="en-US" altLang="ja-JP" sz="800" dirty="0" smtClean="0"/>
          </a:p>
          <a:p>
            <a:r>
              <a:rPr lang="en-US" altLang="ja-JP" sz="2000" dirty="0" smtClean="0"/>
              <a:t>Consider the PDCCH monitoring occasions</a:t>
            </a:r>
            <a:r>
              <a:rPr lang="en-GB" sz="1600" dirty="0"/>
              <a:t> 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R1-1803655, R1-1804381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No consensus to include PDCCH monitoring </a:t>
            </a:r>
            <a:r>
              <a:rPr lang="en-US" altLang="ja-JP" sz="1600" dirty="0" smtClean="0">
                <a:solidFill>
                  <a:srgbClr val="00B0F0"/>
                </a:solidFill>
              </a:rPr>
              <a:t>occasions</a:t>
            </a:r>
          </a:p>
          <a:p>
            <a:pPr lvl="1"/>
            <a:endParaRPr lang="en-US" altLang="ja-JP" sz="1600" dirty="0" smtClean="0"/>
          </a:p>
          <a:p>
            <a:r>
              <a:rPr lang="en-US" altLang="ja-JP" sz="2000" strike="sngStrike" dirty="0" smtClean="0"/>
              <a:t>Consider the minimum of {maximum number of PDCCH occasions, maximum number of PDSCH occasions}</a:t>
            </a:r>
          </a:p>
          <a:p>
            <a:pPr lvl="1"/>
            <a:r>
              <a:rPr lang="en-US" altLang="ja-JP" sz="1600" dirty="0" smtClean="0"/>
              <a:t>R1-1804227</a:t>
            </a:r>
          </a:p>
          <a:p>
            <a:pPr lvl="1"/>
            <a:endParaRPr lang="en-US" altLang="ja-JP" sz="800" dirty="0" smtClean="0"/>
          </a:p>
          <a:p>
            <a:r>
              <a:rPr lang="en-US" altLang="ja-JP" sz="2000" dirty="0" smtClean="0"/>
              <a:t>Consider the minimum of {number of candidate PDSCH occasions, configured number of HARQ processes}</a:t>
            </a:r>
          </a:p>
          <a:p>
            <a:pPr lvl="1"/>
            <a:r>
              <a:rPr lang="en-US" altLang="ja-JP" sz="1600" dirty="0" smtClean="0"/>
              <a:t>R1-1803655, R1-1804562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No consensus to </a:t>
            </a:r>
            <a:r>
              <a:rPr lang="en-US" altLang="ja-JP" sz="1600" dirty="0" smtClean="0">
                <a:solidFill>
                  <a:srgbClr val="00B0F0"/>
                </a:solidFill>
              </a:rPr>
              <a:t>consider </a:t>
            </a:r>
          </a:p>
          <a:p>
            <a:pPr lvl="1"/>
            <a:endParaRPr lang="en-US" altLang="ja-JP" sz="800" dirty="0" smtClean="0"/>
          </a:p>
          <a:p>
            <a:r>
              <a:rPr lang="en-US" altLang="ja-JP" sz="2000" dirty="0" smtClean="0"/>
              <a:t>Exclude PDSCH candidates with </a:t>
            </a:r>
            <a:r>
              <a:rPr lang="en-US" sz="2000" dirty="0" smtClean="0"/>
              <a:t>time duration between last symbol and first symbol of PUCCH/PUSCH for HARQ-ACK smaller than the PDSCH processing time</a:t>
            </a:r>
            <a:endParaRPr lang="en-US" altLang="ja-JP" sz="2000" dirty="0" smtClean="0"/>
          </a:p>
          <a:p>
            <a:pPr lvl="1"/>
            <a:r>
              <a:rPr lang="en-US" altLang="ja-JP" sz="1600" dirty="0" smtClean="0"/>
              <a:t>R1-1805245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Revisit </a:t>
            </a:r>
            <a:r>
              <a:rPr lang="en-US" altLang="ja-JP" sz="1600" dirty="0" smtClean="0">
                <a:solidFill>
                  <a:srgbClr val="00B0F0"/>
                </a:solidFill>
              </a:rPr>
              <a:t>at next meeting – also check </a:t>
            </a:r>
            <a:r>
              <a:rPr lang="en-US" altLang="ja-JP" sz="1600" dirty="0" smtClean="0">
                <a:solidFill>
                  <a:srgbClr val="00B0F0"/>
                </a:solidFill>
              </a:rPr>
              <a:t>whether or not specifications are complete on defining the last PDSCH occasions</a:t>
            </a:r>
            <a:endParaRPr lang="en-US" altLang="ja-JP" sz="800" dirty="0" smtClean="0"/>
          </a:p>
          <a:p>
            <a:endParaRPr lang="en-US" altLang="ja-JP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Exclude PRACH occasions </a:t>
            </a:r>
          </a:p>
          <a:p>
            <a:pPr lvl="1"/>
            <a:r>
              <a:rPr lang="en-US" altLang="ja-JP" sz="1600" dirty="0"/>
              <a:t>R1-1805245</a:t>
            </a:r>
          </a:p>
          <a:p>
            <a:pPr lvl="1"/>
            <a:r>
              <a:rPr lang="en-US" altLang="ja-JP" sz="1600" dirty="0">
                <a:solidFill>
                  <a:srgbClr val="00B0F0"/>
                </a:solidFill>
              </a:rPr>
              <a:t>Include the following in the SFI section of 38.213 “For FR2, flexible symbols in semi-static UL/DL configuration that overlap with PRACH occasions are considered to be UL and cannot be overridden by DCI/SFI” - confirm with SFI AI whether there is any </a:t>
            </a:r>
            <a:r>
              <a:rPr lang="en-US" altLang="ja-JP" sz="1600" dirty="0" smtClean="0">
                <a:solidFill>
                  <a:srgbClr val="00B0F0"/>
                </a:solidFill>
              </a:rPr>
              <a:t>issue</a:t>
            </a:r>
          </a:p>
          <a:p>
            <a:pPr lvl="1"/>
            <a:endParaRPr lang="en-US" altLang="ja-JP" sz="2000" dirty="0" smtClean="0"/>
          </a:p>
          <a:p>
            <a:r>
              <a:rPr lang="en-US" altLang="ja-JP" sz="2000" dirty="0" smtClean="0"/>
              <a:t>Update/correct definition of K1 for semi-static HARQ-ACK codebook</a:t>
            </a:r>
          </a:p>
          <a:p>
            <a:pPr lvl="1"/>
            <a:r>
              <a:rPr lang="en-US" altLang="ja-JP" sz="1600" dirty="0" smtClean="0"/>
              <a:t>R1-1803762</a:t>
            </a:r>
            <a:r>
              <a:rPr lang="en-US" altLang="ja-JP" sz="1600" dirty="0"/>
              <a:t>, R1-1804309, R1-1804381, </a:t>
            </a:r>
            <a:r>
              <a:rPr lang="en-US" altLang="ja-JP" sz="1600" dirty="0" smtClean="0"/>
              <a:t>…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Update 38.213 to remove case ‘c’ for definition of K1 </a:t>
            </a:r>
            <a:r>
              <a:rPr lang="en-US" altLang="ja-JP" sz="1600" dirty="0">
                <a:solidFill>
                  <a:srgbClr val="00B0F0"/>
                </a:solidFill>
              </a:rPr>
              <a:t>(</a:t>
            </a:r>
            <a:r>
              <a:rPr lang="en-US" altLang="ja-JP" sz="1600" dirty="0" smtClean="0">
                <a:solidFill>
                  <a:srgbClr val="00B0F0"/>
                </a:solidFill>
              </a:rPr>
              <a:t>continue </a:t>
            </a:r>
            <a:r>
              <a:rPr lang="en-US" altLang="ja-JP" sz="1600" dirty="0" smtClean="0">
                <a:solidFill>
                  <a:srgbClr val="00B0F0"/>
                </a:solidFill>
              </a:rPr>
              <a:t>as part of the review for the 38.213 </a:t>
            </a:r>
            <a:r>
              <a:rPr lang="en-US" altLang="ja-JP" sz="1600" dirty="0" smtClean="0">
                <a:solidFill>
                  <a:srgbClr val="00B0F0"/>
                </a:solidFill>
              </a:rPr>
              <a:t>update)</a:t>
            </a:r>
            <a:endParaRPr lang="en-US" altLang="ja-JP" sz="1600" dirty="0">
              <a:solidFill>
                <a:srgbClr val="00B0F0"/>
              </a:solidFill>
            </a:endParaRPr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For a UE with capability to simultaneously receive both PDSCH with DMRS Type A and DMRS Type B in a slot, append HARQ-ACK codebook for DMRS Type B to HARQ-ACK codebook for DMRS Type A</a:t>
            </a:r>
          </a:p>
          <a:p>
            <a:pPr lvl="1"/>
            <a:r>
              <a:rPr lang="en-US" altLang="ja-JP" sz="1600" dirty="0" smtClean="0"/>
              <a:t>R1-1804763</a:t>
            </a:r>
            <a:endParaRPr lang="en-US" altLang="ja-JP" sz="2000" dirty="0" smtClean="0"/>
          </a:p>
          <a:p>
            <a:pPr marL="457200" lvl="1" indent="0">
              <a:buNone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– 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Discuss whether current specifications have any ambiguity in determining non-overlapped PDSCH occasions</a:t>
            </a:r>
          </a:p>
          <a:p>
            <a:pPr lvl="1"/>
            <a:r>
              <a:rPr lang="en-US" altLang="ja-JP" sz="1600" dirty="0" smtClean="0"/>
              <a:t>R1-1804810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May</a:t>
            </a:r>
            <a:r>
              <a:rPr lang="en-US" altLang="ja-JP" sz="1600" dirty="0" smtClean="0">
                <a:solidFill>
                  <a:srgbClr val="00B0F0"/>
                </a:solidFill>
              </a:rPr>
              <a:t> come </a:t>
            </a:r>
            <a:r>
              <a:rPr lang="en-US" altLang="ja-JP" sz="1600" dirty="0" smtClean="0">
                <a:solidFill>
                  <a:srgbClr val="00B0F0"/>
                </a:solidFill>
              </a:rPr>
              <a:t>back later after further checking </a:t>
            </a:r>
            <a:r>
              <a:rPr lang="en-US" altLang="ja-JP" sz="1600" dirty="0" smtClean="0">
                <a:solidFill>
                  <a:srgbClr val="00B0F0"/>
                </a:solidFill>
              </a:rPr>
              <a:t>for whether or not there is any problem </a:t>
            </a:r>
            <a:r>
              <a:rPr lang="en-US" altLang="ja-JP" sz="1600" dirty="0" smtClean="0">
                <a:solidFill>
                  <a:srgbClr val="00B0F0"/>
                </a:solidFill>
              </a:rPr>
              <a:t>– </a:t>
            </a:r>
            <a:r>
              <a:rPr lang="en-US" altLang="ja-JP" sz="1600" dirty="0" smtClean="0">
                <a:solidFill>
                  <a:srgbClr val="00B0F0"/>
                </a:solidFill>
              </a:rPr>
              <a:t>no ambiguity is currently identified (but there was not extensive discussion)</a:t>
            </a:r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For PDSCH with slot aggregation </a:t>
            </a:r>
          </a:p>
          <a:p>
            <a:pPr lvl="1"/>
            <a:r>
              <a:rPr lang="en-US" altLang="ja-JP" sz="1600" dirty="0" smtClean="0"/>
              <a:t>Alt1: Keep current specifications by mapping HARQ-ACK bit for TB in each corresponding PDSCH occasion (</a:t>
            </a:r>
            <a:r>
              <a:rPr lang="en-GB" sz="1600" dirty="0" smtClean="0"/>
              <a:t>R1-1803758, </a:t>
            </a:r>
            <a:r>
              <a:rPr lang="en-US" altLang="ja-JP" sz="1600" dirty="0" smtClean="0"/>
              <a:t>R1-1804008)</a:t>
            </a:r>
          </a:p>
          <a:p>
            <a:pPr lvl="1"/>
            <a:r>
              <a:rPr lang="en-US" altLang="ja-JP" sz="1600" dirty="0" smtClean="0"/>
              <a:t>Alt2: Keep current specifications and include that number of slots can be &gt;1 (</a:t>
            </a:r>
            <a:r>
              <a:rPr lang="en-GB" sz="1600" dirty="0" smtClean="0"/>
              <a:t>R1-1804381)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Alt3: Update specifications </a:t>
            </a:r>
            <a:r>
              <a:rPr lang="en-GB" altLang="ja-JP" sz="1600" dirty="0" smtClean="0"/>
              <a:t>– consider </a:t>
            </a:r>
            <a:r>
              <a:rPr lang="en-GB" sz="1600" dirty="0" smtClean="0"/>
              <a:t>number of non-overlapped PDSCH repetitions and HARQ-ACK timing (R1-1803758, R1-1804431, R1-1804562)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Revisit at next meeting (not enough time for discussion, first time for the issue to be discussed)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– 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UE reports a PDSCH detection outcome (ACK/NACK) for a PDSCH occasion only in the HARQ-ACK codebook indicated by </a:t>
            </a:r>
            <a:r>
              <a:rPr lang="en-GB" sz="2000" dirty="0" smtClean="0"/>
              <a:t>PDSCH-to-HARQ timing</a:t>
            </a:r>
            <a:r>
              <a:rPr lang="en-US" altLang="ja-JP" sz="2000" dirty="0" smtClean="0"/>
              <a:t> field in corresponding DL DCI – UE reports NACK/DTX in other HARQ-ACK codebooks where the UE reports HARQ-ACK for the PDSCH occasion</a:t>
            </a:r>
          </a:p>
          <a:p>
            <a:pPr lvl="1"/>
            <a:r>
              <a:rPr lang="en-US" altLang="ja-JP" sz="1600" dirty="0" smtClean="0"/>
              <a:t>R1-1804008, R1-1804312, R1-1804381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Revisit (no decision whether to report detection outcome or NACK in a HARQ-ACK codebook not indicated by the </a:t>
            </a:r>
            <a:r>
              <a:rPr lang="en-GB" sz="1600" dirty="0">
                <a:solidFill>
                  <a:srgbClr val="00B0F0"/>
                </a:solidFill>
              </a:rPr>
              <a:t>PDSCH-to-HARQ timing</a:t>
            </a:r>
            <a:r>
              <a:rPr lang="en-US" altLang="ja-JP" sz="1600" dirty="0">
                <a:solidFill>
                  <a:srgbClr val="00B0F0"/>
                </a:solidFill>
              </a:rPr>
              <a:t> field </a:t>
            </a:r>
            <a:r>
              <a:rPr lang="en-US" altLang="ja-JP" sz="1600" dirty="0" smtClean="0">
                <a:solidFill>
                  <a:srgbClr val="00B0F0"/>
                </a:solidFill>
              </a:rPr>
              <a:t>currently exists)</a:t>
            </a:r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zh-CN" sz="2000" dirty="0" smtClean="0"/>
              <a:t>1-bit UL DAI indicates “less than or equal to 2 HARQ-ACK bits” or “maximum HARQ-ACK payload size“ (instead of 0 HARQ-ACK bits or “maximum HARQ-ACK payload size“) </a:t>
            </a:r>
          </a:p>
          <a:p>
            <a:pPr lvl="1"/>
            <a:r>
              <a:rPr lang="en-US" altLang="zh-CN" sz="1600" dirty="0" smtClean="0"/>
              <a:t>R1-1804562  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Consensus is no change to specifications unless a problem with HARQ-ACK multiplexing in PUSCH is found with the current description</a:t>
            </a:r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– Dynamic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unpaired spectrum and DL/UL BWP switching </a:t>
            </a:r>
          </a:p>
          <a:p>
            <a:pPr lvl="1"/>
            <a:r>
              <a:rPr lang="en-US" sz="1600" dirty="0" smtClean="0"/>
              <a:t>UE does not transmit HARQ-ACK for PDSCH reception(s) on the DL BWP prior to DL/UL BWP switching (</a:t>
            </a:r>
            <a:r>
              <a:rPr lang="en-US" altLang="ja-JP" sz="1600" dirty="0" smtClean="0"/>
              <a:t>R1-1804763, R1-1804810)</a:t>
            </a:r>
          </a:p>
          <a:p>
            <a:pPr lvl="1"/>
            <a:r>
              <a:rPr lang="en-US" sz="1600" dirty="0" smtClean="0"/>
              <a:t>UE transmits HARQ-ACK for PDSCH reception(s) on the DL BWP prior to DL/UL BWP switching (</a:t>
            </a:r>
            <a:r>
              <a:rPr lang="en-US" altLang="ja-JP" sz="1600" dirty="0" smtClean="0"/>
              <a:t>R1-1803655, R1-1803762)</a:t>
            </a:r>
          </a:p>
          <a:p>
            <a:pPr lvl="2"/>
            <a:endParaRPr lang="en-US" altLang="zh-CN" sz="1200" dirty="0" smtClean="0"/>
          </a:p>
          <a:p>
            <a:r>
              <a:rPr lang="en-US" sz="2000" dirty="0" smtClean="0"/>
              <a:t>For paired or unpaired spectrum and for semi-static or dynamic HARQ-ACK codebook, UE can transmit HARQ-ACK corresponding to PDSCH reception(s) before switching on PUSCH </a:t>
            </a:r>
          </a:p>
          <a:p>
            <a:pPr lvl="1"/>
            <a:r>
              <a:rPr lang="en-US" sz="1600" dirty="0" smtClean="0"/>
              <a:t>R1-1803762</a:t>
            </a:r>
          </a:p>
          <a:p>
            <a:endParaRPr lang="en-US" sz="2000" dirty="0" smtClean="0"/>
          </a:p>
          <a:p>
            <a:r>
              <a:rPr lang="en-US" sz="2000" dirty="0" smtClean="0"/>
              <a:t>Counter DAI applies first to non-fallback DCI and then to fallback DCI</a:t>
            </a:r>
          </a:p>
          <a:p>
            <a:pPr lvl="1"/>
            <a:r>
              <a:rPr lang="en-US" altLang="zh-CN" sz="1600" dirty="0" smtClean="0"/>
              <a:t>R1-1804562, </a:t>
            </a:r>
            <a:r>
              <a:rPr lang="en-US" altLang="ja-JP" sz="1600" dirty="0" smtClean="0"/>
              <a:t>R1-1805245</a:t>
            </a:r>
          </a:p>
          <a:p>
            <a:pPr lvl="1"/>
            <a:endParaRPr lang="en-US" altLang="ja-JP" sz="1600" dirty="0" smtClean="0"/>
          </a:p>
          <a:p>
            <a:r>
              <a:rPr lang="en-US" sz="2000" dirty="0" smtClean="0"/>
              <a:t>A UE always pads two TB-based NACKs in HARQ-ACK codebook when the UE receives CBG-based PDSCH</a:t>
            </a:r>
          </a:p>
          <a:p>
            <a:pPr lvl="1"/>
            <a:r>
              <a:rPr lang="en-US" altLang="zh-CN" sz="1600" dirty="0" smtClean="0"/>
              <a:t>R1-1804810</a:t>
            </a:r>
            <a:endParaRPr lang="en-US" altLang="ja-JP" sz="2400" dirty="0" smtClean="0"/>
          </a:p>
          <a:p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Miscellaneous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Prioritize grant-based PUSCH over grant-free PUSCH for UCI multiplexing </a:t>
            </a:r>
          </a:p>
          <a:p>
            <a:pPr lvl="1"/>
            <a:r>
              <a:rPr lang="en-US" altLang="zh-CN" sz="1600" dirty="0" smtClean="0"/>
              <a:t>R1-1803841, R1-1804008, </a:t>
            </a:r>
            <a:r>
              <a:rPr lang="en-US" altLang="ja-JP" sz="1600" dirty="0" smtClean="0"/>
              <a:t>R1-1804562</a:t>
            </a: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Prioritize earliest PUSCH (among PUSCHs in a given slot – cell index for tiebreak)</a:t>
            </a:r>
          </a:p>
          <a:p>
            <a:pPr lvl="1"/>
            <a:r>
              <a:rPr lang="en-US" altLang="zh-CN" sz="1600" dirty="0" smtClean="0"/>
              <a:t>R1-1804008, </a:t>
            </a:r>
            <a:r>
              <a:rPr lang="en-US" altLang="ja-JP" sz="1600" dirty="0" smtClean="0"/>
              <a:t>R1-1804735</a:t>
            </a:r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Append HARQ-ACK bit corresponding to SPS PDSCH in HARQ-ACK payload even when UE detects SPS release PDCCH </a:t>
            </a:r>
          </a:p>
          <a:p>
            <a:pPr lvl="1"/>
            <a:r>
              <a:rPr lang="en-US" altLang="zh-CN" sz="1600" dirty="0" smtClean="0"/>
              <a:t>R1-1804562 </a:t>
            </a:r>
          </a:p>
          <a:p>
            <a:pPr lvl="1"/>
            <a:endParaRPr lang="en-US" altLang="zh-CN" sz="1800" dirty="0"/>
          </a:p>
          <a:p>
            <a:r>
              <a:rPr lang="en-US" altLang="zh-CN" sz="2000" dirty="0"/>
              <a:t>Allow multiplexing of HARQ-ACK in PUSCH for DL DCI received after UL DCI subject to available UE processing time.</a:t>
            </a:r>
          </a:p>
          <a:p>
            <a:pPr lvl="1"/>
            <a:r>
              <a:rPr lang="en-US" sz="1600" dirty="0" smtClean="0"/>
              <a:t>R1-1804046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Miscellaneous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2000" dirty="0" smtClean="0"/>
              <a:t>A UE may assume that the synchronization and RSRP for an </a:t>
            </a:r>
            <a:r>
              <a:rPr lang="en-US" sz="2000" dirty="0" err="1" smtClean="0"/>
              <a:t>SCell</a:t>
            </a:r>
            <a:r>
              <a:rPr lang="en-US" sz="2000" dirty="0" smtClean="0"/>
              <a:t> without SS block is same as Pcell or a configured </a:t>
            </a:r>
            <a:r>
              <a:rPr lang="en-US" sz="2000" dirty="0" err="1" smtClean="0"/>
              <a:t>SCell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R1-1804046, R1-1804810</a:t>
            </a:r>
          </a:p>
          <a:p>
            <a:pPr lvl="1"/>
            <a:endParaRPr lang="en-US" sz="1600" dirty="0" smtClean="0"/>
          </a:p>
          <a:p>
            <a:r>
              <a:rPr lang="en-US" altLang="zh-CN" sz="2000" dirty="0"/>
              <a:t>TA offset for </a:t>
            </a:r>
            <a:r>
              <a:rPr lang="en-US" altLang="zh-CN" sz="2000" dirty="0" err="1"/>
              <a:t>SCells</a:t>
            </a:r>
            <a:r>
              <a:rPr lang="en-US" altLang="zh-CN" sz="2000" dirty="0"/>
              <a:t> in different TAG than </a:t>
            </a:r>
            <a:r>
              <a:rPr lang="en-US" altLang="zh-CN" sz="2000" dirty="0" err="1"/>
              <a:t>PCell</a:t>
            </a:r>
            <a:r>
              <a:rPr lang="en-US" altLang="zh-CN" sz="2000" dirty="0"/>
              <a:t> or </a:t>
            </a:r>
            <a:r>
              <a:rPr lang="en-US" altLang="zh-CN" sz="2000" dirty="0" err="1"/>
              <a:t>PSCell</a:t>
            </a:r>
            <a:endParaRPr lang="en-US" altLang="zh-CN" sz="2000" dirty="0"/>
          </a:p>
          <a:p>
            <a:pPr lvl="1"/>
            <a:r>
              <a:rPr lang="en-US" altLang="zh-CN" sz="1600" dirty="0"/>
              <a:t>R1-1803655 - Proposal is for a UE with FDD-TDD CA to adjust transmission timing for all </a:t>
            </a:r>
            <a:r>
              <a:rPr lang="en-US" altLang="zh-CN" sz="1600" dirty="0" err="1"/>
              <a:t>SCells</a:t>
            </a:r>
            <a:r>
              <a:rPr lang="en-US" altLang="zh-CN" sz="1600" dirty="0"/>
              <a:t> in the TAG </a:t>
            </a:r>
            <a:r>
              <a:rPr lang="en-US" sz="1600" dirty="0"/>
              <a:t>using the largest TA offset among all </a:t>
            </a:r>
            <a:r>
              <a:rPr lang="en-US" sz="1600" dirty="0" err="1"/>
              <a:t>SCells</a:t>
            </a:r>
            <a:r>
              <a:rPr lang="en-US" sz="1600" dirty="0"/>
              <a:t> within the TAG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Introduce </a:t>
            </a:r>
            <a:r>
              <a:rPr lang="en-US" sz="2000" dirty="0" err="1" smtClean="0"/>
              <a:t>SCell</a:t>
            </a:r>
            <a:r>
              <a:rPr lang="en-US" sz="2000" dirty="0" smtClean="0"/>
              <a:t> ‘low-power’ state where UE only reports periodic CSI</a:t>
            </a:r>
            <a:endParaRPr lang="en-US" altLang="zh-CN" sz="2000" dirty="0" smtClean="0"/>
          </a:p>
          <a:p>
            <a:pPr marL="742950" lvl="2" indent="-342900"/>
            <a:r>
              <a:rPr lang="en-US" altLang="zh-CN" sz="1600" dirty="0" smtClean="0"/>
              <a:t>R1-1804810</a:t>
            </a:r>
            <a:endParaRPr lang="en-US" altLang="zh-CN" sz="1800" dirty="0" smtClean="0"/>
          </a:p>
          <a:p>
            <a:pPr lvl="1"/>
            <a:endParaRPr lang="en-US" sz="1600" dirty="0" smtClean="0"/>
          </a:p>
          <a:p>
            <a:r>
              <a:rPr lang="en-US" sz="2000" dirty="0" smtClean="0"/>
              <a:t>For clarification: For Rel-15, specifications and UE capability currently do not support scheduling from the same slot of multiple TBs in respective multiple time periods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For clarification in CA session: UE is not expected to transmit CSI report(s) in a same PUSCH triggered by multiple DCIs, in both CA and non-CA scenarios</a:t>
            </a:r>
          </a:p>
          <a:p>
            <a:pPr lvl="1"/>
            <a:r>
              <a:rPr lang="en-US" altLang="zh-CN" sz="1600" dirty="0" smtClean="0"/>
              <a:t>R1-1804810</a:t>
            </a:r>
            <a:r>
              <a:rPr lang="en-US" sz="1600" dirty="0" smtClean="0"/>
              <a:t> 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Corrections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Check whether or not TPs in following </a:t>
            </a:r>
            <a:r>
              <a:rPr lang="en-US" altLang="ja-JP" sz="2000" dirty="0" err="1" smtClean="0"/>
              <a:t>Tdocs</a:t>
            </a:r>
            <a:r>
              <a:rPr lang="en-US" altLang="ja-JP" sz="2000" dirty="0" smtClean="0"/>
              <a:t> are needed</a:t>
            </a:r>
          </a:p>
          <a:p>
            <a:pPr lvl="1"/>
            <a:r>
              <a:rPr lang="en-US" altLang="ja-JP" sz="1600" dirty="0" smtClean="0"/>
              <a:t>R1-1803758: </a:t>
            </a:r>
          </a:p>
          <a:p>
            <a:pPr lvl="1"/>
            <a:r>
              <a:rPr lang="en-US" altLang="ja-JP" sz="1600" dirty="0" smtClean="0"/>
              <a:t>R1-1803762: </a:t>
            </a:r>
          </a:p>
          <a:p>
            <a:pPr lvl="1"/>
            <a:r>
              <a:rPr lang="en-US" altLang="ja-JP" sz="1600" dirty="0" smtClean="0"/>
              <a:t>R1-1803841: </a:t>
            </a:r>
          </a:p>
          <a:p>
            <a:pPr lvl="1"/>
            <a:r>
              <a:rPr lang="en-US" altLang="ja-JP" sz="1600" dirty="0" smtClean="0"/>
              <a:t>R1-1804034: </a:t>
            </a:r>
          </a:p>
          <a:p>
            <a:pPr lvl="1"/>
            <a:r>
              <a:rPr lang="en-US" altLang="ja-JP" sz="1600" dirty="0" smtClean="0"/>
              <a:t>R1-1804046: </a:t>
            </a:r>
          </a:p>
          <a:p>
            <a:pPr lvl="1"/>
            <a:r>
              <a:rPr lang="en-US" altLang="ja-JP" sz="1600" dirty="0" smtClean="0"/>
              <a:t>R1-1804309:</a:t>
            </a:r>
          </a:p>
          <a:p>
            <a:pPr lvl="1"/>
            <a:r>
              <a:rPr lang="en-US" altLang="ja-JP" sz="1600" dirty="0" smtClean="0"/>
              <a:t>R1-1804312:</a:t>
            </a:r>
          </a:p>
          <a:p>
            <a:pPr lvl="1"/>
            <a:r>
              <a:rPr lang="en-US" altLang="ja-JP" sz="1600" dirty="0" smtClean="0"/>
              <a:t>R1-1804381: </a:t>
            </a:r>
          </a:p>
          <a:p>
            <a:pPr lvl="1"/>
            <a:r>
              <a:rPr lang="en-US" altLang="ja-JP" sz="1600" dirty="0" smtClean="0"/>
              <a:t>R1-1804431: </a:t>
            </a:r>
          </a:p>
          <a:p>
            <a:pPr lvl="1"/>
            <a:r>
              <a:rPr lang="en-US" altLang="ja-JP" sz="1600" dirty="0" smtClean="0"/>
              <a:t>R1-1805200/R1-1805201:</a:t>
            </a:r>
          </a:p>
          <a:p>
            <a:pPr lvl="1">
              <a:buNone/>
            </a:pP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16301</TotalTime>
  <Words>1117</Words>
  <Application>Microsoft Office PowerPoint</Application>
  <PresentationFormat>On-screen Show (4:3)</PresentationFormat>
  <Paragraphs>203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Offline summary on CA aspects</vt:lpstr>
      <vt:lpstr>Semi-static HARQ-ACK Codebook</vt:lpstr>
      <vt:lpstr>Semi-static HARQ-ACK Codebook</vt:lpstr>
      <vt:lpstr>Miscellaneous – Semi-static HARQ-ACK Codebook </vt:lpstr>
      <vt:lpstr>Miscellaneous – Semi-static HARQ-ACK Codebook </vt:lpstr>
      <vt:lpstr>Miscellaneous – Dynamic HARQ-ACK Codebook </vt:lpstr>
      <vt:lpstr>Miscellaneous</vt:lpstr>
      <vt:lpstr>Miscellaneous</vt:lpstr>
      <vt:lpstr>Miscellaneous Corrections</vt:lpstr>
      <vt:lpstr>Clarifications for cross-carrier scheduling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623</cp:revision>
  <dcterms:created xsi:type="dcterms:W3CDTF">2017-01-16T18:53:25Z</dcterms:created>
  <dcterms:modified xsi:type="dcterms:W3CDTF">2018-04-19T09:45:07Z</dcterms:modified>
</cp:coreProperties>
</file>