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807" autoAdjust="0"/>
    <p:restoredTop sz="94660"/>
  </p:normalViewPr>
  <p:slideViewPr>
    <p:cSldViewPr snapToGrid="0">
      <p:cViewPr varScale="1">
        <p:scale>
          <a:sx n="99" d="100"/>
          <a:sy n="99" d="100"/>
        </p:scale>
        <p:origin x="65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ACB7C-EAEC-4D35-AD0D-841521964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3FA736-800D-45F3-84B5-4612DEB1EA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D1F925-E7F9-41CB-8F76-0C9C3E5E0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37229-BF72-4449-BB99-0C92BD133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C89E2-7ED8-49BF-9D1D-52BE0330A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36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91DE4-EAFD-49A4-BEE1-BA3636EE4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80A5FF-ADD8-4417-A786-E4DE6F7C9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3BFC49-971B-4C53-9EFA-817E7BC9E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2A8723-FDD4-40A4-B0D2-2478A4651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58E192-54BB-49F7-B3A8-057201F16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392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252D6F-E6E3-4FED-A389-4C2B60CDAB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C71190-3CEE-4E55-8106-4E0514054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FE4C7-F8DB-45B0-884B-6BFDE0EC7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367335-AC34-4B09-B4C2-0F8F4693B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B5A0B1-076C-461D-88A5-1D1882E11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898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CAE91-685F-4277-B64A-0ED09910E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8F1734-D4A0-48E8-81C2-FC91A92904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5E0A7-8063-4BEB-9FE7-82D216E76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29061-1E75-424A-87D5-EF7AC4561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FDBDB8-3C7D-417B-A0F5-5AD12C135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228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636A8-2CE5-4412-AEC3-AA838C87A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1CCF03-EEF7-4CA3-B34D-98FAC8637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08C9D-DEA8-4AB6-911A-81DA36904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CA514E-FE61-4AF2-A1D0-C5DD51D2F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7CC0C-9D7B-4A24-8CC0-B0F29D869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D7C9B-8623-454B-ADB1-E86493700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64DCF6-79A4-4552-9C7A-92CA49BF71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2A79FF-581E-4A41-A165-B74163E5C6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8CEB90-23FE-45E5-8080-FA41DDE8C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BC06E2-666C-4EB6-AE25-5B9F184AB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5FF4DC-9565-4145-BFB1-E78CBA013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642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80EFA-C8D0-4996-9CAD-842D4A931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10FFAE-9019-40B1-8AFB-93F01923FA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14B188-6014-4780-82F9-2E36D1AD2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B2E0A7-216F-49D3-BE60-98F496532A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10BA74-C3E2-49FF-AB9E-9C3BB391A0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AE1188-06BA-4BCA-BB83-37A4F1C1B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7373AA-6881-4655-964C-512083600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55910D-148A-4562-A489-AA23F81AF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72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083F1-7251-4B07-824B-534C97BF9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44508D-0670-47A7-B615-70DA894AE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4E1CE5-2866-4E8C-BED4-70E2A94FC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803C47-92C1-401C-994F-7E2F6B85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044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4AC80F-FE4F-4DDC-9A65-609D0EB60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905461-8CA5-4C53-AEF7-D3A821905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0B2A3E-CB5D-4C96-8375-D4DD83E7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852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DBE29-859C-4D33-93FB-C67F73474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F627D5-BA1D-4975-A442-D98531224C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2C88E3-E7E3-40DC-B406-8806D146FB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37C43A-9E11-4A27-ADAA-3B051C903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8BFF5D-6E5E-46B1-991A-958B8AD69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A85C1C-0110-4742-BEBC-0CC2A5DAD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1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D78C9-8812-4AB2-8EA0-2492D59AC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78B655-5FF2-44F7-90BC-C98D24AC5D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A4BFA-4697-47DA-8FE9-28284F7066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0C0104-0B24-47FC-80E2-800F859E1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1FC593-C9AB-44F7-B76C-24B6F8AA5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483AB1-E63B-409D-A370-55A208FA2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35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5DCCFD-259B-442B-BD7B-16AF85C0C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C74157-E8CE-4438-9937-2AA4A98A3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FF0DA-6BAF-42A5-9E8F-AA2A56A10B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86AC2-BCFF-4F1A-8371-CB6CB9D2A60A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F08C67-5A1D-4664-8B9E-244B555DE0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4BCB8-23EF-4AC3-B7F4-E01BCCAFD4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337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A165B-653F-49B5-8A15-BF1DD581AE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4053" y="1631207"/>
            <a:ext cx="9144000" cy="2387600"/>
          </a:xfrm>
        </p:spPr>
        <p:txBody>
          <a:bodyPr/>
          <a:lstStyle/>
          <a:p>
            <a:r>
              <a:rPr lang="en-US" dirty="0"/>
              <a:t>WF on SRS antenna switching 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3D23A29-91BA-48EE-A66F-9B8AE7827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615544"/>
            <a:ext cx="48768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cs typeface="Times New Roman" panose="02020603050405020304" pitchFamily="18" charset="0"/>
              </a:rPr>
              <a:t>3GPP TSG RAN WG1 Meeting #92bis</a:t>
            </a:r>
            <a:r>
              <a:rPr lang="sv-SE" altLang="ko-KR" sz="2000" b="1" dirty="0">
                <a:cs typeface="Times New Roman" panose="02020603050405020304" pitchFamily="18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 err="1">
                <a:cs typeface="Times New Roman" panose="02020603050405020304" pitchFamily="18" charset="0"/>
              </a:rPr>
              <a:t>Sanya</a:t>
            </a:r>
            <a:r>
              <a:rPr lang="en-US" altLang="ko-KR" sz="2000" b="1" dirty="0">
                <a:cs typeface="Times New Roman" panose="02020603050405020304" pitchFamily="18" charset="0"/>
              </a:rPr>
              <a:t>, China, April 16th – April 20th, 2018</a:t>
            </a:r>
            <a:endParaRPr lang="it-IT" altLang="ko-KR" sz="2000" b="1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2000" b="1" dirty="0">
                <a:cs typeface="Times New Roman" panose="02020603050405020304" pitchFamily="18" charset="0"/>
              </a:rPr>
              <a:t>Agenda Item: 7.1.2.3.5</a:t>
            </a:r>
            <a:endParaRPr lang="tr-TR" altLang="ko-KR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직사각형 5">
            <a:extLst>
              <a:ext uri="{FF2B5EF4-FFF2-40B4-BE49-F238E27FC236}">
                <a16:creationId xmlns:a16="http://schemas.microsoft.com/office/drawing/2014/main" id="{3B6B77A2-E142-4EF9-A7EE-B61CCC194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7159" y="615544"/>
            <a:ext cx="22926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ko-KR" dirty="0"/>
              <a:t> </a:t>
            </a:r>
            <a:r>
              <a:rPr lang="en-US" dirty="0" smtClean="0"/>
              <a:t>R1-18</a:t>
            </a:r>
            <a:r>
              <a:rPr lang="en-US" altLang="zh-CN" dirty="0" smtClean="0"/>
              <a:t>05654</a:t>
            </a:r>
            <a:endParaRPr lang="en-US" dirty="0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>
            <a:off x="1570182" y="4535055"/>
            <a:ext cx="9144000" cy="1327296"/>
          </a:xfrm>
        </p:spPr>
        <p:txBody>
          <a:bodyPr/>
          <a:lstStyle/>
          <a:p>
            <a:r>
              <a:rPr lang="en-GB" altLang="it-IT" dirty="0"/>
              <a:t>CMCC, ZTE</a:t>
            </a:r>
            <a:r>
              <a:rPr lang="en-US" altLang="it-IT" dirty="0"/>
              <a:t>, </a:t>
            </a:r>
            <a:r>
              <a:rPr lang="en-US" altLang="zh-CN" dirty="0" err="1"/>
              <a:t>Sanechips</a:t>
            </a:r>
            <a:r>
              <a:rPr lang="en-US" altLang="zh-CN" dirty="0"/>
              <a:t>, </a:t>
            </a:r>
            <a:r>
              <a:rPr lang="en-GB" altLang="zh-CN" dirty="0"/>
              <a:t>Ericsson</a:t>
            </a:r>
            <a:r>
              <a:rPr lang="en-US" altLang="zh-CN" dirty="0"/>
              <a:t>, </a:t>
            </a:r>
            <a:r>
              <a:rPr lang="en-US" altLang="zh-CN" dirty="0" smtClean="0"/>
              <a:t>CATT, Sony, </a:t>
            </a:r>
            <a:r>
              <a:rPr lang="en-US" altLang="zh-CN" dirty="0"/>
              <a:t>OPPO</a:t>
            </a:r>
            <a:r>
              <a:rPr lang="en-US" altLang="zh-CN" dirty="0" smtClean="0"/>
              <a:t>, NEC, </a:t>
            </a:r>
            <a:r>
              <a:rPr lang="en-GB" altLang="zh-CN" dirty="0"/>
              <a:t>Nokia, Nokia </a:t>
            </a:r>
            <a:r>
              <a:rPr lang="en-GB" altLang="zh-CN"/>
              <a:t>Shanghai </a:t>
            </a:r>
            <a:r>
              <a:rPr lang="en-GB" altLang="zh-CN" smtClean="0"/>
              <a:t>Bell</a:t>
            </a:r>
            <a:endParaRPr lang="en-US" altLang="it-IT" dirty="0"/>
          </a:p>
        </p:txBody>
      </p:sp>
    </p:spTree>
    <p:extLst>
      <p:ext uri="{BB962C8B-B14F-4D97-AF65-F5344CB8AC3E}">
        <p14:creationId xmlns:p14="http://schemas.microsoft.com/office/powerpoint/2010/main" val="2364631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97057"/>
          </a:xfrm>
        </p:spPr>
        <p:txBody>
          <a:bodyPr/>
          <a:lstStyle/>
          <a:p>
            <a:r>
              <a:rPr lang="en-US" altLang="zh-CN" b="1" dirty="0"/>
              <a:t>Background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28436"/>
            <a:ext cx="10515600" cy="377722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zh-CN" sz="2600" dirty="0"/>
              <a:t>For aperiodic SRS for 1T4R, the SRS resources requires 4 symbols. One symbol gap needs to be required between each symbol for the SRS resource. In short, the SRS resource for 1T4R requires 7 symbols. How to configure the 4 symbols for aperiodic SRS for 1T4R needs to be </a:t>
            </a:r>
            <a:r>
              <a:rPr lang="en-US" altLang="zh-CN" sz="2600" dirty="0" err="1"/>
              <a:t>resovled</a:t>
            </a:r>
            <a:r>
              <a:rPr lang="en-US" altLang="zh-CN" sz="2600" dirty="0"/>
              <a:t>.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dirty="0"/>
              <a:t>The parameter </a:t>
            </a:r>
            <a:r>
              <a:rPr lang="en-GB" i="1" dirty="0"/>
              <a:t>SRS-</a:t>
            </a:r>
            <a:r>
              <a:rPr lang="en-GB" i="1" dirty="0" err="1"/>
              <a:t>SetUse</a:t>
            </a:r>
            <a:r>
              <a:rPr lang="en-GB" dirty="0"/>
              <a:t> does not have a configuration well-suited to support sounding of the full MIMO channel when T = R for the use case of reciprocity-based DL precoding</a:t>
            </a:r>
            <a:r>
              <a:rPr lang="en-US" altLang="zh-CN" sz="2600" dirty="0"/>
              <a:t> </a:t>
            </a:r>
            <a:endParaRPr lang="zh-CN" altLang="zh-CN" sz="2600" dirty="0"/>
          </a:p>
        </p:txBody>
      </p:sp>
    </p:spTree>
    <p:extLst>
      <p:ext uri="{BB962C8B-B14F-4D97-AF65-F5344CB8AC3E}">
        <p14:creationId xmlns:p14="http://schemas.microsoft.com/office/powerpoint/2010/main" val="1838480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9419"/>
          </a:xfrm>
        </p:spPr>
        <p:txBody>
          <a:bodyPr/>
          <a:lstStyle/>
          <a:p>
            <a:r>
              <a:rPr lang="en-US" altLang="zh-CN" b="1" dirty="0"/>
              <a:t>Proposal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28169"/>
            <a:ext cx="10776438" cy="60375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altLang="zh-CN" u="sng" dirty="0"/>
              <a:t>In TS 38.214 [3],</a:t>
            </a:r>
            <a:r>
              <a:rPr lang="en-GB" altLang="zh-CN" b="1" u="sng" dirty="0"/>
              <a:t> </a:t>
            </a:r>
            <a:r>
              <a:rPr lang="en-GB" altLang="zh-CN" u="sng" dirty="0"/>
              <a:t>Section 6.2.1.2 UE antenna switching</a:t>
            </a:r>
            <a:endParaRPr lang="zh-CN" altLang="zh-CN" dirty="0"/>
          </a:p>
          <a:p>
            <a:pPr marL="0" indent="0">
              <a:buNone/>
            </a:pPr>
            <a:r>
              <a:rPr lang="en-GB" altLang="zh-CN" dirty="0">
                <a:solidFill>
                  <a:schemeClr val="accent1"/>
                </a:solidFill>
              </a:rPr>
              <a:t>-------------------------------------------------------Start text proposal-----------------------------------------------</a:t>
            </a:r>
            <a:endParaRPr lang="zh-CN" altLang="zh-CN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GB" altLang="zh-CN" dirty="0"/>
              <a:t>When UE antenna switching is enabled by the higher layer parameter SRS-</a:t>
            </a:r>
            <a:r>
              <a:rPr lang="en-GB" altLang="zh-CN" dirty="0" err="1"/>
              <a:t>SetUse</a:t>
            </a:r>
            <a:r>
              <a:rPr lang="en-GB" altLang="zh-CN" dirty="0"/>
              <a:t> set as 'antenna switching' for a UE that supports transmit antenna switching, a UE may be configured with one of the following configurations depending on the UE capability:</a:t>
            </a:r>
            <a:endParaRPr lang="zh-CN" altLang="zh-CN" dirty="0"/>
          </a:p>
          <a:p>
            <a:pPr marL="457200" lvl="1" indent="0">
              <a:buNone/>
            </a:pPr>
            <a:r>
              <a:rPr lang="en-US" altLang="zh-CN" dirty="0"/>
              <a:t>-</a:t>
            </a:r>
            <a:r>
              <a:rPr lang="en-US" altLang="zh-CN" dirty="0">
                <a:solidFill>
                  <a:srgbClr val="FF0000"/>
                </a:solidFill>
              </a:rPr>
              <a:t>only one </a:t>
            </a:r>
            <a:r>
              <a:rPr lang="en-US" altLang="zh-CN" dirty="0"/>
              <a:t>SRS resource set with two SRS resources transmitted in different symbols, each SRS resource consisting of a single SRS port</a:t>
            </a:r>
            <a:r>
              <a:rPr lang="en-US" altLang="zh-CN" dirty="0">
                <a:solidFill>
                  <a:schemeClr val="accent1"/>
                </a:solidFill>
              </a:rPr>
              <a:t>, and where the SRS port of the second resource is associated with a different UE antenna port than the SRS port of the first resource </a:t>
            </a:r>
            <a:r>
              <a:rPr lang="en-US" altLang="zh-CN" strike="sngStrike" dirty="0"/>
              <a:t>being associated with different UE antenna ports</a:t>
            </a:r>
            <a:r>
              <a:rPr lang="en-US" altLang="zh-CN" dirty="0"/>
              <a:t>, or</a:t>
            </a:r>
            <a:endParaRPr lang="zh-CN" altLang="zh-CN" dirty="0"/>
          </a:p>
          <a:p>
            <a:pPr marL="457200" lvl="1" indent="0">
              <a:buNone/>
            </a:pPr>
            <a:r>
              <a:rPr lang="en-US" altLang="zh-CN" dirty="0"/>
              <a:t>-</a:t>
            </a:r>
            <a:r>
              <a:rPr lang="en-US" altLang="zh-CN" dirty="0">
                <a:solidFill>
                  <a:srgbClr val="FF0000"/>
                </a:solidFill>
              </a:rPr>
              <a:t>only one </a:t>
            </a:r>
            <a:r>
              <a:rPr lang="en-US" altLang="zh-CN" dirty="0"/>
              <a:t>SRS resource set with two SRS resources transmitted in different symbols, each SRS resource consisting of two SRS ports</a:t>
            </a:r>
            <a:r>
              <a:rPr lang="en-GB" altLang="zh-CN" dirty="0">
                <a:solidFill>
                  <a:schemeClr val="accent1"/>
                </a:solidFill>
              </a:rPr>
              <a:t>, and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/>
              <a:t>where the </a:t>
            </a:r>
            <a:r>
              <a:rPr lang="en-GB" altLang="zh-CN" dirty="0">
                <a:solidFill>
                  <a:schemeClr val="accent1"/>
                </a:solidFill>
              </a:rPr>
              <a:t>SRS</a:t>
            </a:r>
            <a:r>
              <a:rPr lang="en-GB" altLang="zh-CN" dirty="0"/>
              <a:t> </a:t>
            </a:r>
            <a:r>
              <a:rPr lang="en-US" altLang="zh-CN" dirty="0"/>
              <a:t>port pair of the second resource is associated with a different UE antenna </a:t>
            </a:r>
            <a:r>
              <a:rPr lang="en-GB" altLang="zh-CN" dirty="0">
                <a:solidFill>
                  <a:schemeClr val="accent1"/>
                </a:solidFill>
              </a:rPr>
              <a:t>port</a:t>
            </a:r>
            <a:r>
              <a:rPr lang="en-GB" altLang="zh-CN" dirty="0"/>
              <a:t> </a:t>
            </a:r>
            <a:r>
              <a:rPr lang="en-US" altLang="zh-CN" dirty="0"/>
              <a:t>pair than the </a:t>
            </a:r>
            <a:r>
              <a:rPr lang="en-GB" altLang="zh-CN" dirty="0">
                <a:solidFill>
                  <a:schemeClr val="accent1"/>
                </a:solidFill>
              </a:rPr>
              <a:t>SRS</a:t>
            </a:r>
            <a:r>
              <a:rPr lang="en-GB" altLang="zh-CN" dirty="0"/>
              <a:t> </a:t>
            </a:r>
            <a:r>
              <a:rPr lang="en-US" altLang="zh-CN" dirty="0"/>
              <a:t>port pair of the first resource, or</a:t>
            </a:r>
            <a:endParaRPr lang="zh-CN" altLang="zh-CN" dirty="0"/>
          </a:p>
          <a:p>
            <a:pPr marL="457200" lvl="1" indent="0">
              <a:buNone/>
            </a:pPr>
            <a:r>
              <a:rPr lang="en-US" altLang="zh-CN" dirty="0"/>
              <a:t>-</a:t>
            </a:r>
            <a:r>
              <a:rPr lang="en-US" altLang="zh-CN" dirty="0">
                <a:solidFill>
                  <a:srgbClr val="FF0000"/>
                </a:solidFill>
              </a:rPr>
              <a:t>only one periodic/semi-persistent </a:t>
            </a:r>
            <a:r>
              <a:rPr lang="en-US" altLang="zh-CN" dirty="0"/>
              <a:t>SRS resource set with four SRS resources transmitted in different symbols, each SRS resource consisting of a single SRS port</a:t>
            </a:r>
            <a:r>
              <a:rPr lang="en-GB" altLang="zh-CN" dirty="0">
                <a:solidFill>
                  <a:schemeClr val="accent1"/>
                </a:solidFill>
              </a:rPr>
              <a:t>, and where the SRS port of each resource is</a:t>
            </a:r>
            <a:r>
              <a:rPr lang="en-GB" altLang="zh-CN" dirty="0"/>
              <a:t> </a:t>
            </a:r>
            <a:r>
              <a:rPr lang="en-US" altLang="zh-CN" strike="sngStrike" dirty="0"/>
              <a:t>being</a:t>
            </a:r>
            <a:r>
              <a:rPr lang="en-US" altLang="zh-CN" dirty="0"/>
              <a:t> associated with </a:t>
            </a:r>
            <a:r>
              <a:rPr lang="en-US" altLang="zh-CN" dirty="0">
                <a:solidFill>
                  <a:schemeClr val="accent1"/>
                </a:solidFill>
              </a:rPr>
              <a:t>a </a:t>
            </a:r>
            <a:r>
              <a:rPr lang="en-US" altLang="zh-CN" dirty="0"/>
              <a:t>different UE antenna port</a:t>
            </a:r>
            <a:r>
              <a:rPr lang="en-US" altLang="zh-CN" strike="sngStrike" dirty="0"/>
              <a:t>s</a:t>
            </a:r>
            <a:r>
              <a:rPr lang="en-US" altLang="zh-CN" dirty="0"/>
              <a:t>, </a:t>
            </a:r>
            <a:r>
              <a:rPr lang="en-US" altLang="zh-CN" dirty="0" smtClean="0">
                <a:solidFill>
                  <a:srgbClr val="FF0000"/>
                </a:solidFill>
              </a:rPr>
              <a:t>or</a:t>
            </a:r>
          </a:p>
          <a:p>
            <a:pPr marL="457200" lvl="1" indent="0">
              <a:buNone/>
            </a:pPr>
            <a:r>
              <a:rPr lang="en-US" altLang="zh-CN" dirty="0" smtClean="0"/>
              <a:t>-</a:t>
            </a:r>
            <a:r>
              <a:rPr lang="en-US" altLang="zh-CN" dirty="0" smtClean="0">
                <a:solidFill>
                  <a:srgbClr val="FF0000"/>
                </a:solidFill>
              </a:rPr>
              <a:t>two </a:t>
            </a:r>
            <a:r>
              <a:rPr lang="en-US" altLang="zh-CN" dirty="0">
                <a:solidFill>
                  <a:srgbClr val="FF0000"/>
                </a:solidFill>
              </a:rPr>
              <a:t>aperiodic SRS resource sets </a:t>
            </a:r>
            <a:r>
              <a:rPr lang="en-US" altLang="zh-CN" dirty="0" smtClean="0">
                <a:solidFill>
                  <a:srgbClr val="FF0000"/>
                </a:solidFill>
              </a:rPr>
              <a:t>with </a:t>
            </a:r>
            <a:r>
              <a:rPr lang="en-US" altLang="zh-CN" dirty="0">
                <a:solidFill>
                  <a:srgbClr val="FF0000"/>
                </a:solidFill>
              </a:rPr>
              <a:t>total four SRS resources transmitted in different </a:t>
            </a:r>
            <a:r>
              <a:rPr lang="en-US" altLang="zh-CN" dirty="0" smtClean="0">
                <a:solidFill>
                  <a:srgbClr val="FF0000"/>
                </a:solidFill>
              </a:rPr>
              <a:t>symbols of two different slots, </a:t>
            </a:r>
            <a:r>
              <a:rPr lang="en-US" altLang="zh-CN" dirty="0">
                <a:solidFill>
                  <a:srgbClr val="FF0000"/>
                </a:solidFill>
              </a:rPr>
              <a:t>each SRS resource consisting of a single SRS port,</a:t>
            </a:r>
            <a:r>
              <a:rPr lang="en-GB" altLang="zh-CN" dirty="0">
                <a:solidFill>
                  <a:srgbClr val="FF0000"/>
                </a:solidFill>
              </a:rPr>
              <a:t> and where the SRS port of each resource is</a:t>
            </a:r>
            <a:r>
              <a:rPr lang="en-US" altLang="zh-CN" dirty="0">
                <a:solidFill>
                  <a:srgbClr val="FF0000"/>
                </a:solidFill>
              </a:rPr>
              <a:t> associated with a different UE antenna port</a:t>
            </a:r>
            <a:r>
              <a:rPr lang="en-US" altLang="zh-CN" dirty="0" smtClean="0">
                <a:solidFill>
                  <a:srgbClr val="FF0000"/>
                </a:solidFill>
              </a:rPr>
              <a:t>, and each </a:t>
            </a:r>
            <a:r>
              <a:rPr lang="en-US" altLang="zh-CN" dirty="0">
                <a:solidFill>
                  <a:srgbClr val="FF0000"/>
                </a:solidFill>
              </a:rPr>
              <a:t>of the two SRS resource sets consists of two SRS resources, or one SRS resource set consists of a single SRS resource and the other SRS resource set consists of three SRS </a:t>
            </a:r>
            <a:r>
              <a:rPr lang="en-US" altLang="zh-CN" dirty="0" smtClean="0">
                <a:solidFill>
                  <a:srgbClr val="FF0000"/>
                </a:solidFill>
              </a:rPr>
              <a:t>resources, and the UE shall expect the same value for the higher layer parameters </a:t>
            </a:r>
            <a:r>
              <a:rPr lang="en-GB" altLang="zh-CN" i="1" dirty="0" smtClean="0">
                <a:solidFill>
                  <a:srgbClr val="FF0000"/>
                </a:solidFill>
              </a:rPr>
              <a:t>alpha-</a:t>
            </a:r>
            <a:r>
              <a:rPr lang="en-GB" altLang="zh-CN" i="1" dirty="0" err="1" smtClean="0">
                <a:solidFill>
                  <a:srgbClr val="FF0000"/>
                </a:solidFill>
              </a:rPr>
              <a:t>srs</a:t>
            </a:r>
            <a:r>
              <a:rPr lang="en-GB" altLang="zh-CN" i="1" dirty="0" smtClean="0">
                <a:solidFill>
                  <a:srgbClr val="FF0000"/>
                </a:solidFill>
              </a:rPr>
              <a:t>, p0-srs, </a:t>
            </a:r>
            <a:r>
              <a:rPr lang="en-GB" altLang="zh-CN" i="1" dirty="0" err="1" smtClean="0">
                <a:solidFill>
                  <a:srgbClr val="FF0000"/>
                </a:solidFill>
              </a:rPr>
              <a:t>srs-pathlossReference-rs-config</a:t>
            </a:r>
            <a:r>
              <a:rPr lang="en-GB" altLang="zh-CN" i="1" dirty="0">
                <a:solidFill>
                  <a:srgbClr val="FF0000"/>
                </a:solidFill>
              </a:rPr>
              <a:t> </a:t>
            </a:r>
            <a:r>
              <a:rPr lang="en-GB" altLang="zh-CN" i="1" dirty="0" smtClean="0">
                <a:solidFill>
                  <a:srgbClr val="FF0000"/>
                </a:solidFill>
              </a:rPr>
              <a:t>and </a:t>
            </a:r>
            <a:r>
              <a:rPr lang="en-GB" altLang="zh-CN" i="1" dirty="0" err="1" smtClean="0">
                <a:solidFill>
                  <a:srgbClr val="FF0000"/>
                </a:solidFill>
              </a:rPr>
              <a:t>srs</a:t>
            </a:r>
            <a:r>
              <a:rPr lang="en-GB" altLang="zh-CN" i="1" dirty="0" smtClean="0">
                <a:solidFill>
                  <a:srgbClr val="FF0000"/>
                </a:solidFill>
              </a:rPr>
              <a:t>-</a:t>
            </a:r>
            <a:r>
              <a:rPr lang="en-GB" altLang="zh-CN" i="1" dirty="0" err="1" smtClean="0">
                <a:solidFill>
                  <a:srgbClr val="FF0000"/>
                </a:solidFill>
              </a:rPr>
              <a:t>pcadjustment</a:t>
            </a:r>
            <a:r>
              <a:rPr lang="en-GB" altLang="zh-CN" i="1" dirty="0" smtClean="0">
                <a:solidFill>
                  <a:srgbClr val="FF0000"/>
                </a:solidFill>
              </a:rPr>
              <a:t>-state-</a:t>
            </a:r>
            <a:r>
              <a:rPr lang="en-GB" altLang="zh-CN" i="1" dirty="0" err="1" smtClean="0">
                <a:solidFill>
                  <a:srgbClr val="FF0000"/>
                </a:solidFill>
              </a:rPr>
              <a:t>config</a:t>
            </a:r>
            <a:r>
              <a:rPr lang="en-GB" altLang="zh-CN" dirty="0" smtClean="0">
                <a:solidFill>
                  <a:srgbClr val="FF0000"/>
                </a:solidFill>
              </a:rPr>
              <a:t> in the two SRS resource sets</a:t>
            </a:r>
            <a:r>
              <a:rPr lang="en-US" altLang="zh-CN" dirty="0" smtClean="0">
                <a:solidFill>
                  <a:srgbClr val="FF0000"/>
                </a:solidFill>
              </a:rPr>
              <a:t>,or</a:t>
            </a:r>
            <a:endParaRPr lang="en-US" altLang="zh-CN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-only </a:t>
            </a:r>
            <a:r>
              <a:rPr lang="en-US" altLang="zh-CN" dirty="0">
                <a:solidFill>
                  <a:srgbClr val="FF0000"/>
                </a:solidFill>
              </a:rPr>
              <a:t>one SRS resource set with one SRS resource with 1, 2, or 4 ports</a:t>
            </a:r>
            <a:endParaRPr lang="zh-CN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altLang="zh-CN" dirty="0"/>
              <a:t>and a guard period </a:t>
            </a:r>
            <a:r>
              <a:rPr lang="en-GB" altLang="zh-CN" dirty="0">
                <a:solidFill>
                  <a:schemeClr val="accent1"/>
                </a:solidFill>
              </a:rPr>
              <a:t>of Y symbols, </a:t>
            </a:r>
            <a:r>
              <a:rPr lang="en-GB" altLang="zh-CN" dirty="0"/>
              <a:t>where UE does not transmit any other signal </a:t>
            </a:r>
            <a:r>
              <a:rPr lang="en-GB" altLang="zh-CN" strike="sngStrike" dirty="0"/>
              <a:t>of Y symbols </a:t>
            </a:r>
            <a:r>
              <a:rPr lang="en-GB" altLang="zh-CN" dirty="0"/>
              <a:t>in-between the SRS resources </a:t>
            </a:r>
            <a:r>
              <a:rPr lang="en-GB" altLang="zh-CN" dirty="0">
                <a:solidFill>
                  <a:schemeClr val="accent1"/>
                </a:solidFill>
              </a:rPr>
              <a:t>of </a:t>
            </a:r>
            <a:r>
              <a:rPr lang="en-GB" altLang="zh-CN" dirty="0" smtClean="0">
                <a:solidFill>
                  <a:schemeClr val="accent1"/>
                </a:solidFill>
              </a:rPr>
              <a:t>the set</a:t>
            </a:r>
            <a:r>
              <a:rPr lang="en-GB" altLang="zh-CN" dirty="0" smtClean="0"/>
              <a:t>, </a:t>
            </a:r>
            <a:r>
              <a:rPr lang="en-GB" altLang="zh-CN" dirty="0"/>
              <a:t>is used in case the SRS resources are transmitted in the same slot</a:t>
            </a:r>
            <a:r>
              <a:rPr lang="en-GB" altLang="zh-CN" dirty="0" smtClean="0"/>
              <a:t>.</a:t>
            </a:r>
            <a:endParaRPr lang="zh-CN" altLang="zh-CN" dirty="0"/>
          </a:p>
          <a:p>
            <a:pPr marL="0" indent="0">
              <a:buNone/>
            </a:pPr>
            <a:r>
              <a:rPr lang="en-GB" altLang="zh-CN" dirty="0"/>
              <a:t>…</a:t>
            </a:r>
            <a:endParaRPr lang="zh-CN" altLang="zh-CN" dirty="0"/>
          </a:p>
          <a:p>
            <a:pPr marL="0" indent="0">
              <a:buNone/>
            </a:pPr>
            <a:r>
              <a:rPr lang="en-GB" altLang="zh-CN" dirty="0">
                <a:solidFill>
                  <a:schemeClr val="accent1"/>
                </a:solidFill>
              </a:rPr>
              <a:t>--------------------------------------------------------End text proposal----------------------------------------------</a:t>
            </a:r>
            <a:endParaRPr lang="zh-CN" altLang="zh-CN" dirty="0">
              <a:solidFill>
                <a:schemeClr val="accent1"/>
              </a:solidFill>
            </a:endParaRP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43081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387900"/>
              </p:ext>
            </p:extLst>
          </p:nvPr>
        </p:nvGraphicFramePr>
        <p:xfrm>
          <a:off x="660261" y="2369669"/>
          <a:ext cx="520536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5366">
                  <a:extLst>
                    <a:ext uri="{9D8B030D-6E8A-4147-A177-3AD203B41FA5}">
                      <a16:colId xmlns:a16="http://schemas.microsoft.com/office/drawing/2014/main" val="915616145"/>
                    </a:ext>
                  </a:extLst>
                </a:gridCol>
              </a:tblGrid>
              <a:tr h="353932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/>
                          </a:solidFill>
                        </a:rPr>
                        <a:t>SCS=30kHz,</a:t>
                      </a:r>
                      <a:r>
                        <a:rPr lang="en-US" altLang="zh-CN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b="0" dirty="0" smtClean="0">
                          <a:solidFill>
                            <a:schemeClr val="tx1"/>
                          </a:solidFill>
                        </a:rPr>
                        <a:t>DL-UL-transmission-periodicity =2.5ms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5965265"/>
                  </a:ext>
                </a:extLst>
              </a:tr>
            </a:tbl>
          </a:graphicData>
        </a:graphic>
      </p:graphicFrame>
      <p:sp>
        <p:nvSpPr>
          <p:cNvPr id="131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9419"/>
          </a:xfrm>
        </p:spPr>
        <p:txBody>
          <a:bodyPr>
            <a:normAutofit/>
          </a:bodyPr>
          <a:lstStyle/>
          <a:p>
            <a:r>
              <a:rPr lang="en-US" altLang="zh-CN" b="1" dirty="0"/>
              <a:t>For Information</a:t>
            </a:r>
            <a:endParaRPr lang="zh-CN" altLang="en-US" b="1" dirty="0"/>
          </a:p>
        </p:txBody>
      </p:sp>
      <p:grpSp>
        <p:nvGrpSpPr>
          <p:cNvPr id="79" name="组合 78"/>
          <p:cNvGrpSpPr/>
          <p:nvPr/>
        </p:nvGrpSpPr>
        <p:grpSpPr>
          <a:xfrm>
            <a:off x="1238252" y="3891053"/>
            <a:ext cx="2064920" cy="238611"/>
            <a:chOff x="1316487" y="2137748"/>
            <a:chExt cx="1248386" cy="318982"/>
          </a:xfrm>
        </p:grpSpPr>
        <p:sp>
          <p:nvSpPr>
            <p:cNvPr id="10" name="矩形 9"/>
            <p:cNvSpPr/>
            <p:nvPr/>
          </p:nvSpPr>
          <p:spPr>
            <a:xfrm>
              <a:off x="1316487" y="2138853"/>
              <a:ext cx="241705" cy="317877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2310515" y="2138033"/>
              <a:ext cx="254358" cy="317877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U</a:t>
              </a:r>
              <a:endParaRPr lang="zh-CN" altLang="en-US" dirty="0"/>
            </a:p>
          </p:txBody>
        </p:sp>
        <p:sp>
          <p:nvSpPr>
            <p:cNvPr id="76" name="矩形 75"/>
            <p:cNvSpPr/>
            <p:nvPr/>
          </p:nvSpPr>
          <p:spPr>
            <a:xfrm>
              <a:off x="1565369" y="2137748"/>
              <a:ext cx="241705" cy="317877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77" name="矩形 76"/>
            <p:cNvSpPr/>
            <p:nvPr/>
          </p:nvSpPr>
          <p:spPr>
            <a:xfrm>
              <a:off x="1816876" y="2137748"/>
              <a:ext cx="241705" cy="317877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78" name="矩形 77"/>
            <p:cNvSpPr/>
            <p:nvPr/>
          </p:nvSpPr>
          <p:spPr>
            <a:xfrm>
              <a:off x="2064469" y="2138778"/>
              <a:ext cx="241705" cy="317877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X</a:t>
              </a:r>
              <a:endParaRPr lang="zh-CN" altLang="en-US" dirty="0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335655" y="3889175"/>
            <a:ext cx="2064920" cy="238611"/>
            <a:chOff x="1316487" y="2137748"/>
            <a:chExt cx="1248386" cy="318982"/>
          </a:xfrm>
        </p:grpSpPr>
        <p:sp>
          <p:nvSpPr>
            <p:cNvPr id="81" name="矩形 80"/>
            <p:cNvSpPr/>
            <p:nvPr/>
          </p:nvSpPr>
          <p:spPr>
            <a:xfrm>
              <a:off x="1316487" y="2138853"/>
              <a:ext cx="241705" cy="317877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82" name="矩形 81"/>
            <p:cNvSpPr/>
            <p:nvPr/>
          </p:nvSpPr>
          <p:spPr>
            <a:xfrm>
              <a:off x="2310515" y="2138033"/>
              <a:ext cx="254358" cy="317877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U</a:t>
              </a:r>
              <a:endParaRPr lang="zh-CN" altLang="en-US" dirty="0"/>
            </a:p>
          </p:txBody>
        </p:sp>
        <p:sp>
          <p:nvSpPr>
            <p:cNvPr id="83" name="矩形 82"/>
            <p:cNvSpPr/>
            <p:nvPr/>
          </p:nvSpPr>
          <p:spPr>
            <a:xfrm>
              <a:off x="1565369" y="2137748"/>
              <a:ext cx="241705" cy="317877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85" name="矩形 84"/>
            <p:cNvSpPr/>
            <p:nvPr/>
          </p:nvSpPr>
          <p:spPr>
            <a:xfrm>
              <a:off x="2059231" y="2137748"/>
              <a:ext cx="247790" cy="317877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X</a:t>
              </a:r>
              <a:endParaRPr lang="zh-CN" altLang="en-US" dirty="0"/>
            </a:p>
          </p:txBody>
        </p:sp>
      </p:grpSp>
      <p:cxnSp>
        <p:nvCxnSpPr>
          <p:cNvPr id="91" name="直接连接符 90"/>
          <p:cNvCxnSpPr/>
          <p:nvPr/>
        </p:nvCxnSpPr>
        <p:spPr>
          <a:xfrm flipH="1">
            <a:off x="1449784" y="4131130"/>
            <a:ext cx="1030733" cy="98155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2911448" y="4142519"/>
            <a:ext cx="2278764" cy="96784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/>
          <p:cNvGrpSpPr/>
          <p:nvPr/>
        </p:nvGrpSpPr>
        <p:grpSpPr>
          <a:xfrm>
            <a:off x="1444619" y="5118108"/>
            <a:ext cx="3716591" cy="224328"/>
            <a:chOff x="2720649" y="4449441"/>
            <a:chExt cx="3682784" cy="322597"/>
          </a:xfrm>
        </p:grpSpPr>
        <p:grpSp>
          <p:nvGrpSpPr>
            <p:cNvPr id="95" name="组合 94"/>
            <p:cNvGrpSpPr/>
            <p:nvPr/>
          </p:nvGrpSpPr>
          <p:grpSpPr>
            <a:xfrm>
              <a:off x="2720649" y="4453056"/>
              <a:ext cx="1311303" cy="318982"/>
              <a:chOff x="1316487" y="2137748"/>
              <a:chExt cx="1248386" cy="318982"/>
            </a:xfrm>
            <a:solidFill>
              <a:schemeClr val="accent2"/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1316487" y="2138853"/>
                <a:ext cx="241705" cy="317877"/>
              </a:xfrm>
              <a:prstGeom prst="rect">
                <a:avLst/>
              </a:prstGeom>
              <a:grpFill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2310515" y="2138033"/>
                <a:ext cx="254358" cy="317877"/>
              </a:xfrm>
              <a:prstGeom prst="rect">
                <a:avLst/>
              </a:prstGeom>
              <a:grpFill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1565369" y="2137748"/>
                <a:ext cx="241705" cy="317877"/>
              </a:xfrm>
              <a:prstGeom prst="rect">
                <a:avLst/>
              </a:prstGeom>
              <a:grpFill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99" name="矩形 98"/>
              <p:cNvSpPr/>
              <p:nvPr/>
            </p:nvSpPr>
            <p:spPr>
              <a:xfrm>
                <a:off x="1816876" y="2137748"/>
                <a:ext cx="241705" cy="317877"/>
              </a:xfrm>
              <a:prstGeom prst="rect">
                <a:avLst/>
              </a:prstGeom>
              <a:grpFill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2064469" y="2138778"/>
                <a:ext cx="241705" cy="317877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4052580" y="4450546"/>
              <a:ext cx="1311303" cy="318982"/>
              <a:chOff x="1316487" y="2137748"/>
              <a:chExt cx="1248386" cy="318982"/>
            </a:xfrm>
            <a:solidFill>
              <a:schemeClr val="accent2"/>
            </a:solidFill>
          </p:grpSpPr>
          <p:sp>
            <p:nvSpPr>
              <p:cNvPr id="102" name="矩形 101"/>
              <p:cNvSpPr/>
              <p:nvPr/>
            </p:nvSpPr>
            <p:spPr>
              <a:xfrm>
                <a:off x="1316487" y="2138853"/>
                <a:ext cx="241705" cy="317877"/>
              </a:xfrm>
              <a:prstGeom prst="rect">
                <a:avLst/>
              </a:prstGeom>
              <a:grpFill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2310515" y="2138033"/>
                <a:ext cx="254358" cy="317877"/>
              </a:xfrm>
              <a:prstGeom prst="rect">
                <a:avLst/>
              </a:prstGeom>
              <a:grpFill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1565369" y="2137748"/>
                <a:ext cx="241705" cy="317877"/>
              </a:xfrm>
              <a:prstGeom prst="rect">
                <a:avLst/>
              </a:prstGeom>
              <a:grpFill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1816876" y="2137748"/>
                <a:ext cx="241705" cy="317877"/>
              </a:xfrm>
              <a:prstGeom prst="rect">
                <a:avLst/>
              </a:prstGeom>
              <a:grpFill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2064469" y="2138778"/>
                <a:ext cx="241705" cy="317877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D</a:t>
                </a:r>
                <a:endParaRPr lang="zh-CN" altLang="en-US" dirty="0"/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5363867" y="4449441"/>
              <a:ext cx="1039566" cy="318982"/>
              <a:chOff x="1316487" y="2137748"/>
              <a:chExt cx="989687" cy="318982"/>
            </a:xfrm>
            <a:solidFill>
              <a:schemeClr val="accent2"/>
            </a:solidFill>
          </p:grpSpPr>
          <p:sp>
            <p:nvSpPr>
              <p:cNvPr id="108" name="矩形 107"/>
              <p:cNvSpPr/>
              <p:nvPr/>
            </p:nvSpPr>
            <p:spPr>
              <a:xfrm>
                <a:off x="1316487" y="2138853"/>
                <a:ext cx="241705" cy="31787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G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1565369" y="2137748"/>
                <a:ext cx="241705" cy="31787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G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矩形 110"/>
              <p:cNvSpPr/>
              <p:nvPr/>
            </p:nvSpPr>
            <p:spPr>
              <a:xfrm>
                <a:off x="1816876" y="2137748"/>
                <a:ext cx="241705" cy="317877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U</a:t>
                </a:r>
                <a:endParaRPr lang="zh-CN" altLang="en-US" dirty="0"/>
              </a:p>
            </p:txBody>
          </p:sp>
          <p:sp>
            <p:nvSpPr>
              <p:cNvPr id="112" name="矩形 111"/>
              <p:cNvSpPr/>
              <p:nvPr/>
            </p:nvSpPr>
            <p:spPr>
              <a:xfrm>
                <a:off x="2064469" y="2138778"/>
                <a:ext cx="241705" cy="317877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U</a:t>
                </a:r>
                <a:endParaRPr lang="zh-CN" altLang="en-US" dirty="0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1237724" y="2963646"/>
            <a:ext cx="4162323" cy="940268"/>
            <a:chOff x="2723625" y="2421382"/>
            <a:chExt cx="4162323" cy="1218763"/>
          </a:xfrm>
        </p:grpSpPr>
        <p:cxnSp>
          <p:nvCxnSpPr>
            <p:cNvPr id="119" name="直接连接符 118"/>
            <p:cNvCxnSpPr/>
            <p:nvPr/>
          </p:nvCxnSpPr>
          <p:spPr>
            <a:xfrm>
              <a:off x="2723625" y="2439954"/>
              <a:ext cx="0" cy="12001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4789760" y="2421382"/>
              <a:ext cx="0" cy="12001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>
              <a:off x="6885948" y="2421382"/>
              <a:ext cx="0" cy="12001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3" name="直接箭头连接符 122"/>
          <p:cNvCxnSpPr/>
          <p:nvPr/>
        </p:nvCxnSpPr>
        <p:spPr>
          <a:xfrm>
            <a:off x="2488497" y="3050623"/>
            <a:ext cx="74380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箭头连接符 124"/>
          <p:cNvCxnSpPr/>
          <p:nvPr/>
        </p:nvCxnSpPr>
        <p:spPr>
          <a:xfrm flipH="1">
            <a:off x="1205182" y="3050623"/>
            <a:ext cx="81146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矩形 127"/>
          <p:cNvSpPr/>
          <p:nvPr/>
        </p:nvSpPr>
        <p:spPr>
          <a:xfrm>
            <a:off x="1855259" y="2852953"/>
            <a:ext cx="753668" cy="197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2.5ms</a:t>
            </a:r>
            <a:endParaRPr lang="zh-CN" altLang="en-US" dirty="0"/>
          </a:p>
        </p:txBody>
      </p:sp>
      <p:sp>
        <p:nvSpPr>
          <p:cNvPr id="129" name="文本框 128"/>
          <p:cNvSpPr txBox="1"/>
          <p:nvPr/>
        </p:nvSpPr>
        <p:spPr>
          <a:xfrm>
            <a:off x="4813831" y="527115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13</a:t>
            </a:r>
            <a:endParaRPr lang="zh-CN" altLang="en-US" dirty="0"/>
          </a:p>
        </p:txBody>
      </p:sp>
      <p:sp>
        <p:nvSpPr>
          <p:cNvPr id="130" name="文本框 129"/>
          <p:cNvSpPr txBox="1"/>
          <p:nvPr/>
        </p:nvSpPr>
        <p:spPr>
          <a:xfrm>
            <a:off x="574370" y="5025334"/>
            <a:ext cx="872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Symbol</a:t>
            </a:r>
            <a:endParaRPr lang="en-US" altLang="zh-CN" dirty="0"/>
          </a:p>
        </p:txBody>
      </p:sp>
      <p:cxnSp>
        <p:nvCxnSpPr>
          <p:cNvPr id="56" name="直接箭头连接符 55"/>
          <p:cNvCxnSpPr/>
          <p:nvPr/>
        </p:nvCxnSpPr>
        <p:spPr>
          <a:xfrm>
            <a:off x="4602526" y="3049612"/>
            <a:ext cx="74380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>
          <a:xfrm flipH="1">
            <a:off x="3319210" y="3049612"/>
            <a:ext cx="81146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3969287" y="2851942"/>
            <a:ext cx="753668" cy="197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2.5ms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40777" y="1512277"/>
            <a:ext cx="6320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 smtClean="0"/>
              <a:t>Why </a:t>
            </a:r>
            <a:r>
              <a:rPr lang="en-US" altLang="zh-CN" b="1" dirty="0"/>
              <a:t>“1+3” and ”2+2” are needed for 1T4R antenna switching</a:t>
            </a:r>
            <a:endParaRPr lang="zh-CN" altLang="en-US" dirty="0"/>
          </a:p>
        </p:txBody>
      </p:sp>
      <p:sp>
        <p:nvSpPr>
          <p:cNvPr id="59" name="文本框 58"/>
          <p:cNvSpPr txBox="1"/>
          <p:nvPr/>
        </p:nvSpPr>
        <p:spPr>
          <a:xfrm>
            <a:off x="655256" y="3823200"/>
            <a:ext cx="526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slot</a:t>
            </a:r>
            <a:endParaRPr lang="en-US" altLang="zh-CN" dirty="0"/>
          </a:p>
        </p:txBody>
      </p:sp>
      <p:sp>
        <p:nvSpPr>
          <p:cNvPr id="62" name="矩形 61"/>
          <p:cNvSpPr/>
          <p:nvPr/>
        </p:nvSpPr>
        <p:spPr>
          <a:xfrm>
            <a:off x="4147121" y="3888773"/>
            <a:ext cx="401930" cy="2381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</a:t>
            </a:r>
            <a:endParaRPr lang="zh-CN" altLang="en-US" dirty="0"/>
          </a:p>
        </p:txBody>
      </p:sp>
      <p:sp>
        <p:nvSpPr>
          <p:cNvPr id="64" name="文本框 63"/>
          <p:cNvSpPr txBox="1"/>
          <p:nvPr/>
        </p:nvSpPr>
        <p:spPr>
          <a:xfrm>
            <a:off x="1410727" y="5315532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65" name="文本框 64"/>
          <p:cNvSpPr txBox="1"/>
          <p:nvPr/>
        </p:nvSpPr>
        <p:spPr>
          <a:xfrm>
            <a:off x="1274216" y="4057216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66" name="文本框 65"/>
          <p:cNvSpPr txBox="1"/>
          <p:nvPr/>
        </p:nvSpPr>
        <p:spPr>
          <a:xfrm>
            <a:off x="1691211" y="4061376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67" name="文本框 66"/>
          <p:cNvSpPr txBox="1"/>
          <p:nvPr/>
        </p:nvSpPr>
        <p:spPr>
          <a:xfrm>
            <a:off x="2961259" y="4069581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68" name="文本框 67"/>
          <p:cNvSpPr txBox="1"/>
          <p:nvPr/>
        </p:nvSpPr>
        <p:spPr>
          <a:xfrm>
            <a:off x="3352325" y="40711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69" name="文本框 68"/>
          <p:cNvSpPr txBox="1"/>
          <p:nvPr/>
        </p:nvSpPr>
        <p:spPr>
          <a:xfrm>
            <a:off x="3769321" y="4075348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70" name="文本框 69"/>
          <p:cNvSpPr txBox="1"/>
          <p:nvPr/>
        </p:nvSpPr>
        <p:spPr>
          <a:xfrm>
            <a:off x="5039368" y="408355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/>
              <a:t>9</a:t>
            </a:r>
            <a:endParaRPr lang="zh-CN" altLang="en-US" dirty="0"/>
          </a:p>
        </p:txBody>
      </p:sp>
      <p:sp>
        <p:nvSpPr>
          <p:cNvPr id="71" name="文本框 70"/>
          <p:cNvSpPr txBox="1"/>
          <p:nvPr/>
        </p:nvSpPr>
        <p:spPr>
          <a:xfrm>
            <a:off x="2097668" y="4069581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72" name="文本框 71"/>
          <p:cNvSpPr txBox="1"/>
          <p:nvPr/>
        </p:nvSpPr>
        <p:spPr>
          <a:xfrm>
            <a:off x="2509518" y="4064874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73" name="文本框 72"/>
          <p:cNvSpPr txBox="1"/>
          <p:nvPr/>
        </p:nvSpPr>
        <p:spPr>
          <a:xfrm>
            <a:off x="4207728" y="40753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74" name="文本框 73"/>
          <p:cNvSpPr txBox="1"/>
          <p:nvPr/>
        </p:nvSpPr>
        <p:spPr>
          <a:xfrm>
            <a:off x="4624723" y="40795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/>
              <a:t>8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2815380" y="3647226"/>
            <a:ext cx="463382" cy="230419"/>
            <a:chOff x="8830900" y="3323170"/>
            <a:chExt cx="906731" cy="231208"/>
          </a:xfrm>
        </p:grpSpPr>
        <p:sp>
          <p:nvSpPr>
            <p:cNvPr id="86" name="下箭头 85"/>
            <p:cNvSpPr/>
            <p:nvPr/>
          </p:nvSpPr>
          <p:spPr>
            <a:xfrm flipV="1">
              <a:off x="8830900" y="3323170"/>
              <a:ext cx="113410" cy="230096"/>
            </a:xfrm>
            <a:prstGeom prst="down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下箭头 83"/>
            <p:cNvSpPr/>
            <p:nvPr/>
          </p:nvSpPr>
          <p:spPr>
            <a:xfrm flipV="1">
              <a:off x="9518712" y="3324280"/>
              <a:ext cx="113411" cy="230096"/>
            </a:xfrm>
            <a:prstGeom prst="down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下箭头 89"/>
            <p:cNvSpPr/>
            <p:nvPr/>
          </p:nvSpPr>
          <p:spPr>
            <a:xfrm flipV="1">
              <a:off x="9624220" y="3324281"/>
              <a:ext cx="113411" cy="230096"/>
            </a:xfrm>
            <a:prstGeom prst="down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下箭头 92"/>
            <p:cNvSpPr/>
            <p:nvPr/>
          </p:nvSpPr>
          <p:spPr>
            <a:xfrm flipV="1">
              <a:off x="9413204" y="3324282"/>
              <a:ext cx="113411" cy="230096"/>
            </a:xfrm>
            <a:prstGeom prst="down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矩形 93"/>
          <p:cNvSpPr/>
          <p:nvPr/>
        </p:nvSpPr>
        <p:spPr>
          <a:xfrm>
            <a:off x="2785853" y="3302546"/>
            <a:ext cx="51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/>
              <a:t>SRS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2581221" y="5743967"/>
            <a:ext cx="7155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Figure: Most </a:t>
            </a:r>
            <a:r>
              <a:rPr lang="en-US" altLang="zh-CN" dirty="0"/>
              <a:t>p</a:t>
            </a:r>
            <a:r>
              <a:rPr lang="en-US" altLang="zh-CN" dirty="0" smtClean="0"/>
              <a:t>ossible frame structure examples for 3.5GHz NR TDD system</a:t>
            </a:r>
            <a:endParaRPr lang="zh-CN" altLang="en-US" dirty="0"/>
          </a:p>
        </p:txBody>
      </p:sp>
      <p:grpSp>
        <p:nvGrpSpPr>
          <p:cNvPr id="114" name="组合 113"/>
          <p:cNvGrpSpPr/>
          <p:nvPr/>
        </p:nvGrpSpPr>
        <p:grpSpPr>
          <a:xfrm>
            <a:off x="7491066" y="3854239"/>
            <a:ext cx="1653251" cy="238555"/>
            <a:chOff x="1565369" y="2137748"/>
            <a:chExt cx="999504" cy="318907"/>
          </a:xfrm>
        </p:grpSpPr>
        <p:sp>
          <p:nvSpPr>
            <p:cNvPr id="117" name="矩形 116"/>
            <p:cNvSpPr/>
            <p:nvPr/>
          </p:nvSpPr>
          <p:spPr>
            <a:xfrm>
              <a:off x="2310515" y="2138033"/>
              <a:ext cx="254358" cy="317877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U</a:t>
              </a:r>
              <a:endParaRPr lang="zh-CN" altLang="en-US" dirty="0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1565369" y="2137748"/>
              <a:ext cx="241705" cy="317877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122" name="矩形 121"/>
            <p:cNvSpPr/>
            <p:nvPr/>
          </p:nvSpPr>
          <p:spPr>
            <a:xfrm>
              <a:off x="1816876" y="2137748"/>
              <a:ext cx="241705" cy="317877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2064469" y="2138778"/>
              <a:ext cx="241705" cy="317877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D</a:t>
              </a:r>
              <a:endParaRPr lang="zh-CN" altLang="en-US" dirty="0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9148856" y="3852363"/>
            <a:ext cx="1653251" cy="237998"/>
            <a:chOff x="1565369" y="2137748"/>
            <a:chExt cx="999504" cy="318162"/>
          </a:xfrm>
        </p:grpSpPr>
        <p:sp>
          <p:nvSpPr>
            <p:cNvPr id="132" name="矩形 131"/>
            <p:cNvSpPr/>
            <p:nvPr/>
          </p:nvSpPr>
          <p:spPr>
            <a:xfrm>
              <a:off x="2310515" y="2138033"/>
              <a:ext cx="254358" cy="317877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U</a:t>
              </a:r>
              <a:endParaRPr lang="zh-CN" altLang="en-US" dirty="0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1565369" y="2137748"/>
              <a:ext cx="241705" cy="317877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2059231" y="2137748"/>
              <a:ext cx="247790" cy="317877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D</a:t>
              </a:r>
              <a:endParaRPr lang="zh-CN" altLang="en-US" dirty="0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7487105" y="2926831"/>
            <a:ext cx="3315002" cy="940268"/>
            <a:chOff x="2723625" y="2421382"/>
            <a:chExt cx="4162323" cy="1218763"/>
          </a:xfrm>
        </p:grpSpPr>
        <p:cxnSp>
          <p:nvCxnSpPr>
            <p:cNvPr id="156" name="直接连接符 155"/>
            <p:cNvCxnSpPr/>
            <p:nvPr/>
          </p:nvCxnSpPr>
          <p:spPr>
            <a:xfrm>
              <a:off x="2723625" y="2439954"/>
              <a:ext cx="0" cy="12001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4789760" y="2421382"/>
              <a:ext cx="0" cy="12001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6885948" y="2421382"/>
              <a:ext cx="0" cy="12001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487105" y="2815140"/>
            <a:ext cx="3315002" cy="370807"/>
            <a:chOff x="6844105" y="3360250"/>
            <a:chExt cx="4141145" cy="254203"/>
          </a:xfrm>
        </p:grpSpPr>
        <p:cxnSp>
          <p:nvCxnSpPr>
            <p:cNvPr id="159" name="直接箭头连接符 158"/>
            <p:cNvCxnSpPr/>
            <p:nvPr/>
          </p:nvCxnSpPr>
          <p:spPr>
            <a:xfrm>
              <a:off x="8127420" y="3558931"/>
              <a:ext cx="74380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箭头连接符 159"/>
            <p:cNvCxnSpPr/>
            <p:nvPr/>
          </p:nvCxnSpPr>
          <p:spPr>
            <a:xfrm flipH="1">
              <a:off x="6844105" y="3558931"/>
              <a:ext cx="81146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矩形 160"/>
            <p:cNvSpPr/>
            <p:nvPr/>
          </p:nvSpPr>
          <p:spPr>
            <a:xfrm>
              <a:off x="7511369" y="3361261"/>
              <a:ext cx="719296" cy="2531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/>
                <a:t>2ms</a:t>
              </a:r>
              <a:endParaRPr lang="zh-CN" altLang="en-US" dirty="0"/>
            </a:p>
          </p:txBody>
        </p:sp>
        <p:cxnSp>
          <p:nvCxnSpPr>
            <p:cNvPr id="164" name="直接箭头连接符 163"/>
            <p:cNvCxnSpPr/>
            <p:nvPr/>
          </p:nvCxnSpPr>
          <p:spPr>
            <a:xfrm>
              <a:off x="10241449" y="3557920"/>
              <a:ext cx="74380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箭头连接符 164"/>
            <p:cNvCxnSpPr/>
            <p:nvPr/>
          </p:nvCxnSpPr>
          <p:spPr>
            <a:xfrm flipH="1">
              <a:off x="8958133" y="3557920"/>
              <a:ext cx="81146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矩形 165"/>
            <p:cNvSpPr/>
            <p:nvPr/>
          </p:nvSpPr>
          <p:spPr>
            <a:xfrm>
              <a:off x="9625396" y="3360250"/>
              <a:ext cx="719296" cy="2531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/>
                <a:t>2ms</a:t>
              </a:r>
              <a:endParaRPr lang="zh-CN" altLang="en-US" dirty="0"/>
            </a:p>
          </p:txBody>
        </p:sp>
      </p:grpSp>
      <p:sp>
        <p:nvSpPr>
          <p:cNvPr id="167" name="文本框 166"/>
          <p:cNvSpPr txBox="1"/>
          <p:nvPr/>
        </p:nvSpPr>
        <p:spPr>
          <a:xfrm>
            <a:off x="6944438" y="3791560"/>
            <a:ext cx="526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slot</a:t>
            </a:r>
            <a:endParaRPr lang="en-US" altLang="zh-CN" dirty="0"/>
          </a:p>
        </p:txBody>
      </p:sp>
      <p:sp>
        <p:nvSpPr>
          <p:cNvPr id="168" name="矩形 167"/>
          <p:cNvSpPr/>
          <p:nvPr/>
        </p:nvSpPr>
        <p:spPr>
          <a:xfrm>
            <a:off x="9548654" y="3851958"/>
            <a:ext cx="401930" cy="2381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</a:t>
            </a:r>
            <a:endParaRPr lang="zh-CN" altLang="en-US" dirty="0"/>
          </a:p>
        </p:txBody>
      </p:sp>
      <p:sp>
        <p:nvSpPr>
          <p:cNvPr id="169" name="文本框 168"/>
          <p:cNvSpPr txBox="1"/>
          <p:nvPr/>
        </p:nvSpPr>
        <p:spPr>
          <a:xfrm>
            <a:off x="7554975" y="4020401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170" name="文本框 169"/>
          <p:cNvSpPr txBox="1"/>
          <p:nvPr/>
        </p:nvSpPr>
        <p:spPr>
          <a:xfrm>
            <a:off x="7971970" y="4024561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71" name="文本框 170"/>
          <p:cNvSpPr txBox="1"/>
          <p:nvPr/>
        </p:nvSpPr>
        <p:spPr>
          <a:xfrm>
            <a:off x="9242018" y="4032766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9633084" y="403437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73" name="文本框 172"/>
          <p:cNvSpPr txBox="1"/>
          <p:nvPr/>
        </p:nvSpPr>
        <p:spPr>
          <a:xfrm>
            <a:off x="10050080" y="4038533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75" name="文本框 174"/>
          <p:cNvSpPr txBox="1"/>
          <p:nvPr/>
        </p:nvSpPr>
        <p:spPr>
          <a:xfrm>
            <a:off x="8378427" y="4032766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76" name="文本框 175"/>
          <p:cNvSpPr txBox="1"/>
          <p:nvPr/>
        </p:nvSpPr>
        <p:spPr>
          <a:xfrm>
            <a:off x="8790277" y="4028059"/>
            <a:ext cx="301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77" name="文本框 176"/>
          <p:cNvSpPr txBox="1"/>
          <p:nvPr/>
        </p:nvSpPr>
        <p:spPr>
          <a:xfrm>
            <a:off x="10488487" y="403853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grpSp>
        <p:nvGrpSpPr>
          <p:cNvPr id="179" name="组合 178"/>
          <p:cNvGrpSpPr/>
          <p:nvPr/>
        </p:nvGrpSpPr>
        <p:grpSpPr>
          <a:xfrm>
            <a:off x="9008036" y="3611520"/>
            <a:ext cx="111878" cy="229312"/>
            <a:chOff x="9518712" y="3324280"/>
            <a:chExt cx="218919" cy="230097"/>
          </a:xfrm>
        </p:grpSpPr>
        <p:sp>
          <p:nvSpPr>
            <p:cNvPr id="181" name="下箭头 180"/>
            <p:cNvSpPr/>
            <p:nvPr/>
          </p:nvSpPr>
          <p:spPr>
            <a:xfrm flipV="1">
              <a:off x="9518712" y="3324280"/>
              <a:ext cx="113411" cy="230096"/>
            </a:xfrm>
            <a:prstGeom prst="down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下箭头 181"/>
            <p:cNvSpPr/>
            <p:nvPr/>
          </p:nvSpPr>
          <p:spPr>
            <a:xfrm flipV="1">
              <a:off x="9624220" y="3324281"/>
              <a:ext cx="113411" cy="230096"/>
            </a:xfrm>
            <a:prstGeom prst="down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4" name="矩形 183"/>
          <p:cNvSpPr/>
          <p:nvPr/>
        </p:nvSpPr>
        <p:spPr>
          <a:xfrm>
            <a:off x="8757307" y="3266158"/>
            <a:ext cx="51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/>
              <a:t>SRS</a:t>
            </a:r>
            <a:endParaRPr lang="zh-CN" altLang="en-US" dirty="0"/>
          </a:p>
        </p:txBody>
      </p:sp>
      <p:grpSp>
        <p:nvGrpSpPr>
          <p:cNvPr id="185" name="组合 184"/>
          <p:cNvGrpSpPr/>
          <p:nvPr/>
        </p:nvGrpSpPr>
        <p:grpSpPr>
          <a:xfrm>
            <a:off x="10672713" y="3614452"/>
            <a:ext cx="111878" cy="229312"/>
            <a:chOff x="9518712" y="3324280"/>
            <a:chExt cx="218919" cy="230097"/>
          </a:xfrm>
        </p:grpSpPr>
        <p:sp>
          <p:nvSpPr>
            <p:cNvPr id="186" name="下箭头 185"/>
            <p:cNvSpPr/>
            <p:nvPr/>
          </p:nvSpPr>
          <p:spPr>
            <a:xfrm flipV="1">
              <a:off x="9518712" y="3324280"/>
              <a:ext cx="113411" cy="230096"/>
            </a:xfrm>
            <a:prstGeom prst="down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下箭头 186"/>
            <p:cNvSpPr/>
            <p:nvPr/>
          </p:nvSpPr>
          <p:spPr>
            <a:xfrm flipV="1">
              <a:off x="9624220" y="3324281"/>
              <a:ext cx="113411" cy="230096"/>
            </a:xfrm>
            <a:prstGeom prst="down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8" name="矩形 187"/>
          <p:cNvSpPr/>
          <p:nvPr/>
        </p:nvSpPr>
        <p:spPr>
          <a:xfrm>
            <a:off x="10421984" y="3269090"/>
            <a:ext cx="51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/>
              <a:t>SRS</a:t>
            </a:r>
            <a:endParaRPr lang="zh-CN" altLang="en-US" dirty="0"/>
          </a:p>
        </p:txBody>
      </p:sp>
      <p:graphicFrame>
        <p:nvGraphicFramePr>
          <p:cNvPr id="189" name="表格 1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390582"/>
              </p:ext>
            </p:extLst>
          </p:nvPr>
        </p:nvGraphicFramePr>
        <p:xfrm>
          <a:off x="6702009" y="2379791"/>
          <a:ext cx="520536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5366">
                  <a:extLst>
                    <a:ext uri="{9D8B030D-6E8A-4147-A177-3AD203B41FA5}">
                      <a16:colId xmlns:a16="http://schemas.microsoft.com/office/drawing/2014/main" val="915616145"/>
                    </a:ext>
                  </a:extLst>
                </a:gridCol>
              </a:tblGrid>
              <a:tr h="353932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/>
                          </a:solidFill>
                        </a:rPr>
                        <a:t>SCS=30kHz,</a:t>
                      </a:r>
                      <a:r>
                        <a:rPr lang="en-US" altLang="zh-CN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b="0" dirty="0" smtClean="0">
                          <a:solidFill>
                            <a:schemeClr val="tx1"/>
                          </a:solidFill>
                        </a:rPr>
                        <a:t>DL-UL-transmission-periodicity =2ms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5965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850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2197</TotalTime>
  <Words>615</Words>
  <Application>Microsoft Office PowerPoint</Application>
  <PresentationFormat>宽屏</PresentationFormat>
  <Paragraphs>88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맑은 고딕</vt:lpstr>
      <vt:lpstr>等线</vt:lpstr>
      <vt:lpstr>等线 Light</vt:lpstr>
      <vt:lpstr>Arial</vt:lpstr>
      <vt:lpstr>Calibri</vt:lpstr>
      <vt:lpstr>Calibri Light</vt:lpstr>
      <vt:lpstr>Times New Roman</vt:lpstr>
      <vt:lpstr>Office Theme</vt:lpstr>
      <vt:lpstr>WF on SRS antenna switching </vt:lpstr>
      <vt:lpstr>Background</vt:lpstr>
      <vt:lpstr>Proposal</vt:lpstr>
      <vt:lpstr>For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Pani, Diana</dc:creator>
  <cp:lastModifiedBy>Fei Wang</cp:lastModifiedBy>
  <cp:revision>196</cp:revision>
  <dcterms:created xsi:type="dcterms:W3CDTF">2018-03-22T04:52:26Z</dcterms:created>
  <dcterms:modified xsi:type="dcterms:W3CDTF">2018-04-18T07:14:45Z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