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64" r:id="rId2"/>
    <p:sldId id="277" r:id="rId3"/>
    <p:sldId id="288" r:id="rId4"/>
    <p:sldId id="289" r:id="rId5"/>
    <p:sldId id="291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4" autoAdjust="0"/>
    <p:restoredTop sz="94718" autoAdjust="0"/>
  </p:normalViewPr>
  <p:slideViewPr>
    <p:cSldViewPr snapToObjects="1">
      <p:cViewPr varScale="1">
        <p:scale>
          <a:sx n="127" d="100"/>
          <a:sy n="127" d="100"/>
        </p:scale>
        <p:origin x="1024" y="184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4/17/18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80" y="274701"/>
            <a:ext cx="8231029" cy="114326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82497130-609E-44AC-A63A-5224976C0B11}" type="datetimeFigureOut">
              <a:rPr lang="en-US" smtClean="0"/>
              <a:pPr/>
              <a:t>4/17/18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2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919" y="2130919"/>
            <a:ext cx="7773750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38" y="3887100"/>
            <a:ext cx="6401912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9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1" r:id="rId3"/>
    <p:sldLayoutId id="2147483712" r:id="rId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80" y="381265"/>
            <a:ext cx="84596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b="1" dirty="0"/>
              <a:t>3GPP TSG RAN WG1 Meeting #92bis             	   	                R1-1805604</a:t>
            </a:r>
            <a:r>
              <a:rPr lang="en-US" sz="1800" b="1" dirty="0"/>
              <a:t> </a:t>
            </a:r>
          </a:p>
          <a:p>
            <a:r>
              <a:rPr lang="en-US" sz="1800" b="1" dirty="0" err="1"/>
              <a:t>Sanya</a:t>
            </a:r>
            <a:r>
              <a:rPr lang="en-US" sz="1800" b="1" dirty="0"/>
              <a:t>, China, 16</a:t>
            </a:r>
            <a:r>
              <a:rPr lang="en-US" sz="1800" b="1" baseline="30000" dirty="0"/>
              <a:t>th</a:t>
            </a:r>
            <a:r>
              <a:rPr lang="en-US" sz="1800" b="1" dirty="0"/>
              <a:t> – 20</a:t>
            </a:r>
            <a:r>
              <a:rPr lang="en-US" sz="1800" b="1" baseline="30000" dirty="0"/>
              <a:t>th</a:t>
            </a:r>
            <a:r>
              <a:rPr lang="en-US" sz="1800" b="1" dirty="0"/>
              <a:t> April 2018</a:t>
            </a:r>
          </a:p>
          <a:p>
            <a:r>
              <a:rPr kumimoji="1" lang="en-US" altLang="ja-JP" sz="1800" b="1" dirty="0"/>
              <a:t>Agenda item: 7.1.2.2.4</a:t>
            </a:r>
            <a:endParaRPr kumimoji="1" lang="ja-JP" altLang="en-US" sz="1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67" y="2416932"/>
            <a:ext cx="8383455" cy="70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1" dirty="0"/>
              <a:t>WF on </a:t>
            </a:r>
            <a:r>
              <a:rPr lang="en-US" sz="4001" dirty="0" err="1"/>
              <a:t>beamFailureRecoveryTimer</a:t>
            </a:r>
            <a:endParaRPr lang="en-US" sz="4001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7087" y="4238108"/>
            <a:ext cx="6864955" cy="120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dirty="0" err="1"/>
              <a:t>InterDigital</a:t>
            </a:r>
            <a:r>
              <a:rPr lang="en-US" altLang="it-IT" dirty="0"/>
              <a:t>, MediaTek, Ericsson, ZTE, </a:t>
            </a:r>
            <a:r>
              <a:rPr lang="en-US" altLang="it-IT" dirty="0" err="1"/>
              <a:t>SaneChips</a:t>
            </a:r>
            <a:r>
              <a:rPr lang="en-US" altLang="it-IT" dirty="0"/>
              <a:t>, Huawei, </a:t>
            </a:r>
            <a:r>
              <a:rPr lang="en-US" altLang="it-IT" dirty="0" err="1"/>
              <a:t>HiSilicon</a:t>
            </a:r>
            <a:r>
              <a:rPr lang="en-US" altLang="it-IT" dirty="0"/>
              <a:t>, NTT DOCOMO, Intel, </a:t>
            </a:r>
            <a:r>
              <a:rPr lang="en-US" altLang="it-IT"/>
              <a:t>Samsung, CATT, </a:t>
            </a:r>
            <a:r>
              <a:rPr lang="en-US" altLang="it-IT" dirty="0"/>
              <a:t>[</a:t>
            </a:r>
            <a:r>
              <a:rPr lang="en-US" altLang="it-IT"/>
              <a:t>Qualcomm] </a:t>
            </a:r>
            <a:endParaRPr lang="en-US" altLang="ja-JP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2579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80" y="1143398"/>
            <a:ext cx="8231029" cy="480143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914583" algn="l"/>
              </a:tabLst>
            </a:pPr>
            <a:r>
              <a:rPr lang="en-GB" sz="18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Agreements (RAN1 AH1801)</a:t>
            </a:r>
            <a:r>
              <a:rPr lang="en-GB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/>
            <a:r>
              <a:rPr lang="en-US" sz="1800" dirty="0"/>
              <a:t>Behavior of </a:t>
            </a:r>
            <a:r>
              <a:rPr lang="en-US" sz="1800" i="1" dirty="0"/>
              <a:t>Beam-failure-recovery-Timer</a:t>
            </a:r>
            <a:endParaRPr lang="en-US" sz="1800" dirty="0"/>
          </a:p>
          <a:p>
            <a:pPr lvl="2"/>
            <a:r>
              <a:rPr lang="en-US" sz="1600" dirty="0"/>
              <a:t>Start </a:t>
            </a:r>
            <a:r>
              <a:rPr lang="en-US" sz="1600" i="1" dirty="0"/>
              <a:t>Beam-failure-recovery-Timer</a:t>
            </a:r>
            <a:r>
              <a:rPr lang="en-US" sz="1600" dirty="0"/>
              <a:t> upon beam failure detection event declared by UE</a:t>
            </a:r>
          </a:p>
          <a:p>
            <a:pPr lvl="2"/>
            <a:r>
              <a:rPr lang="en-US" sz="1600" dirty="0"/>
              <a:t>Stop </a:t>
            </a:r>
            <a:r>
              <a:rPr lang="en-US" sz="1600" i="1" dirty="0"/>
              <a:t>Beam-failure-recovery-Timer</a:t>
            </a:r>
            <a:r>
              <a:rPr lang="en-US" sz="1600" dirty="0"/>
              <a:t> upon reception of gNB response for beam failure recovery request transmission</a:t>
            </a:r>
          </a:p>
          <a:p>
            <a:pPr marL="0" indent="0">
              <a:buNone/>
            </a:pPr>
            <a:r>
              <a:rPr lang="en-GB" sz="18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 (RAN1 AH1801)</a:t>
            </a:r>
            <a:r>
              <a:rPr lang="en-GB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sz="1800" dirty="0"/>
          </a:p>
          <a:p>
            <a:pPr lvl="1"/>
            <a:r>
              <a:rPr lang="en-US" sz="1800" dirty="0"/>
              <a:t>From RAN1 perspective, contention-free PRACH-based beam failure recovery is considered unsuccessful when one of the following conditions is met</a:t>
            </a:r>
          </a:p>
          <a:p>
            <a:pPr lvl="2"/>
            <a:r>
              <a:rPr lang="en-US" sz="1600" dirty="0"/>
              <a:t>Upon expiry of </a:t>
            </a:r>
            <a:r>
              <a:rPr lang="en-US" sz="1600" i="1" dirty="0"/>
              <a:t>Beam-failure-recovery-Timer</a:t>
            </a:r>
            <a:r>
              <a:rPr lang="en-US" sz="1600" dirty="0"/>
              <a:t> </a:t>
            </a:r>
          </a:p>
          <a:p>
            <a:pPr lvl="2"/>
            <a:r>
              <a:rPr lang="en-US" sz="1600" dirty="0"/>
              <a:t>Upon reaching max. # of BFRQ transmissions</a:t>
            </a:r>
            <a:endParaRPr lang="en-US" sz="2000" dirty="0"/>
          </a:p>
          <a:p>
            <a:pPr lvl="1"/>
            <a:endParaRPr lang="en-US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10909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80" y="432274"/>
            <a:ext cx="8231029" cy="71112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80" y="1600676"/>
            <a:ext cx="8231029" cy="4556917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RP ruling on </a:t>
            </a:r>
            <a:r>
              <a:rPr lang="en-US" sz="2800" dirty="0" err="1"/>
              <a:t>beamFailureRecoveryTimer</a:t>
            </a:r>
            <a:r>
              <a:rPr lang="en-US" sz="2800" dirty="0"/>
              <a:t> [RP-180579]</a:t>
            </a:r>
          </a:p>
          <a:p>
            <a:pPr marL="400130" lvl="1" indent="0">
              <a:buNone/>
            </a:pPr>
            <a:r>
              <a:rPr lang="en-GB" sz="2400" b="1" dirty="0"/>
              <a:t>For </a:t>
            </a:r>
            <a:r>
              <a:rPr lang="en-GB" sz="2400" b="1" dirty="0" err="1"/>
              <a:t>beamFailureREcoveryTimer</a:t>
            </a:r>
            <a:r>
              <a:rPr lang="en-GB" sz="2400" b="1" dirty="0"/>
              <a:t>:</a:t>
            </a:r>
          </a:p>
          <a:p>
            <a:pPr lvl="1"/>
            <a:r>
              <a:rPr lang="en-GB" sz="2400" dirty="0"/>
              <a:t>The current agreed specification remains as is: </a:t>
            </a:r>
            <a:r>
              <a:rPr lang="en-GB" sz="2400" dirty="0" err="1"/>
              <a:t>beamFailureRecoveryTimer</a:t>
            </a:r>
            <a:r>
              <a:rPr lang="en-GB" sz="2400" dirty="0"/>
              <a:t> is not specified until further guidance.</a:t>
            </a:r>
            <a:endParaRPr lang="en-US" sz="2400" dirty="0"/>
          </a:p>
          <a:p>
            <a:pPr lvl="1"/>
            <a:r>
              <a:rPr lang="en-US" sz="2400" dirty="0"/>
              <a:t>RAN1 may further discuss in RAN1 whether and how the timer is used in the context of CBRA.  RAN1 should consider the existing RAN2 MAC procedure and if/when agreed in RAN1, inform RAN2 if and how the timer is envisioned to be used and how UE behaves in the case of timer expiry.  </a:t>
            </a:r>
          </a:p>
          <a:p>
            <a:pPr lvl="1"/>
            <a:r>
              <a:rPr lang="en-US" sz="2400" dirty="0"/>
              <a:t>NOTE: From RAN1 perspective this would not be considered as a new RRC parameter or new feature, if a timer is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954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23779" y="1448250"/>
            <a:ext cx="8231029" cy="4290171"/>
          </a:xfrm>
        </p:spPr>
        <p:txBody>
          <a:bodyPr>
            <a:normAutofit/>
          </a:bodyPr>
          <a:lstStyle/>
          <a:p>
            <a:r>
              <a:rPr lang="en-US" sz="2800" dirty="0"/>
              <a:t>Use cases for </a:t>
            </a:r>
            <a:r>
              <a:rPr lang="en-US" sz="2800" dirty="0" err="1"/>
              <a:t>beamFailureRecoveryTimer</a:t>
            </a:r>
            <a:endParaRPr lang="en-US" sz="2800" dirty="0"/>
          </a:p>
          <a:p>
            <a:pPr marL="971744" lvl="1" indent="-514453">
              <a:buFont typeface="+mj-lt"/>
              <a:buAutoNum type="arabicPeriod"/>
            </a:pPr>
            <a:r>
              <a:rPr lang="en-US" sz="2400" dirty="0"/>
              <a:t>For contention-free PRACH-based BFR, the timer avoids UE stuck in candidate beam search (within dedicatedly configured beam set) in case there is no qualifying beam</a:t>
            </a:r>
          </a:p>
          <a:p>
            <a:pPr marL="971744" lvl="1" indent="-514453">
              <a:buFont typeface="+mj-lt"/>
              <a:buAutoNum type="arabicPeriod"/>
            </a:pPr>
            <a:r>
              <a:rPr lang="en-US" sz="2400" dirty="0"/>
              <a:t>Candidate beam selection for contention-free PRACH-based BFR is based on L1-RSRP. For qualified candidate beam but poor SINR, the timer enables UE to try contention-based PRACH resources after timer expires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28697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40" y="1448250"/>
            <a:ext cx="8688308" cy="4801433"/>
          </a:xfrm>
        </p:spPr>
        <p:txBody>
          <a:bodyPr>
            <a:normAutofit/>
          </a:bodyPr>
          <a:lstStyle/>
          <a:p>
            <a:r>
              <a:rPr lang="en-US" sz="2601" dirty="0"/>
              <a:t>Send an LS to RAN2 with following information</a:t>
            </a:r>
          </a:p>
          <a:p>
            <a:pPr lvl="1"/>
            <a:r>
              <a:rPr lang="en-US" sz="2200" dirty="0"/>
              <a:t>RAN1 confirms the need for </a:t>
            </a:r>
            <a:r>
              <a:rPr lang="en-US" sz="2200" dirty="0" err="1"/>
              <a:t>beamFailureRecoveryTimer</a:t>
            </a:r>
            <a:r>
              <a:rPr lang="en-US" sz="2200" dirty="0"/>
              <a:t> and keep its uses as current RAN1 agreement</a:t>
            </a:r>
          </a:p>
          <a:p>
            <a:pPr lvl="2"/>
            <a:r>
              <a:rPr lang="en-US" sz="1800" dirty="0"/>
              <a:t>Note: unsuccessful CFRA based BFR upon expiry of </a:t>
            </a:r>
            <a:r>
              <a:rPr lang="en-US" sz="1800" dirty="0" err="1"/>
              <a:t>beamFailureRecoveryTimer</a:t>
            </a:r>
            <a:r>
              <a:rPr lang="en-US" sz="1800" dirty="0"/>
              <a:t> means that UE shall not use CFRA for BFR after </a:t>
            </a:r>
            <a:r>
              <a:rPr lang="en-US" sz="1800" dirty="0" err="1"/>
              <a:t>beamFailureRecoveryTimer</a:t>
            </a:r>
            <a:r>
              <a:rPr lang="en-US" sz="1800" dirty="0"/>
              <a:t> expired and no indication to higher layer is required</a:t>
            </a:r>
          </a:p>
          <a:p>
            <a:pPr lvl="1"/>
            <a:r>
              <a:rPr lang="en-US" sz="2200" dirty="0"/>
              <a:t>The following use case will be captured in the LS</a:t>
            </a:r>
          </a:p>
          <a:p>
            <a:pPr lvl="2"/>
            <a:r>
              <a:rPr lang="en-US" sz="1800" dirty="0"/>
              <a:t>Candidate beam selection for contention-free PRACH-based BFR is based on L1-RSRP. For qualified candidate beam but poor SINR, the timer enables UE to try contention-based PRACH resources after timer expires </a:t>
            </a:r>
          </a:p>
          <a:p>
            <a:pPr lvl="3"/>
            <a:r>
              <a:rPr lang="en-US" sz="1600" dirty="0"/>
              <a:t>Note: CBRA resource can be used anytime when there is no candidate beam for CFRA resource</a:t>
            </a:r>
          </a:p>
          <a:p>
            <a:pPr lvl="2"/>
            <a:endParaRPr lang="en-US" sz="18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0954553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7251</TotalTime>
  <Words>393</Words>
  <Application>Microsoft Macintosh PowerPoint</Application>
  <PresentationFormat>Custom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Batang</vt:lpstr>
      <vt:lpstr>ＭＳ Ｐゴシック</vt:lpstr>
      <vt:lpstr>宋体</vt:lpstr>
      <vt:lpstr>Arial</vt:lpstr>
      <vt:lpstr>Calibri</vt:lpstr>
      <vt:lpstr>Times</vt:lpstr>
      <vt:lpstr>Times New Roman</vt:lpstr>
      <vt:lpstr>Background</vt:lpstr>
      <vt:lpstr>PowerPoint Presentation</vt:lpstr>
      <vt:lpstr>Background</vt:lpstr>
      <vt:lpstr>Background</vt:lpstr>
      <vt:lpstr>Background </vt:lpstr>
      <vt:lpstr>Proposals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문일 이</cp:lastModifiedBy>
  <cp:revision>610</cp:revision>
  <dcterms:created xsi:type="dcterms:W3CDTF">2014-09-24T01:01:53Z</dcterms:created>
  <dcterms:modified xsi:type="dcterms:W3CDTF">2018-04-17T07:57:03Z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(2)gtNQtZoYgcxUdbbRZiOzJXTOF6TUDdp9ncgMA22sKOaZbeEmIFfoiBU98tdYvUaJCB2ZdMNb
FmUDiXOz1FRAmQeYcqeDeDqMIZq0KETUmcH242k9ZBLRudsSi4h9pFAu0skdfFTSsqZ4dNGI
P9PaxqJM8DHrPel+W2SEcaauOVgyszeit3u74spue9HnZGihxtx+Du+mfFYKzc4FeGSJGGiz
Q0wXItBsr032ANWmpn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xY9XCLwdac8Zm+oFINVl0iny7Qfw9Ks7nWaspT8ZgIOEVIpALAcziw
ZtRsNcJKUJ8DqtzYjknQiCkfSrxq+WzRsuko16MzZ4BHFfP9uIOf+plpMYm57XajEkRHEBf0
6uUMs1s8iDFz2QO2SOdA9m4tzwrQ5ujsYXQ3UPjN2DDxs6C3Fj8VNS6ttm631OItkBmV4I6r
6BbiaVI/ORoFAgbE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1494991043</vt:lpwstr>
  </property>
</Properties>
</file>