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8" r:id="rId3"/>
    <p:sldId id="262" r:id="rId4"/>
    <p:sldId id="265" r:id="rId5"/>
    <p:sldId id="263" r:id="rId6"/>
    <p:sldId id="264" r:id="rId7"/>
    <p:sldId id="259" r:id="rId8"/>
    <p:sldId id="26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EF487-57E9-40AA-8003-291FE5D9767E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9B311E-CD45-433F-BDFC-E24B84FB09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1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B311E-CD45-433F-BDFC-E24B84FB092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268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76F50-2389-4894-9FCF-9CBB574588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B0D7D8-2DE8-47D3-A38D-D2147D2EE1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094E66-50F5-4045-A6F0-CC32D1B6D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95B39D-FDA4-414A-BFC2-198364EC4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7CBA4B-B81A-4F2A-8850-1B8B2044D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068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7103EF-091F-4C7C-B9DF-762BB8A19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D5A8F6-E6FD-4DA1-8821-FC10E701CC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4881EB-65E4-4C71-B0B4-AEC0E995EF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4EA33B-4DE6-4D59-B9D5-E8AF7816D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A854E5-6D64-4C58-8652-6C9C4B013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481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A2B8D8-D907-4FB7-8A1B-AA9A82BC24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E71CFF-5E7F-4EB4-B150-873F57424A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9A2F6B-E105-4D7D-8D0E-1F33FE06F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018C6-E7CB-4B76-B3D5-A9B8EB45F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E71B91-8757-422D-B97B-916CECA6B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989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2B5B6-4A00-4FDC-BC2F-DAC0DA8D1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4A89BB-BD6F-4BA9-B5D9-945AC18183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2A4519-D5C2-4549-9DFD-9ACFF8252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813602-E99B-4196-828B-D7CD614C6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D370CC-F1A0-43C4-BD74-074B2DC6B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104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E53BB-644E-4DB2-9A76-633FAC87A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EA4AE1-A01F-4462-BDC0-25DD575CB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3CDA3C-37D1-4F1D-A8AE-8BE2654CD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AE244-241B-49E4-8448-B1207E881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FDC83B-DFB4-4876-95D4-467BD3925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576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14A0E8-AE91-4900-8880-7CE35DD14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A5E2D0-9F7C-4E61-B039-CCB1254000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39D8EB-FF12-48A5-BC87-4FC22993F4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6CFD33-FD33-49E2-AAA1-5855FAD33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198DA4-231F-4F07-90FF-B007C7CBA5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92872D-A80C-4ADA-B23E-F3DAB5849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274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8D3A2-05CA-44BD-97C3-B762140AF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AD4B05-3ACC-4287-9549-D9A591AC0F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75A248-24E5-46BC-9210-7393B17C53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0BDAC2-3BA6-4802-B38B-4E3786CBE9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84C41A3-99AF-4C55-82D4-061525C65D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A5A0AA-86CB-47FB-B71A-4D98E4875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CE8EC4-94FD-44F3-B354-A013C6627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DD0EE9-A667-46E3-9B09-E63CAB021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1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F37460-95E5-4434-880F-189F6BB0A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7DD5F7-6CC7-4180-A5D5-3A3F8CF04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555273-0B88-4F88-BEAE-E04FEC513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414118-9287-4C08-BF8A-066F7F083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194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2AC3A25-5E90-4F20-8941-CFD918D6A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A52ACC-1633-4A5E-8928-95FF8DEC2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1B956E-0B39-4507-B991-4BDE9830A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573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FBCABF-C32C-42C2-98D4-2B9F560D2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D27432-BE67-40A1-8420-890583EE51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B22D96-831B-4455-9927-7BC105404D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399493-EAAF-495B-85E3-8BC45F477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15CAFC-F753-4E0F-8574-CA086AFEA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286E9B-8495-46AA-BAD4-341EDCF58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596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1F8AA-6D6C-4EB8-87FB-CCC62A21D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931E09A-023B-4035-A449-F4C9B44FD0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5E7E35-B350-4B08-8139-8EDC3D79AA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F4F5DD-C77D-4785-B477-043E05A6A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EECC62-2317-4EF9-AB2E-4ABA0E3FB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8A5005-6153-4FA0-BFFC-66A8235BB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907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95BBB26-80DF-4669-9D0D-FFB76BDF4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AAFCBD-C4AF-45D9-A0D7-3A2208EB7A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1997DF-A37D-4255-B0EC-9AA23A517E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E4A3C-096B-4FAD-9BE8-C199549354C1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ACA8A0-ECCC-4770-998D-D435737C11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FEA33D-FE82-445B-BCEB-5DFACB9869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C035D-E638-4D76-9559-811B3907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148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700DF2-6776-4AC6-8ED1-992E67DDEE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</a:t>
            </a:r>
            <a:r>
              <a:rPr lang="en-US"/>
              <a:t>PHY Channel </a:t>
            </a:r>
            <a:r>
              <a:rPr lang="en-US" dirty="0"/>
              <a:t>Design for NR-U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D86AF9-DDC2-4D5C-AED2-7A926B8133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</a:t>
            </a:r>
            <a:r>
              <a:rPr lang="en-US"/>
              <a:t>, Ericsson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83CCEC-1D2A-4DA3-8A2C-A4CBA71D4058}"/>
              </a:ext>
            </a:extLst>
          </p:cNvPr>
          <p:cNvSpPr txBox="1"/>
          <p:nvPr/>
        </p:nvSpPr>
        <p:spPr>
          <a:xfrm>
            <a:off x="426128" y="417250"/>
            <a:ext cx="42053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cs typeface="Times New Roman" panose="02020603050405020304" pitchFamily="18" charset="0"/>
              </a:rPr>
              <a:t>3GPP TSG RAN WG1 Meeting #92bis</a:t>
            </a:r>
            <a:r>
              <a:rPr lang="sv-SE" altLang="ko-KR" b="1" dirty="0">
                <a:cs typeface="Times New Roman" panose="02020603050405020304" pitchFamily="18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err="1">
                <a:cs typeface="Times New Roman" panose="02020603050405020304" pitchFamily="18" charset="0"/>
              </a:rPr>
              <a:t>Sanya</a:t>
            </a:r>
            <a:r>
              <a:rPr lang="en-US" altLang="ko-KR" b="1" dirty="0">
                <a:cs typeface="Times New Roman" panose="02020603050405020304" pitchFamily="18" charset="0"/>
              </a:rPr>
              <a:t>, China, April 16th – April 20th, 2018</a:t>
            </a:r>
            <a:endParaRPr lang="it-IT" altLang="ko-KR" b="1" dirty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b="1" dirty="0">
                <a:cs typeface="Times New Roman" panose="02020603050405020304" pitchFamily="18" charset="0"/>
              </a:rPr>
              <a:t>Agenda Item: 7.6.3</a:t>
            </a:r>
            <a:endParaRPr lang="tr-TR" altLang="ko-KR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8749E8-4670-447B-AEA8-C0DD66591D36}"/>
              </a:ext>
            </a:extLst>
          </p:cNvPr>
          <p:cNvSpPr txBox="1"/>
          <p:nvPr/>
        </p:nvSpPr>
        <p:spPr>
          <a:xfrm>
            <a:off x="9973739" y="417250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cs typeface="Times New Roman" panose="02020603050405020304" pitchFamily="18" charset="0"/>
              </a:rPr>
              <a:t>R1-1805591</a:t>
            </a:r>
            <a:endParaRPr lang="tr-TR" altLang="ko-KR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4596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E6E15F-ADAC-4E63-B5A7-FE9DE3E4D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68F0B6-D68F-4A01-A589-A2895331E9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The following was agreed in RAN1 #92</a:t>
            </a:r>
          </a:p>
          <a:p>
            <a:r>
              <a:rPr lang="en-US" dirty="0"/>
              <a:t>Study the additional functionality needed beyond the specifications for operation in licensed spectrum in the following deployment scenarios. </a:t>
            </a:r>
          </a:p>
          <a:p>
            <a:pPr lvl="1"/>
            <a:r>
              <a:rPr lang="en-US" dirty="0"/>
              <a:t>Carrier aggregation between licensed band NR (</a:t>
            </a:r>
            <a:r>
              <a:rPr lang="en-US" dirty="0" err="1"/>
              <a:t>PCell</a:t>
            </a:r>
            <a:r>
              <a:rPr lang="en-US" dirty="0"/>
              <a:t>) and NR-U (</a:t>
            </a:r>
            <a:r>
              <a:rPr lang="en-US" dirty="0" err="1"/>
              <a:t>SCell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NR-U </a:t>
            </a:r>
            <a:r>
              <a:rPr lang="en-US" dirty="0" err="1"/>
              <a:t>SCell</a:t>
            </a:r>
            <a:r>
              <a:rPr lang="en-US" dirty="0"/>
              <a:t> may have both DL and UL, or DL-only.</a:t>
            </a:r>
          </a:p>
          <a:p>
            <a:pPr lvl="1"/>
            <a:r>
              <a:rPr lang="en-US" dirty="0"/>
              <a:t>Dual connectivity between licensed band LTE (</a:t>
            </a:r>
            <a:r>
              <a:rPr lang="en-US" dirty="0" err="1"/>
              <a:t>PCell</a:t>
            </a:r>
            <a:r>
              <a:rPr lang="en-US" dirty="0"/>
              <a:t>) and NR-U (</a:t>
            </a:r>
            <a:r>
              <a:rPr lang="en-US" dirty="0" err="1"/>
              <a:t>PSCell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Stand-alone NR-U</a:t>
            </a:r>
          </a:p>
          <a:p>
            <a:pPr lvl="1"/>
            <a:r>
              <a:rPr lang="en-US" dirty="0"/>
              <a:t>An NR cell with DL in unlicensed band and UL in licensed band</a:t>
            </a:r>
          </a:p>
          <a:p>
            <a:pPr lvl="1"/>
            <a:r>
              <a:rPr lang="en-US" dirty="0"/>
              <a:t>Dual connectivity between licensed band NR (</a:t>
            </a:r>
            <a:r>
              <a:rPr lang="en-US" dirty="0" err="1"/>
              <a:t>PCell</a:t>
            </a:r>
            <a:r>
              <a:rPr lang="en-US" dirty="0"/>
              <a:t>) and NR-U (</a:t>
            </a:r>
            <a:r>
              <a:rPr lang="en-US" dirty="0" err="1"/>
              <a:t>PSCell</a:t>
            </a:r>
            <a:r>
              <a:rPr lang="en-US" dirty="0"/>
              <a:t>)</a:t>
            </a:r>
          </a:p>
          <a:p>
            <a:r>
              <a:rPr lang="en-US" dirty="0"/>
              <a:t>Support of all these features requires supporting all channels introduced in NR with possible enhancements</a:t>
            </a:r>
          </a:p>
          <a:p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207FD06D-8DC8-4EAB-B977-7885080A52C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2265036" y="3423729"/>
            <a:ext cx="1851165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B8B6276-E602-4CEC-8DE7-3C6844572B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543902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487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9550B-6E05-4235-8591-36D1B006A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B7AF07-14FC-41AC-AD19-149891A0AF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56037" cy="4667250"/>
          </a:xfrm>
        </p:spPr>
        <p:txBody>
          <a:bodyPr>
            <a:normAutofit/>
          </a:bodyPr>
          <a:lstStyle/>
          <a:p>
            <a:pPr eaLnBrk="0" hangingPunct="0"/>
            <a:r>
              <a:rPr lang="en-GB" dirty="0"/>
              <a:t>Power Spectral Density Constraint : In some unlicensed bands (e.g., 5GHz), there are transmission PSD limitations. For example, the regulation on PSD limitation with 5GHz band is listed below:</a:t>
            </a:r>
            <a:endParaRPr lang="en-US" dirty="0"/>
          </a:p>
          <a:p>
            <a:pPr lvl="1" fontAlgn="base" latinLnBrk="1"/>
            <a:r>
              <a:rPr lang="en-GB" dirty="0"/>
              <a:t>5150-5350 MHz with TPC: 10dBm/MHz</a:t>
            </a:r>
            <a:endParaRPr lang="en-US" dirty="0"/>
          </a:p>
          <a:p>
            <a:pPr lvl="1" fontAlgn="base" latinLnBrk="1"/>
            <a:r>
              <a:rPr lang="en-GB" dirty="0"/>
              <a:t>5250-5350 MHz without TPC: 7dBm/MHz</a:t>
            </a:r>
            <a:endParaRPr lang="en-US" dirty="0"/>
          </a:p>
          <a:p>
            <a:pPr lvl="1" fontAlgn="base" latinLnBrk="1"/>
            <a:r>
              <a:rPr lang="en-GB" dirty="0"/>
              <a:t>5150-5250 MHz without TPC: 10dBm/MHz</a:t>
            </a:r>
            <a:endParaRPr lang="en-US" dirty="0"/>
          </a:p>
          <a:p>
            <a:pPr lvl="1" fontAlgn="base" latinLnBrk="1"/>
            <a:r>
              <a:rPr lang="en-GB" dirty="0"/>
              <a:t>5470-5725 MHz with TPC: 17dBm/MHz</a:t>
            </a:r>
            <a:endParaRPr lang="en-US" dirty="0"/>
          </a:p>
          <a:p>
            <a:pPr lvl="1" fontAlgn="base" latinLnBrk="1"/>
            <a:r>
              <a:rPr lang="en-GB" dirty="0"/>
              <a:t>5470-5725 MHz without TPC: 14dBm/MHz</a:t>
            </a:r>
          </a:p>
          <a:p>
            <a:pPr lvl="1" fontAlgn="base" latinLnBrk="1"/>
            <a:endParaRPr lang="en-GB" dirty="0"/>
          </a:p>
          <a:p>
            <a:pPr fontAlgn="base" latinLnBrk="1"/>
            <a:r>
              <a:rPr lang="en-GB" dirty="0"/>
              <a:t>Occupied Channel Bandwidth Constraints : Some regions also mandate that the transmission occupy a large fraction of the total bandwidth</a:t>
            </a:r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7C4F115-91BA-44E5-939C-D654105F06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ED25396-FE2B-4F94-9BAB-6ACC3C69E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64319" y="139379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629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1D85C-D9A4-4858-8303-C85D4055CF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1F73C2-5E8F-4626-9AC9-5E5F79E873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Interlace based transmission allow UE to transmit at full power at the same time allowing efficient FDM of users</a:t>
            </a:r>
          </a:p>
          <a:p>
            <a:pPr lvl="1"/>
            <a:r>
              <a:rPr lang="en-US" dirty="0"/>
              <a:t>This this helps satisfy both the PSD and OCB constraints</a:t>
            </a:r>
          </a:p>
          <a:p>
            <a:pPr lvl="1"/>
            <a:r>
              <a:rPr lang="en-US" dirty="0"/>
              <a:t>Such a design was also adopted for </a:t>
            </a:r>
            <a:r>
              <a:rPr lang="en-US" dirty="0" err="1"/>
              <a:t>eLAA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9EF02D8-0202-46F6-A8CA-194620475E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4062761"/>
              </p:ext>
            </p:extLst>
          </p:nvPr>
        </p:nvGraphicFramePr>
        <p:xfrm>
          <a:off x="3795744" y="3101215"/>
          <a:ext cx="4771207" cy="38795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" name="Visio" r:id="rId3" imgW="5749353" imgH="4669232" progId="Visio.Drawing.11">
                  <p:embed/>
                </p:oleObj>
              </mc:Choice>
              <mc:Fallback>
                <p:oleObj name="Visio" r:id="rId3" imgW="5749353" imgH="4669232" progId="Visio.Drawing.11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6A7B1C1-C098-4043-970F-62C2FFECC8E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5744" y="3101215"/>
                        <a:ext cx="4771207" cy="387953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3107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64D83-1381-48BC-8192-6AFCD9A5EA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EF1196-5B48-444F-8173-32975177A3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8799"/>
            <a:ext cx="5257800" cy="4348163"/>
          </a:xfrm>
        </p:spPr>
        <p:txBody>
          <a:bodyPr/>
          <a:lstStyle/>
          <a:p>
            <a:r>
              <a:rPr lang="en-US" dirty="0"/>
              <a:t>For 60 </a:t>
            </a:r>
            <a:r>
              <a:rPr lang="en-US" dirty="0" err="1"/>
              <a:t>KHz</a:t>
            </a:r>
            <a:r>
              <a:rPr lang="en-US" dirty="0"/>
              <a:t> SCS, one RB already spans 720KHz</a:t>
            </a:r>
          </a:p>
          <a:p>
            <a:r>
              <a:rPr lang="en-US" dirty="0"/>
              <a:t>To fully utilize power allocation with interlaces comprised full PRBs, only two interlaces are supported </a:t>
            </a:r>
          </a:p>
          <a:p>
            <a:r>
              <a:rPr lang="en-US" dirty="0"/>
              <a:t>Sub-PRB based interlaces provide more granularity in allocation and allow FDM of more users 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89A153C8-7F0E-4721-9582-4FAE734FED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29095" y="160685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FCE7FE5-817E-470A-BCEB-B2B57CCEE2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2559864"/>
              </p:ext>
            </p:extLst>
          </p:nvPr>
        </p:nvGraphicFramePr>
        <p:xfrm>
          <a:off x="6096000" y="1523029"/>
          <a:ext cx="5557348" cy="40659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Visio" r:id="rId3" imgW="5749353" imgH="4152951" progId="Visio.Drawing.11">
                  <p:embed/>
                </p:oleObj>
              </mc:Choice>
              <mc:Fallback>
                <p:oleObj name="Visio" r:id="rId3" imgW="5749353" imgH="4152951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1523029"/>
                        <a:ext cx="5557348" cy="40659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36419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E4DC3-7D3F-4355-B6E7-7A31BA3B1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16CD4B-5582-49B6-9AD2-D054DC9983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NR supports RACH with two sequence lengths</a:t>
            </a:r>
          </a:p>
          <a:p>
            <a:pPr lvl="1"/>
            <a:r>
              <a:rPr lang="en-US" dirty="0"/>
              <a:t>L = 839 with total sequence length of 0.8ms to 3.2ms and CP size of ~0.1 </a:t>
            </a:r>
            <a:r>
              <a:rPr lang="en-US" dirty="0" err="1"/>
              <a:t>ms</a:t>
            </a:r>
            <a:r>
              <a:rPr lang="en-US" dirty="0"/>
              <a:t> to ~0.7ms</a:t>
            </a:r>
          </a:p>
          <a:p>
            <a:pPr lvl="1"/>
            <a:r>
              <a:rPr lang="en-US" dirty="0"/>
              <a:t>L = 139 with total sequence length of 66us to 800us with CP sizes of 7 to 66us</a:t>
            </a:r>
          </a:p>
          <a:p>
            <a:endParaRPr lang="en-US" dirty="0"/>
          </a:p>
          <a:p>
            <a:r>
              <a:rPr lang="en-US" dirty="0"/>
              <a:t>The L=839 is for large cells and deeper coverage</a:t>
            </a:r>
          </a:p>
          <a:p>
            <a:endParaRPr lang="en-US" dirty="0"/>
          </a:p>
          <a:p>
            <a:r>
              <a:rPr lang="en-US" dirty="0"/>
              <a:t>Observation : NR-U design is for smaller cells and hence support of PRACH with L=139 is sufficient</a:t>
            </a:r>
          </a:p>
        </p:txBody>
      </p:sp>
    </p:spTree>
    <p:extLst>
      <p:ext uri="{BB962C8B-B14F-4D97-AF65-F5344CB8AC3E}">
        <p14:creationId xmlns:p14="http://schemas.microsoft.com/office/powerpoint/2010/main" val="15415206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7199E-1BE5-4262-AF7D-3CF378B79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Way Forward – 1/2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0C452-2E8A-4B39-AF54-AB6C5546DA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21909"/>
          </a:xfrm>
        </p:spPr>
        <p:txBody>
          <a:bodyPr>
            <a:normAutofit/>
          </a:bodyPr>
          <a:lstStyle/>
          <a:p>
            <a:pPr lvl="0" fontAlgn="ctr"/>
            <a:r>
              <a:rPr lang="en-US" dirty="0"/>
              <a:t>The following channels are supported in NR-U</a:t>
            </a:r>
            <a:endParaRPr lang="en-US" strike="sngStrike" dirty="0">
              <a:solidFill>
                <a:srgbClr val="FF0000"/>
              </a:solidFill>
            </a:endParaRPr>
          </a:p>
          <a:p>
            <a:pPr lvl="1" fontAlgn="ctr"/>
            <a:r>
              <a:rPr lang="en-US" dirty="0"/>
              <a:t>PDCCH/PDSCH</a:t>
            </a:r>
          </a:p>
          <a:p>
            <a:pPr lvl="1" fontAlgn="ctr"/>
            <a:r>
              <a:rPr lang="en-US" dirty="0"/>
              <a:t>PUCCH/PUSCH</a:t>
            </a:r>
          </a:p>
          <a:p>
            <a:pPr lvl="1" fontAlgn="ctr"/>
            <a:r>
              <a:rPr lang="en-US" dirty="0"/>
              <a:t>PSS/SSS/PBCH</a:t>
            </a:r>
          </a:p>
          <a:p>
            <a:pPr lvl="1" fontAlgn="ctr"/>
            <a:r>
              <a:rPr lang="en-US" dirty="0" err="1"/>
              <a:t>PRACH</a:t>
            </a:r>
            <a:endParaRPr lang="en-US" dirty="0"/>
          </a:p>
          <a:p>
            <a:pPr lvl="1" fontAlgn="ctr"/>
            <a:r>
              <a:rPr lang="en-US" dirty="0"/>
              <a:t>DL and UL reference signals applicable to the operational frequency range</a:t>
            </a:r>
          </a:p>
        </p:txBody>
      </p:sp>
    </p:spTree>
    <p:extLst>
      <p:ext uri="{BB962C8B-B14F-4D97-AF65-F5344CB8AC3E}">
        <p14:creationId xmlns:p14="http://schemas.microsoft.com/office/powerpoint/2010/main" val="3928493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BFE019-967C-4998-9ED1-AC02F6AFD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Way Forward – 2/2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55386-8D1E-4C3F-8B01-FE6FB0CE24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00425" cy="4351338"/>
          </a:xfrm>
        </p:spPr>
        <p:txBody>
          <a:bodyPr>
            <a:normAutofit/>
          </a:bodyPr>
          <a:lstStyle/>
          <a:p>
            <a:pPr lvl="0" fontAlgn="ctr"/>
            <a:r>
              <a:rPr lang="en-US" dirty="0"/>
              <a:t>Introduce block interlaced waveform for PUCCH, PUSCH and PRACH for SCS </a:t>
            </a:r>
            <a:r>
              <a:rPr lang="en-US" dirty="0" err="1"/>
              <a:t>upto</a:t>
            </a:r>
            <a:r>
              <a:rPr lang="en-US" dirty="0"/>
              <a:t> 60 </a:t>
            </a:r>
            <a:r>
              <a:rPr lang="en-US" dirty="0" err="1"/>
              <a:t>KHz</a:t>
            </a:r>
            <a:endParaRPr lang="en-US" dirty="0"/>
          </a:p>
          <a:p>
            <a:pPr lvl="1" fontAlgn="ctr"/>
            <a:r>
              <a:rPr lang="en-US" dirty="0"/>
              <a:t>Applicable to at least bands with PSD and OCB requirements</a:t>
            </a:r>
          </a:p>
          <a:p>
            <a:pPr lvl="1" fontAlgn="ctr"/>
            <a:r>
              <a:rPr lang="en-US" dirty="0"/>
              <a:t>Consider PRB and sub-PRB interlace structure for 60KHz SCS</a:t>
            </a:r>
          </a:p>
          <a:p>
            <a:pPr marL="0" lvl="0" indent="0" fontAlgn="ctr">
              <a:buNone/>
            </a:pPr>
            <a:endParaRPr lang="en-US" dirty="0"/>
          </a:p>
          <a:p>
            <a:pPr lvl="0" fontAlgn="ctr"/>
            <a:r>
              <a:rPr lang="en-US" dirty="0"/>
              <a:t>Reuse NR length 139 sequence for NR-U PRACH</a:t>
            </a:r>
          </a:p>
        </p:txBody>
      </p:sp>
    </p:spTree>
    <p:extLst>
      <p:ext uri="{BB962C8B-B14F-4D97-AF65-F5344CB8AC3E}">
        <p14:creationId xmlns:p14="http://schemas.microsoft.com/office/powerpoint/2010/main" val="30122491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467</Words>
  <Application>Microsoft Office PowerPoint</Application>
  <PresentationFormat>Widescreen</PresentationFormat>
  <Paragraphs>55</Paragraphs>
  <Slides>8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맑은 고딕</vt:lpstr>
      <vt:lpstr>Arial</vt:lpstr>
      <vt:lpstr>Calibri</vt:lpstr>
      <vt:lpstr>Calibri Light</vt:lpstr>
      <vt:lpstr>Times New Roman</vt:lpstr>
      <vt:lpstr>Office Theme</vt:lpstr>
      <vt:lpstr>Visio</vt:lpstr>
      <vt:lpstr>WF on PHY Channel Design for NR-U</vt:lpstr>
      <vt:lpstr>Background</vt:lpstr>
      <vt:lpstr>Background</vt:lpstr>
      <vt:lpstr>Background</vt:lpstr>
      <vt:lpstr>Background</vt:lpstr>
      <vt:lpstr>Background</vt:lpstr>
      <vt:lpstr>Proposed Way Forward – 1/2</vt:lpstr>
      <vt:lpstr>Proposed Way Forward – 2/2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Simulation Scenarios for NR-U</dc:title>
  <dc:creator>Kapil Bhattad</dc:creator>
  <cp:lastModifiedBy>Kapil Bhattad</cp:lastModifiedBy>
  <cp:revision>34</cp:revision>
  <dcterms:created xsi:type="dcterms:W3CDTF">2018-04-16T04:06:11Z</dcterms:created>
  <dcterms:modified xsi:type="dcterms:W3CDTF">2018-04-17T03:10:46Z</dcterms:modified>
</cp:coreProperties>
</file>